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6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56" r:id="rId2"/>
    <p:sldId id="344" r:id="rId3"/>
    <p:sldId id="345" r:id="rId4"/>
    <p:sldId id="335" r:id="rId5"/>
    <p:sldId id="336" r:id="rId6"/>
    <p:sldId id="337" r:id="rId7"/>
    <p:sldId id="338" r:id="rId8"/>
    <p:sldId id="339" r:id="rId9"/>
    <p:sldId id="266" r:id="rId10"/>
    <p:sldId id="269" r:id="rId11"/>
    <p:sldId id="342" r:id="rId12"/>
    <p:sldId id="340" r:id="rId13"/>
    <p:sldId id="341" r:id="rId14"/>
    <p:sldId id="346" r:id="rId15"/>
    <p:sldId id="343" r:id="rId16"/>
    <p:sldId id="259" r:id="rId17"/>
    <p:sldId id="330" r:id="rId18"/>
    <p:sldId id="348" r:id="rId19"/>
    <p:sldId id="354" r:id="rId20"/>
    <p:sldId id="350" r:id="rId21"/>
    <p:sldId id="257" r:id="rId22"/>
    <p:sldId id="349" r:id="rId23"/>
    <p:sldId id="332" r:id="rId24"/>
    <p:sldId id="258" r:id="rId25"/>
    <p:sldId id="351" r:id="rId26"/>
    <p:sldId id="294" r:id="rId27"/>
    <p:sldId id="347" r:id="rId28"/>
    <p:sldId id="353" r:id="rId29"/>
    <p:sldId id="352" r:id="rId30"/>
    <p:sldId id="262" r:id="rId31"/>
    <p:sldId id="284" r:id="rId32"/>
    <p:sldId id="261" r:id="rId33"/>
    <p:sldId id="263" r:id="rId34"/>
    <p:sldId id="265" r:id="rId35"/>
    <p:sldId id="264" r:id="rId36"/>
    <p:sldId id="355" r:id="rId37"/>
    <p:sldId id="328" r:id="rId38"/>
    <p:sldId id="293" r:id="rId39"/>
    <p:sldId id="315" r:id="rId40"/>
    <p:sldId id="317" r:id="rId41"/>
    <p:sldId id="321" r:id="rId42"/>
    <p:sldId id="322" r:id="rId43"/>
    <p:sldId id="325" r:id="rId44"/>
    <p:sldId id="323" r:id="rId45"/>
    <p:sldId id="324" r:id="rId46"/>
    <p:sldId id="329" r:id="rId47"/>
    <p:sldId id="270" r:id="rId48"/>
    <p:sldId id="271" r:id="rId49"/>
    <p:sldId id="272" r:id="rId50"/>
    <p:sldId id="273" r:id="rId51"/>
    <p:sldId id="274" r:id="rId52"/>
    <p:sldId id="275" r:id="rId53"/>
    <p:sldId id="276" r:id="rId54"/>
    <p:sldId id="277" r:id="rId55"/>
    <p:sldId id="278" r:id="rId56"/>
    <p:sldId id="279" r:id="rId57"/>
    <p:sldId id="280" r:id="rId58"/>
    <p:sldId id="285" r:id="rId59"/>
    <p:sldId id="281" r:id="rId60"/>
    <p:sldId id="282" r:id="rId61"/>
    <p:sldId id="286" r:id="rId62"/>
    <p:sldId id="287" r:id="rId63"/>
    <p:sldId id="288" r:id="rId64"/>
    <p:sldId id="289" r:id="rId65"/>
    <p:sldId id="290" r:id="rId66"/>
    <p:sldId id="291" r:id="rId67"/>
    <p:sldId id="292" r:id="rId68"/>
    <p:sldId id="283" r:id="rId69"/>
    <p:sldId id="314" r:id="rId70"/>
    <p:sldId id="296" r:id="rId71"/>
    <p:sldId id="297" r:id="rId72"/>
    <p:sldId id="298" r:id="rId73"/>
    <p:sldId id="299" r:id="rId74"/>
    <p:sldId id="300" r:id="rId75"/>
    <p:sldId id="301" r:id="rId76"/>
    <p:sldId id="302" r:id="rId77"/>
    <p:sldId id="303" r:id="rId78"/>
    <p:sldId id="304" r:id="rId79"/>
    <p:sldId id="305" r:id="rId80"/>
    <p:sldId id="306" r:id="rId81"/>
    <p:sldId id="307" r:id="rId82"/>
    <p:sldId id="308" r:id="rId83"/>
    <p:sldId id="309" r:id="rId84"/>
    <p:sldId id="310" r:id="rId85"/>
    <p:sldId id="311" r:id="rId86"/>
    <p:sldId id="312" r:id="rId87"/>
    <p:sldId id="313" r:id="rId88"/>
    <p:sldId id="319" r:id="rId89"/>
    <p:sldId id="320" r:id="rId90"/>
    <p:sldId id="32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5E6565-AC31-4080-AFE5-75841D10C97C}">
          <p14:sldIdLst>
            <p14:sldId id="256"/>
            <p14:sldId id="344"/>
            <p14:sldId id="345"/>
            <p14:sldId id="335"/>
            <p14:sldId id="336"/>
            <p14:sldId id="337"/>
            <p14:sldId id="338"/>
            <p14:sldId id="339"/>
            <p14:sldId id="266"/>
            <p14:sldId id="269"/>
            <p14:sldId id="342"/>
            <p14:sldId id="340"/>
            <p14:sldId id="341"/>
            <p14:sldId id="346"/>
            <p14:sldId id="343"/>
            <p14:sldId id="259"/>
            <p14:sldId id="330"/>
            <p14:sldId id="348"/>
            <p14:sldId id="354"/>
            <p14:sldId id="350"/>
            <p14:sldId id="257"/>
            <p14:sldId id="349"/>
            <p14:sldId id="332"/>
            <p14:sldId id="258"/>
            <p14:sldId id="351"/>
            <p14:sldId id="294"/>
            <p14:sldId id="347"/>
            <p14:sldId id="353"/>
            <p14:sldId id="352"/>
            <p14:sldId id="262"/>
            <p14:sldId id="284"/>
            <p14:sldId id="261"/>
            <p14:sldId id="263"/>
            <p14:sldId id="265"/>
            <p14:sldId id="264"/>
            <p14:sldId id="355"/>
            <p14:sldId id="328"/>
            <p14:sldId id="293"/>
            <p14:sldId id="315"/>
            <p14:sldId id="317"/>
            <p14:sldId id="321"/>
            <p14:sldId id="322"/>
            <p14:sldId id="325"/>
            <p14:sldId id="323"/>
            <p14:sldId id="324"/>
            <p14:sldId id="329"/>
            <p14:sldId id="270"/>
            <p14:sldId id="271"/>
            <p14:sldId id="272"/>
            <p14:sldId id="273"/>
            <p14:sldId id="274"/>
            <p14:sldId id="275"/>
            <p14:sldId id="276"/>
            <p14:sldId id="277"/>
            <p14:sldId id="278"/>
            <p14:sldId id="279"/>
            <p14:sldId id="280"/>
            <p14:sldId id="285"/>
            <p14:sldId id="281"/>
            <p14:sldId id="282"/>
            <p14:sldId id="286"/>
            <p14:sldId id="287"/>
            <p14:sldId id="288"/>
            <p14:sldId id="289"/>
            <p14:sldId id="290"/>
            <p14:sldId id="291"/>
            <p14:sldId id="292"/>
            <p14:sldId id="283"/>
            <p14:sldId id="314"/>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9"/>
            <p14:sldId id="320"/>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0D53"/>
    <a:srgbClr val="11DCF7"/>
    <a:srgbClr val="B32ADE"/>
    <a:srgbClr val="0A3176"/>
    <a:srgbClr val="F1F1EF"/>
    <a:srgbClr val="CEDAC8"/>
    <a:srgbClr val="FFB0AA"/>
    <a:srgbClr val="C6F6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960" autoAdjust="0"/>
  </p:normalViewPr>
  <p:slideViewPr>
    <p:cSldViewPr snapToGrid="0">
      <p:cViewPr varScale="1">
        <p:scale>
          <a:sx n="92" d="100"/>
          <a:sy n="92" d="100"/>
        </p:scale>
        <p:origin x="12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64F96-0686-4EBB-B5BA-47BD9AE85DB2}"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9777-3D84-471B-8F9E-17DB91A70A0D}" type="slidenum">
              <a:rPr lang="en-US" smtClean="0"/>
              <a:t>‹#›</a:t>
            </a:fld>
            <a:endParaRPr lang="en-US"/>
          </a:p>
        </p:txBody>
      </p:sp>
    </p:spTree>
    <p:extLst>
      <p:ext uri="{BB962C8B-B14F-4D97-AF65-F5344CB8AC3E}">
        <p14:creationId xmlns:p14="http://schemas.microsoft.com/office/powerpoint/2010/main" val="292002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7E09777-3D84-471B-8F9E-17DB91A70A0D}" type="slidenum">
              <a:rPr lang="en-US" smtClean="0"/>
              <a:t>1</a:t>
            </a:fld>
            <a:endParaRPr lang="en-US"/>
          </a:p>
        </p:txBody>
      </p:sp>
    </p:spTree>
    <p:extLst>
      <p:ext uri="{BB962C8B-B14F-4D97-AF65-F5344CB8AC3E}">
        <p14:creationId xmlns:p14="http://schemas.microsoft.com/office/powerpoint/2010/main" val="615663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44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3"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46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502"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548"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An object"/>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0" name="An object"/>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iw-IL"/>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77"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An object"/>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An object"/>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iw-IL"/>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06"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3"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Cochlea –</a:t>
            </a:r>
            <a:r>
              <a:rPr lang="he-IL" dirty="0">
                <a:cs typeface="Calibri" panose="020F0502020204030204" pitchFamily="34" charset="0"/>
              </a:rPr>
              <a:t> שבלול</a:t>
            </a:r>
          </a:p>
          <a:p>
            <a:pPr algn="r" rtl="1"/>
            <a:r>
              <a:rPr lang="he-IL" dirty="0">
                <a:cs typeface="Calibri" panose="020F0502020204030204" pitchFamily="34" charset="0"/>
              </a:rPr>
              <a:t>להזכיר</a:t>
            </a:r>
            <a:r>
              <a:rPr lang="he-IL" baseline="0" dirty="0">
                <a:cs typeface="Calibri" panose="020F0502020204030204" pitchFamily="34" charset="0"/>
              </a:rPr>
              <a:t> פיזיקה 1 – תדר רזוננס עולה יחד עם קבוע הקפיץ </a:t>
            </a:r>
            <a:r>
              <a:rPr lang="en-US" baseline="0" dirty="0"/>
              <a:t>w0^2 = k/m</a:t>
            </a:r>
          </a:p>
          <a:p>
            <a:pPr algn="r" rtl="1"/>
            <a:r>
              <a:rPr lang="he-IL" dirty="0">
                <a:cs typeface="Calibri" panose="020F0502020204030204" pitchFamily="34" charset="0"/>
              </a:rPr>
              <a:t>בקיצור</a:t>
            </a:r>
            <a:r>
              <a:rPr lang="he-IL" baseline="0" dirty="0">
                <a:cs typeface="Calibri" panose="020F0502020204030204" pitchFamily="34" charset="0"/>
              </a:rPr>
              <a:t> – גם האוזן עושה ניתוח תדר</a:t>
            </a:r>
            <a:endParaRPr lang="en-US"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The coiled shape of the cochlea enhances lower frequency vibrations as they travel down the coil.</a:t>
            </a:r>
            <a:endParaRPr lang="he-IL" dirty="0">
              <a:cs typeface="Calibri" panose="020F0502020204030204" pitchFamily="34" charset="0"/>
            </a:endParaRPr>
          </a:p>
          <a:p>
            <a:pPr algn="r" rtl="1"/>
            <a:endParaRPr lang="he-IL" baseline="0" dirty="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C7E09777-3D84-471B-8F9E-17DB91A70A0D}" type="slidenum">
              <a:rPr lang="en-US" smtClean="0"/>
              <a:t>16</a:t>
            </a:fld>
            <a:endParaRPr lang="en-US"/>
          </a:p>
        </p:txBody>
      </p:sp>
    </p:spTree>
    <p:extLst>
      <p:ext uri="{BB962C8B-B14F-4D97-AF65-F5344CB8AC3E}">
        <p14:creationId xmlns:p14="http://schemas.microsoft.com/office/powerpoint/2010/main" val="1465302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7E09777-3D84-471B-8F9E-17DB91A70A0D}" type="slidenum">
              <a:rPr lang="en-US" smtClean="0"/>
              <a:t>17</a:t>
            </a:fld>
            <a:endParaRPr lang="en-US"/>
          </a:p>
        </p:txBody>
      </p:sp>
    </p:spTree>
    <p:extLst>
      <p:ext uri="{BB962C8B-B14F-4D97-AF65-F5344CB8AC3E}">
        <p14:creationId xmlns:p14="http://schemas.microsoft.com/office/powerpoint/2010/main" val="2674024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7E09777-3D84-471B-8F9E-17DB91A70A0D}" type="slidenum">
              <a:rPr lang="en-US" smtClean="0"/>
              <a:t>18</a:t>
            </a:fld>
            <a:endParaRPr lang="en-US"/>
          </a:p>
        </p:txBody>
      </p:sp>
    </p:spTree>
    <p:extLst>
      <p:ext uri="{BB962C8B-B14F-4D97-AF65-F5344CB8AC3E}">
        <p14:creationId xmlns:p14="http://schemas.microsoft.com/office/powerpoint/2010/main" val="3980330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7E09777-3D84-471B-8F9E-17DB91A70A0D}" type="slidenum">
              <a:rPr lang="en-US" smtClean="0"/>
              <a:t>19</a:t>
            </a:fld>
            <a:endParaRPr lang="en-US"/>
          </a:p>
        </p:txBody>
      </p:sp>
    </p:spTree>
    <p:extLst>
      <p:ext uri="{BB962C8B-B14F-4D97-AF65-F5344CB8AC3E}">
        <p14:creationId xmlns:p14="http://schemas.microsoft.com/office/powerpoint/2010/main" val="1685974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110" name="An object"/>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An object"/>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3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4"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14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21</a:t>
            </a:fld>
            <a:endParaRPr lang="en-US"/>
          </a:p>
        </p:txBody>
      </p:sp>
    </p:spTree>
    <p:extLst>
      <p:ext uri="{BB962C8B-B14F-4D97-AF65-F5344CB8AC3E}">
        <p14:creationId xmlns:p14="http://schemas.microsoft.com/office/powerpoint/2010/main" val="742777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3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4"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979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Fourier Transform (FT): decomposes functions depending on space or time into functions depending on spatial frequency or temporal frequency.</a:t>
            </a:r>
          </a:p>
          <a:p>
            <a:endParaRPr lang="en-US" dirty="0"/>
          </a:p>
          <a:p>
            <a:r>
              <a:rPr lang="en-US" dirty="0"/>
              <a:t>Example plot of a speech sample, 1 kHz sinusoidal tone represented as a waveform, spectrogram.</a:t>
            </a:r>
          </a:p>
        </p:txBody>
      </p:sp>
      <p:sp>
        <p:nvSpPr>
          <p:cNvPr id="4" name="Slide Number Placeholder 3"/>
          <p:cNvSpPr>
            <a:spLocks noGrp="1"/>
          </p:cNvSpPr>
          <p:nvPr>
            <p:ph type="sldNum" sz="quarter" idx="10"/>
          </p:nvPr>
        </p:nvSpPr>
        <p:spPr/>
        <p:txBody>
          <a:bodyPr/>
          <a:lstStyle/>
          <a:p>
            <a:fld id="{C7E09777-3D84-471B-8F9E-17DB91A70A0D}" type="slidenum">
              <a:rPr lang="en-US" smtClean="0"/>
              <a:t>23</a:t>
            </a:fld>
            <a:endParaRPr lang="en-US"/>
          </a:p>
        </p:txBody>
      </p:sp>
    </p:spTree>
    <p:extLst>
      <p:ext uri="{BB962C8B-B14F-4D97-AF65-F5344CB8AC3E}">
        <p14:creationId xmlns:p14="http://schemas.microsoft.com/office/powerpoint/2010/main" val="2435428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dirty="0"/>
              <a:t>Main goal of slide: Integrals are converted to sums in the digital/practical use case</a:t>
            </a:r>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24</a:t>
            </a:fld>
            <a:endParaRPr lang="en-US"/>
          </a:p>
        </p:txBody>
      </p:sp>
    </p:spTree>
    <p:extLst>
      <p:ext uri="{BB962C8B-B14F-4D97-AF65-F5344CB8AC3E}">
        <p14:creationId xmlns:p14="http://schemas.microsoft.com/office/powerpoint/2010/main" val="8982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dirty="0"/>
              <a:t>Main goal of slide: Integrals are converted to sums in the digital/practical use case</a:t>
            </a:r>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25</a:t>
            </a:fld>
            <a:endParaRPr lang="en-US"/>
          </a:p>
        </p:txBody>
      </p:sp>
    </p:spTree>
    <p:extLst>
      <p:ext uri="{BB962C8B-B14F-4D97-AF65-F5344CB8AC3E}">
        <p14:creationId xmlns:p14="http://schemas.microsoft.com/office/powerpoint/2010/main" val="4024078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26</a:t>
            </a:fld>
            <a:endParaRPr lang="en-US"/>
          </a:p>
        </p:txBody>
      </p:sp>
    </p:spTree>
    <p:extLst>
      <p:ext uri="{BB962C8B-B14F-4D97-AF65-F5344CB8AC3E}">
        <p14:creationId xmlns:p14="http://schemas.microsoft.com/office/powerpoint/2010/main" val="781222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546" name="An object"/>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3"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3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4"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1480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29</a:t>
            </a:fld>
            <a:endParaRPr lang="en-US"/>
          </a:p>
        </p:txBody>
      </p:sp>
    </p:spTree>
    <p:extLst>
      <p:ext uri="{BB962C8B-B14F-4D97-AF65-F5344CB8AC3E}">
        <p14:creationId xmlns:p14="http://schemas.microsoft.com/office/powerpoint/2010/main" val="1802462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7E09777-3D84-471B-8F9E-17DB91A70A0D}" type="slidenum">
              <a:rPr lang="en-US" smtClean="0"/>
              <a:t>3</a:t>
            </a:fld>
            <a:endParaRPr lang="en-US"/>
          </a:p>
        </p:txBody>
      </p:sp>
    </p:spTree>
    <p:extLst>
      <p:ext uri="{BB962C8B-B14F-4D97-AF65-F5344CB8AC3E}">
        <p14:creationId xmlns:p14="http://schemas.microsoft.com/office/powerpoint/2010/main" val="3559053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Relate to last point regarding “Everything meaningful is usually up to 4000 Hz”</a:t>
            </a:r>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30</a:t>
            </a:fld>
            <a:endParaRPr lang="en-US"/>
          </a:p>
        </p:txBody>
      </p:sp>
    </p:spTree>
    <p:extLst>
      <p:ext uri="{BB962C8B-B14F-4D97-AF65-F5344CB8AC3E}">
        <p14:creationId xmlns:p14="http://schemas.microsoft.com/office/powerpoint/2010/main" val="2696070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32</a:t>
            </a:fld>
            <a:endParaRPr lang="en-US"/>
          </a:p>
        </p:txBody>
      </p:sp>
    </p:spTree>
    <p:extLst>
      <p:ext uri="{BB962C8B-B14F-4D97-AF65-F5344CB8AC3E}">
        <p14:creationId xmlns:p14="http://schemas.microsoft.com/office/powerpoint/2010/main" val="3923543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09777-3D84-471B-8F9E-17DB91A70A0D}" type="slidenum">
              <a:rPr lang="en-US" smtClean="0"/>
              <a:t>34</a:t>
            </a:fld>
            <a:endParaRPr lang="en-US"/>
          </a:p>
        </p:txBody>
      </p:sp>
    </p:spTree>
    <p:extLst>
      <p:ext uri="{BB962C8B-B14F-4D97-AF65-F5344CB8AC3E}">
        <p14:creationId xmlns:p14="http://schemas.microsoft.com/office/powerpoint/2010/main" val="1025519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7E09777-3D84-471B-8F9E-17DB91A70A0D}" type="slidenum">
              <a:rPr lang="en-US" smtClean="0"/>
              <a:t>35</a:t>
            </a:fld>
            <a:endParaRPr lang="en-US"/>
          </a:p>
        </p:txBody>
      </p:sp>
    </p:spTree>
    <p:extLst>
      <p:ext uri="{BB962C8B-B14F-4D97-AF65-F5344CB8AC3E}">
        <p14:creationId xmlns:p14="http://schemas.microsoft.com/office/powerpoint/2010/main" val="3851449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7E09777-3D84-471B-8F9E-17DB91A70A0D}" type="slidenum">
              <a:rPr lang="en-US" smtClean="0"/>
              <a:t>36</a:t>
            </a:fld>
            <a:endParaRPr lang="en-US"/>
          </a:p>
        </p:txBody>
      </p:sp>
    </p:spTree>
    <p:extLst>
      <p:ext uri="{BB962C8B-B14F-4D97-AF65-F5344CB8AC3E}">
        <p14:creationId xmlns:p14="http://schemas.microsoft.com/office/powerpoint/2010/main" val="3382953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37</a:t>
            </a:fld>
            <a:endParaRPr lang="en-US"/>
          </a:p>
        </p:txBody>
      </p:sp>
    </p:spTree>
    <p:extLst>
      <p:ext uri="{BB962C8B-B14F-4D97-AF65-F5344CB8AC3E}">
        <p14:creationId xmlns:p14="http://schemas.microsoft.com/office/powerpoint/2010/main" val="527564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7E09777-3D84-471B-8F9E-17DB91A70A0D}" type="slidenum">
              <a:rPr lang="en-US" smtClean="0"/>
              <a:t>38</a:t>
            </a:fld>
            <a:endParaRPr lang="en-US"/>
          </a:p>
        </p:txBody>
      </p:sp>
    </p:spTree>
    <p:extLst>
      <p:ext uri="{BB962C8B-B14F-4D97-AF65-F5344CB8AC3E}">
        <p14:creationId xmlns:p14="http://schemas.microsoft.com/office/powerpoint/2010/main" val="1478087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39</a:t>
            </a:fld>
            <a:endParaRPr lang="en-US"/>
          </a:p>
        </p:txBody>
      </p:sp>
    </p:spTree>
    <p:extLst>
      <p:ext uri="{BB962C8B-B14F-4D97-AF65-F5344CB8AC3E}">
        <p14:creationId xmlns:p14="http://schemas.microsoft.com/office/powerpoint/2010/main" val="889204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40</a:t>
            </a:fld>
            <a:endParaRPr lang="en-US"/>
          </a:p>
        </p:txBody>
      </p:sp>
    </p:spTree>
    <p:extLst>
      <p:ext uri="{BB962C8B-B14F-4D97-AF65-F5344CB8AC3E}">
        <p14:creationId xmlns:p14="http://schemas.microsoft.com/office/powerpoint/2010/main" val="2440240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41</a:t>
            </a:fld>
            <a:endParaRPr lang="en-US"/>
          </a:p>
        </p:txBody>
      </p:sp>
    </p:spTree>
    <p:extLst>
      <p:ext uri="{BB962C8B-B14F-4D97-AF65-F5344CB8AC3E}">
        <p14:creationId xmlns:p14="http://schemas.microsoft.com/office/powerpoint/2010/main" val="696168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284"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7"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42</a:t>
            </a:fld>
            <a:endParaRPr lang="en-US"/>
          </a:p>
        </p:txBody>
      </p:sp>
    </p:spTree>
    <p:extLst>
      <p:ext uri="{BB962C8B-B14F-4D97-AF65-F5344CB8AC3E}">
        <p14:creationId xmlns:p14="http://schemas.microsoft.com/office/powerpoint/2010/main" val="2414219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43</a:t>
            </a:fld>
            <a:endParaRPr lang="en-US"/>
          </a:p>
        </p:txBody>
      </p:sp>
    </p:spTree>
    <p:extLst>
      <p:ext uri="{BB962C8B-B14F-4D97-AF65-F5344CB8AC3E}">
        <p14:creationId xmlns:p14="http://schemas.microsoft.com/office/powerpoint/2010/main" val="2626349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44</a:t>
            </a:fld>
            <a:endParaRPr lang="en-US"/>
          </a:p>
        </p:txBody>
      </p:sp>
    </p:spTree>
    <p:extLst>
      <p:ext uri="{BB962C8B-B14F-4D97-AF65-F5344CB8AC3E}">
        <p14:creationId xmlns:p14="http://schemas.microsoft.com/office/powerpoint/2010/main" val="203224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45</a:t>
            </a:fld>
            <a:endParaRPr lang="en-US"/>
          </a:p>
        </p:txBody>
      </p:sp>
    </p:spTree>
    <p:extLst>
      <p:ext uri="{BB962C8B-B14F-4D97-AF65-F5344CB8AC3E}">
        <p14:creationId xmlns:p14="http://schemas.microsoft.com/office/powerpoint/2010/main" val="1921381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46</a:t>
            </a:fld>
            <a:endParaRPr lang="en-US"/>
          </a:p>
        </p:txBody>
      </p:sp>
    </p:spTree>
    <p:extLst>
      <p:ext uri="{BB962C8B-B14F-4D97-AF65-F5344CB8AC3E}">
        <p14:creationId xmlns:p14="http://schemas.microsoft.com/office/powerpoint/2010/main" val="1188224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291841"/>
          <p:cNvSpPr>
            <a:spLocks noGrp="1" noRot="1" noChangeAspect="1" noTextEdit="1"/>
          </p:cNvSpPr>
          <p:nvPr>
            <p:ph type="sldImg" idx="2"/>
          </p:nvPr>
        </p:nvSpPr>
        <p:spPr>
          <a:xfrm>
            <a:off x="403225" y="695325"/>
            <a:ext cx="6178550" cy="3476625"/>
          </a:xfrm>
          <a:solidFill>
            <a:srgbClr val="FFFFFF"/>
          </a:solidFill>
          <a:ln>
            <a:miter lim="800000"/>
          </a:ln>
        </p:spPr>
      </p:sp>
      <p:sp>
        <p:nvSpPr>
          <p:cNvPr id="291843" name="Notes Placeholder 291842"/>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1844" name="Header Placeholder 291843"/>
          <p:cNvSpPr>
            <a:spLocks noGrp="1"/>
          </p:cNvSpPr>
          <p:nvPr>
            <p:ph type="hdr" sz="quarter"/>
          </p:nvPr>
        </p:nvSpPr>
        <p:spPr/>
        <p:txBody>
          <a:bodyPr lIns="92885" tIns="46442" rIns="92885" bIns="46442">
            <a:noAutofit/>
          </a:bodyPr>
          <a:lstStyle/>
          <a:p>
            <a:pPr lvl="0" defTabSz="928688"/>
            <a:fld id="{6014D6D5-57A9-4265-95E6-738ED91FCD1B}"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291845" name="Date Placeholder 291844"/>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291846" name="Footer Placeholder 291845"/>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FF5E8C23-DD61-41A1-9B87-41187CFC6EFD}"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291847" name="Slide Number Placeholder 291846"/>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F63F55A9-CBA9-4045-B89B-84E96AC05567}" type="slidenum">
              <a:rPr lang="zh-CN" altLang="en-US" sz="1200">
                <a:latin typeface="Tahoma" pitchFamily="34" charset="0"/>
                <a:ea typeface="宋体" pitchFamily="2" charset="-122"/>
              </a:rPr>
              <a:t>47</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7343034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292865"/>
          <p:cNvSpPr>
            <a:spLocks noGrp="1" noRot="1" noChangeAspect="1" noTextEdit="1"/>
          </p:cNvSpPr>
          <p:nvPr>
            <p:ph type="sldImg" idx="2"/>
          </p:nvPr>
        </p:nvSpPr>
        <p:spPr>
          <a:xfrm>
            <a:off x="403225" y="695325"/>
            <a:ext cx="6178550" cy="3476625"/>
          </a:xfrm>
          <a:solidFill>
            <a:srgbClr val="FFFFFF"/>
          </a:solidFill>
          <a:ln>
            <a:miter lim="800000"/>
          </a:ln>
        </p:spPr>
      </p:sp>
      <p:sp>
        <p:nvSpPr>
          <p:cNvPr id="292867" name="Notes Placeholder 292866"/>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2868" name="Header Placeholder 292867"/>
          <p:cNvSpPr>
            <a:spLocks noGrp="1"/>
          </p:cNvSpPr>
          <p:nvPr>
            <p:ph type="hdr" sz="quarter"/>
          </p:nvPr>
        </p:nvSpPr>
        <p:spPr/>
        <p:txBody>
          <a:bodyPr lIns="92885" tIns="46442" rIns="92885" bIns="46442">
            <a:noAutofit/>
          </a:bodyPr>
          <a:lstStyle/>
          <a:p>
            <a:pPr lvl="0" defTabSz="928688"/>
            <a:fld id="{B634139B-BBA6-4871-82DF-D45434CE6F55}"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292869" name="Date Placeholder 292868"/>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292870" name="Footer Placeholder 292869"/>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96F096E7-F360-4C42-BDEF-149CE95E05FD}"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292871" name="Slide Number Placeholder 292870"/>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61A86B98-549B-4F3B-94AA-CD0B23D633A9}" type="slidenum">
              <a:rPr lang="zh-CN" altLang="en-US" sz="1200">
                <a:latin typeface="Tahoma" pitchFamily="34" charset="0"/>
                <a:ea typeface="宋体" pitchFamily="2" charset="-122"/>
              </a:rPr>
              <a:t>48</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75239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293889"/>
          <p:cNvSpPr>
            <a:spLocks noGrp="1" noRot="1" noChangeAspect="1" noTextEdit="1"/>
          </p:cNvSpPr>
          <p:nvPr>
            <p:ph type="sldImg" idx="2"/>
          </p:nvPr>
        </p:nvSpPr>
        <p:spPr>
          <a:xfrm>
            <a:off x="403225" y="695325"/>
            <a:ext cx="6178550" cy="3476625"/>
          </a:xfrm>
          <a:solidFill>
            <a:srgbClr val="FFFFFF"/>
          </a:solidFill>
          <a:ln>
            <a:miter lim="800000"/>
          </a:ln>
        </p:spPr>
      </p:sp>
      <p:sp>
        <p:nvSpPr>
          <p:cNvPr id="293891" name="Notes Placeholder 293890"/>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3892" name="Header Placeholder 293891"/>
          <p:cNvSpPr>
            <a:spLocks noGrp="1"/>
          </p:cNvSpPr>
          <p:nvPr>
            <p:ph type="hdr" sz="quarter"/>
          </p:nvPr>
        </p:nvSpPr>
        <p:spPr/>
        <p:txBody>
          <a:bodyPr lIns="92885" tIns="46442" rIns="92885" bIns="46442">
            <a:noAutofit/>
          </a:bodyPr>
          <a:lstStyle/>
          <a:p>
            <a:pPr lvl="0" defTabSz="928688"/>
            <a:fld id="{08BF86B7-4A05-487A-BBDF-0D7159442766}"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293893" name="Date Placeholder 293892"/>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293894" name="Footer Placeholder 293893"/>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62E910B3-340C-430F-819D-8D04CD1236B7}"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293895" name="Slide Number Placeholder 293894"/>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B150F801-6442-49A3-A6E3-1B29E86687D9}" type="slidenum">
              <a:rPr lang="zh-CN" altLang="en-US" sz="1200">
                <a:latin typeface="Tahoma" pitchFamily="34" charset="0"/>
                <a:ea typeface="宋体" pitchFamily="2" charset="-122"/>
              </a:rPr>
              <a:t>49</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3449626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294913"/>
          <p:cNvSpPr>
            <a:spLocks noGrp="1" noRot="1" noChangeAspect="1" noTextEdit="1"/>
          </p:cNvSpPr>
          <p:nvPr>
            <p:ph type="sldImg" idx="2"/>
          </p:nvPr>
        </p:nvSpPr>
        <p:spPr>
          <a:xfrm>
            <a:off x="403225" y="695325"/>
            <a:ext cx="6178550" cy="3476625"/>
          </a:xfrm>
          <a:solidFill>
            <a:srgbClr val="FFFFFF"/>
          </a:solidFill>
          <a:ln>
            <a:miter lim="800000"/>
          </a:ln>
        </p:spPr>
      </p:sp>
      <p:sp>
        <p:nvSpPr>
          <p:cNvPr id="294915" name="Notes Placeholder 294914"/>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4916" name="Header Placeholder 294915"/>
          <p:cNvSpPr>
            <a:spLocks noGrp="1"/>
          </p:cNvSpPr>
          <p:nvPr>
            <p:ph type="hdr" sz="quarter"/>
          </p:nvPr>
        </p:nvSpPr>
        <p:spPr/>
        <p:txBody>
          <a:bodyPr lIns="92885" tIns="46442" rIns="92885" bIns="46442">
            <a:noAutofit/>
          </a:bodyPr>
          <a:lstStyle/>
          <a:p>
            <a:pPr lvl="0" defTabSz="928688"/>
            <a:fld id="{D03D8B34-20F3-4B99-A608-881849ECE27D}"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294917" name="Date Placeholder 294916"/>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294918" name="Footer Placeholder 294917"/>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4D358110-97CE-4DB8-8B0F-27FA21B8DF77}"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294919" name="Slide Number Placeholder 294918"/>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0088B033-48FD-4F25-8EFC-84CE89CAE459}" type="slidenum">
              <a:rPr lang="zh-CN" altLang="en-US" sz="1200">
                <a:latin typeface="Tahoma" pitchFamily="34" charset="0"/>
                <a:ea typeface="宋体" pitchFamily="2" charset="-122"/>
              </a:rPr>
              <a:t>50</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2017127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295937"/>
          <p:cNvSpPr>
            <a:spLocks noGrp="1" noRot="1" noChangeAspect="1" noTextEdit="1"/>
          </p:cNvSpPr>
          <p:nvPr>
            <p:ph type="sldImg" idx="2"/>
          </p:nvPr>
        </p:nvSpPr>
        <p:spPr>
          <a:xfrm>
            <a:off x="403225" y="695325"/>
            <a:ext cx="6178550" cy="3476625"/>
          </a:xfrm>
          <a:solidFill>
            <a:srgbClr val="FFFFFF"/>
          </a:solidFill>
          <a:ln>
            <a:miter lim="800000"/>
          </a:ln>
        </p:spPr>
      </p:sp>
      <p:sp>
        <p:nvSpPr>
          <p:cNvPr id="295939" name="Notes Placeholder 295938"/>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5940" name="Header Placeholder 295939"/>
          <p:cNvSpPr>
            <a:spLocks noGrp="1"/>
          </p:cNvSpPr>
          <p:nvPr>
            <p:ph type="hdr" sz="quarter"/>
          </p:nvPr>
        </p:nvSpPr>
        <p:spPr/>
        <p:txBody>
          <a:bodyPr lIns="92885" tIns="46442" rIns="92885" bIns="46442">
            <a:noAutofit/>
          </a:bodyPr>
          <a:lstStyle/>
          <a:p>
            <a:pPr lvl="0" defTabSz="928688"/>
            <a:fld id="{77EF4B98-7A88-4493-B5CF-193AC52F489F}"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295941" name="Date Placeholder 295940"/>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295942" name="Footer Placeholder 295941"/>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86A44763-A10C-414A-A8BA-227424486DDD}"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295943" name="Slide Number Placeholder 295942"/>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E77AFB8A-7D64-407F-BE8D-F9ECDE4177F9}" type="slidenum">
              <a:rPr lang="zh-CN" altLang="en-US" sz="1200">
                <a:latin typeface="Tahoma" pitchFamily="34" charset="0"/>
                <a:ea typeface="宋体" pitchFamily="2" charset="-122"/>
              </a:rPr>
              <a:t>51</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3099041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31"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296961"/>
          <p:cNvSpPr>
            <a:spLocks noGrp="1" noRot="1" noChangeAspect="1" noTextEdit="1"/>
          </p:cNvSpPr>
          <p:nvPr>
            <p:ph type="sldImg" idx="2"/>
          </p:nvPr>
        </p:nvSpPr>
        <p:spPr>
          <a:xfrm>
            <a:off x="403225" y="695325"/>
            <a:ext cx="6178550" cy="3476625"/>
          </a:xfrm>
          <a:solidFill>
            <a:srgbClr val="FFFFFF"/>
          </a:solidFill>
          <a:ln>
            <a:miter lim="800000"/>
          </a:ln>
        </p:spPr>
      </p:sp>
      <p:sp>
        <p:nvSpPr>
          <p:cNvPr id="296963" name="Notes Placeholder 296962"/>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6964" name="Header Placeholder 296963"/>
          <p:cNvSpPr>
            <a:spLocks noGrp="1"/>
          </p:cNvSpPr>
          <p:nvPr>
            <p:ph type="hdr" sz="quarter"/>
          </p:nvPr>
        </p:nvSpPr>
        <p:spPr/>
        <p:txBody>
          <a:bodyPr lIns="92885" tIns="46442" rIns="92885" bIns="46442">
            <a:noAutofit/>
          </a:bodyPr>
          <a:lstStyle/>
          <a:p>
            <a:pPr lvl="0" defTabSz="928688"/>
            <a:fld id="{9D60320A-12CF-41D0-B1C4-102FCE868BF0}"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296965" name="Date Placeholder 296964"/>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296966" name="Footer Placeholder 296965"/>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495B16B8-803B-4204-8460-78C41FCF4AB9}"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296967" name="Slide Number Placeholder 296966"/>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D29B41D8-484B-44B2-8B22-ECABF2438033}" type="slidenum">
              <a:rPr lang="zh-CN" altLang="en-US" sz="1200">
                <a:latin typeface="Tahoma" pitchFamily="34" charset="0"/>
                <a:ea typeface="宋体" pitchFamily="2" charset="-122"/>
              </a:rPr>
              <a:t>52</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959090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297985"/>
          <p:cNvSpPr>
            <a:spLocks noGrp="1" noRot="1" noChangeAspect="1" noTextEdit="1"/>
          </p:cNvSpPr>
          <p:nvPr>
            <p:ph type="sldImg" idx="2"/>
          </p:nvPr>
        </p:nvSpPr>
        <p:spPr>
          <a:xfrm>
            <a:off x="403225" y="695325"/>
            <a:ext cx="6178550" cy="3476625"/>
          </a:xfrm>
          <a:solidFill>
            <a:srgbClr val="FFFFFF"/>
          </a:solidFill>
          <a:ln>
            <a:miter lim="800000"/>
          </a:ln>
        </p:spPr>
      </p:sp>
      <p:sp>
        <p:nvSpPr>
          <p:cNvPr id="297987" name="Notes Placeholder 297986"/>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7988" name="Header Placeholder 297987"/>
          <p:cNvSpPr>
            <a:spLocks noGrp="1"/>
          </p:cNvSpPr>
          <p:nvPr>
            <p:ph type="hdr" sz="quarter"/>
          </p:nvPr>
        </p:nvSpPr>
        <p:spPr/>
        <p:txBody>
          <a:bodyPr lIns="92885" tIns="46442" rIns="92885" bIns="46442">
            <a:noAutofit/>
          </a:bodyPr>
          <a:lstStyle/>
          <a:p>
            <a:pPr lvl="0" defTabSz="928688"/>
            <a:fld id="{6CFB1D41-8BD2-4C36-9872-8AD485B2C118}"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297989" name="Date Placeholder 297988"/>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297990" name="Footer Placeholder 297989"/>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944F0B74-0A94-457F-8B88-FDED02DB46D9}"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297991" name="Slide Number Placeholder 297990"/>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1940FFA3-A0D0-4709-8944-F4F2875E6983}" type="slidenum">
              <a:rPr lang="zh-CN" altLang="en-US" sz="1200">
                <a:latin typeface="Tahoma" pitchFamily="34" charset="0"/>
                <a:ea typeface="宋体" pitchFamily="2" charset="-122"/>
              </a:rPr>
              <a:t>53</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667831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299009"/>
          <p:cNvSpPr>
            <a:spLocks noGrp="1" noRot="1" noChangeAspect="1" noTextEdit="1"/>
          </p:cNvSpPr>
          <p:nvPr>
            <p:ph type="sldImg" idx="2"/>
          </p:nvPr>
        </p:nvSpPr>
        <p:spPr>
          <a:xfrm>
            <a:off x="403225" y="695325"/>
            <a:ext cx="6178550" cy="3476625"/>
          </a:xfrm>
          <a:solidFill>
            <a:srgbClr val="FFFFFF"/>
          </a:solidFill>
          <a:ln>
            <a:miter lim="800000"/>
          </a:ln>
        </p:spPr>
      </p:sp>
      <p:sp>
        <p:nvSpPr>
          <p:cNvPr id="299011" name="Notes Placeholder 299010"/>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299012" name="Header Placeholder 299011"/>
          <p:cNvSpPr>
            <a:spLocks noGrp="1"/>
          </p:cNvSpPr>
          <p:nvPr>
            <p:ph type="hdr" sz="quarter"/>
          </p:nvPr>
        </p:nvSpPr>
        <p:spPr/>
        <p:txBody>
          <a:bodyPr lIns="92885" tIns="46442" rIns="92885" bIns="46442">
            <a:noAutofit/>
          </a:bodyPr>
          <a:lstStyle/>
          <a:p>
            <a:pPr lvl="0" defTabSz="928688"/>
            <a:fld id="{14C63C73-572B-45B8-9C81-5C9CBBA104D8}"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299013" name="Date Placeholder 299012"/>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299014" name="Footer Placeholder 299013"/>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674F63CB-DC8D-495B-965A-D59C38F11B73}"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299015" name="Slide Number Placeholder 299014"/>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93BA3FBC-6AF8-4DB0-AD31-9075F6019F0A}" type="slidenum">
              <a:rPr lang="zh-CN" altLang="en-US" sz="1200">
                <a:latin typeface="Tahoma" pitchFamily="34" charset="0"/>
                <a:ea typeface="宋体" pitchFamily="2" charset="-122"/>
              </a:rPr>
              <a:t>54</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4220714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301057"/>
          <p:cNvSpPr>
            <a:spLocks noGrp="1" noRot="1" noChangeAspect="1" noTextEdit="1"/>
          </p:cNvSpPr>
          <p:nvPr>
            <p:ph type="sldImg" idx="2"/>
          </p:nvPr>
        </p:nvSpPr>
        <p:spPr>
          <a:xfrm>
            <a:off x="403225" y="695325"/>
            <a:ext cx="6178550" cy="3476625"/>
          </a:xfrm>
          <a:solidFill>
            <a:srgbClr val="FFFFFF"/>
          </a:solidFill>
          <a:ln>
            <a:miter lim="800000"/>
          </a:ln>
        </p:spPr>
      </p:sp>
      <p:sp>
        <p:nvSpPr>
          <p:cNvPr id="301059" name="Notes Placeholder 301058"/>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01060" name="Header Placeholder 301059"/>
          <p:cNvSpPr>
            <a:spLocks noGrp="1"/>
          </p:cNvSpPr>
          <p:nvPr>
            <p:ph type="hdr" sz="quarter"/>
          </p:nvPr>
        </p:nvSpPr>
        <p:spPr/>
        <p:txBody>
          <a:bodyPr lIns="92885" tIns="46442" rIns="92885" bIns="46442">
            <a:noAutofit/>
          </a:bodyPr>
          <a:lstStyle/>
          <a:p>
            <a:pPr lvl="0" defTabSz="928688"/>
            <a:fld id="{C6CC3214-FECC-4DA1-833A-4093636AF50C}"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301061" name="Date Placeholder 301060"/>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301062" name="Footer Placeholder 301061"/>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349338CF-9F30-4232-B0EB-9511C15FEDEA}"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301063" name="Slide Number Placeholder 301062"/>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AD7F0265-BDE7-4C1C-BCB0-340E931828C0}" type="slidenum">
              <a:rPr lang="zh-CN" altLang="en-US" sz="1200">
                <a:latin typeface="Tahoma" pitchFamily="34" charset="0"/>
                <a:ea typeface="宋体" pitchFamily="2" charset="-122"/>
              </a:rPr>
              <a:t>55</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26013740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69985"/>
          <p:cNvSpPr>
            <a:spLocks noGrp="1" noRot="1" noChangeAspect="1" noTextEdit="1"/>
          </p:cNvSpPr>
          <p:nvPr>
            <p:ph type="sldImg" idx="2"/>
          </p:nvPr>
        </p:nvSpPr>
        <p:spPr>
          <a:xfrm>
            <a:off x="403225" y="695325"/>
            <a:ext cx="6178550" cy="3476625"/>
          </a:xfrm>
          <a:solidFill>
            <a:srgbClr val="FFFFFF"/>
          </a:solidFill>
          <a:ln>
            <a:miter lim="800000"/>
          </a:ln>
        </p:spPr>
      </p:sp>
      <p:sp>
        <p:nvSpPr>
          <p:cNvPr id="169987" name="Notes Placeholder 169986"/>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169988" name="Header Placeholder 169987"/>
          <p:cNvSpPr>
            <a:spLocks noGrp="1"/>
          </p:cNvSpPr>
          <p:nvPr>
            <p:ph type="hdr" sz="quarter"/>
          </p:nvPr>
        </p:nvSpPr>
        <p:spPr/>
        <p:txBody>
          <a:bodyPr lIns="92885" tIns="46442" rIns="92885" bIns="46442">
            <a:noAutofit/>
          </a:bodyPr>
          <a:lstStyle/>
          <a:p>
            <a:pPr lvl="0" defTabSz="928688"/>
            <a:fld id="{A76572F4-F852-4C95-85A3-7FAF4F2ED495}"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169989" name="Date Placeholder 169988"/>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169990" name="Footer Placeholder 169989"/>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9C65D737-4DFA-44D2-9272-E3CD9D8293B5}"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169991" name="Slide Number Placeholder 169990"/>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3883298E-0EAB-4D0F-95FE-080506640979}" type="slidenum">
              <a:rPr lang="zh-CN" altLang="en-US" sz="1200">
                <a:latin typeface="Tahoma" pitchFamily="34" charset="0"/>
                <a:ea typeface="宋体" pitchFamily="2" charset="-122"/>
              </a:rPr>
              <a:t>56</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3357899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71009"/>
          <p:cNvSpPr>
            <a:spLocks noGrp="1" noRot="1" noChangeAspect="1" noTextEdit="1"/>
          </p:cNvSpPr>
          <p:nvPr>
            <p:ph type="sldImg" idx="2"/>
          </p:nvPr>
        </p:nvSpPr>
        <p:spPr>
          <a:xfrm>
            <a:off x="403225" y="695325"/>
            <a:ext cx="6178550" cy="3476625"/>
          </a:xfrm>
          <a:solidFill>
            <a:srgbClr val="FFFFFF"/>
          </a:solidFill>
          <a:ln>
            <a:miter lim="800000"/>
          </a:ln>
        </p:spPr>
      </p:sp>
      <p:sp>
        <p:nvSpPr>
          <p:cNvPr id="171011" name="Notes Placeholder 171010"/>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171012" name="Header Placeholder 171011"/>
          <p:cNvSpPr>
            <a:spLocks noGrp="1"/>
          </p:cNvSpPr>
          <p:nvPr>
            <p:ph type="hdr" sz="quarter"/>
          </p:nvPr>
        </p:nvSpPr>
        <p:spPr/>
        <p:txBody>
          <a:bodyPr lIns="92885" tIns="46442" rIns="92885" bIns="46442">
            <a:noAutofit/>
          </a:bodyPr>
          <a:lstStyle/>
          <a:p>
            <a:pPr lvl="0" defTabSz="928688"/>
            <a:fld id="{725FF2B5-9D7E-472C-AF11-B84725528EAF}"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171013" name="Date Placeholder 171012"/>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171014" name="Footer Placeholder 171013"/>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D8E67136-EC3B-4476-8CBB-4B24DE996CDD}"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171015" name="Slide Number Placeholder 171014"/>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396B10CB-40FE-42BF-99B1-B27BAABA7EE9}" type="slidenum">
              <a:rPr lang="zh-CN" altLang="en-US" sz="1200">
                <a:latin typeface="Tahoma" pitchFamily="34" charset="0"/>
                <a:ea typeface="宋体" pitchFamily="2" charset="-122"/>
              </a:rPr>
              <a:t>57</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18602079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355329"/>
          <p:cNvSpPr>
            <a:spLocks noGrp="1" noRot="1" noChangeAspect="1" noTextEdit="1"/>
          </p:cNvSpPr>
          <p:nvPr>
            <p:ph type="sldImg" idx="2"/>
          </p:nvPr>
        </p:nvSpPr>
        <p:spPr>
          <a:xfrm>
            <a:off x="403225" y="695325"/>
            <a:ext cx="6178550" cy="3476625"/>
          </a:xfrm>
          <a:solidFill>
            <a:srgbClr val="FFFFFF"/>
          </a:solidFill>
          <a:ln>
            <a:miter lim="800000"/>
          </a:ln>
        </p:spPr>
      </p:sp>
      <p:sp>
        <p:nvSpPr>
          <p:cNvPr id="355331" name="Notes Placeholder 355330"/>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55332" name="Header Placeholder 355331"/>
          <p:cNvSpPr>
            <a:spLocks noGrp="1"/>
          </p:cNvSpPr>
          <p:nvPr>
            <p:ph type="hdr" sz="quarter"/>
          </p:nvPr>
        </p:nvSpPr>
        <p:spPr/>
        <p:txBody>
          <a:bodyPr lIns="92885" tIns="46442" rIns="92885" bIns="46442">
            <a:noAutofit/>
          </a:bodyPr>
          <a:lstStyle/>
          <a:p>
            <a:pPr lvl="0" defTabSz="928688"/>
            <a:fld id="{C18CF2C1-9E18-4AE4-BD2C-EDEA33666348}"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355333" name="Date Placeholder 355332"/>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355334" name="Footer Placeholder 355333"/>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3171C876-F168-4067-96A4-1DE99A9638BA}"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355335" name="Slide Number Placeholder 355334"/>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91208146-EDCE-40BF-A164-9505E83E4003}" type="slidenum">
              <a:rPr lang="zh-CN" altLang="en-US" sz="1200">
                <a:latin typeface="Tahoma" pitchFamily="34" charset="0"/>
                <a:ea typeface="宋体" pitchFamily="2" charset="-122"/>
              </a:rPr>
              <a:t>58</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21594526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310273"/>
          <p:cNvSpPr>
            <a:spLocks noGrp="1" noRot="1" noChangeAspect="1" noTextEdit="1"/>
          </p:cNvSpPr>
          <p:nvPr>
            <p:ph type="sldImg" idx="2"/>
          </p:nvPr>
        </p:nvSpPr>
        <p:spPr>
          <a:xfrm>
            <a:off x="403225" y="695325"/>
            <a:ext cx="6178550" cy="3476625"/>
          </a:xfrm>
          <a:solidFill>
            <a:srgbClr val="FFFFFF"/>
          </a:solidFill>
          <a:ln>
            <a:miter lim="800000"/>
          </a:ln>
        </p:spPr>
      </p:sp>
      <p:sp>
        <p:nvSpPr>
          <p:cNvPr id="310275" name="Notes Placeholder 310274"/>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0276" name="Header Placeholder 310275"/>
          <p:cNvSpPr>
            <a:spLocks noGrp="1"/>
          </p:cNvSpPr>
          <p:nvPr>
            <p:ph type="hdr" sz="quarter"/>
          </p:nvPr>
        </p:nvSpPr>
        <p:spPr/>
        <p:txBody>
          <a:bodyPr lIns="92885" tIns="46442" rIns="92885" bIns="46442">
            <a:noAutofit/>
          </a:bodyPr>
          <a:lstStyle/>
          <a:p>
            <a:pPr lvl="0" defTabSz="928688"/>
            <a:fld id="{639C377E-B34D-4EC7-B329-EA0B523CDA13}"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310277" name="Date Placeholder 310276"/>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310278" name="Footer Placeholder 310277"/>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72DFABFB-5F85-411F-AB6C-CD27BE3407A0}"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310279" name="Slide Number Placeholder 310278"/>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FBF210FD-DCD5-4E91-A4E6-BFF2AED3A002}" type="slidenum">
              <a:rPr lang="zh-CN" altLang="en-US" sz="1200">
                <a:latin typeface="Tahoma" pitchFamily="34" charset="0"/>
                <a:ea typeface="宋体" pitchFamily="2" charset="-122"/>
              </a:rPr>
              <a:t>59</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3467698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Image Placeholder 311297"/>
          <p:cNvSpPr>
            <a:spLocks noGrp="1" noRot="1" noChangeAspect="1" noTextEdit="1"/>
          </p:cNvSpPr>
          <p:nvPr>
            <p:ph type="sldImg" idx="2"/>
          </p:nvPr>
        </p:nvSpPr>
        <p:spPr>
          <a:xfrm>
            <a:off x="403225" y="695325"/>
            <a:ext cx="6178550" cy="3476625"/>
          </a:xfrm>
          <a:solidFill>
            <a:srgbClr val="FFFFFF"/>
          </a:solidFill>
          <a:ln>
            <a:miter lim="800000"/>
          </a:ln>
        </p:spPr>
      </p:sp>
      <p:sp>
        <p:nvSpPr>
          <p:cNvPr id="311299" name="Notes Placeholder 311298"/>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1300" name="Header Placeholder 311299"/>
          <p:cNvSpPr>
            <a:spLocks noGrp="1"/>
          </p:cNvSpPr>
          <p:nvPr>
            <p:ph type="hdr" sz="quarter"/>
          </p:nvPr>
        </p:nvSpPr>
        <p:spPr/>
        <p:txBody>
          <a:bodyPr lIns="92885" tIns="46442" rIns="92885" bIns="46442">
            <a:noAutofit/>
          </a:bodyPr>
          <a:lstStyle/>
          <a:p>
            <a:pPr lvl="0" defTabSz="928688"/>
            <a:fld id="{F0D17334-FE62-4080-BE2A-6F14B7294200}"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311301" name="Date Placeholder 311300"/>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311302" name="Footer Placeholder 311301"/>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5D4ECFCC-2F69-4204-8559-5356D892A370}"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311303" name="Slide Number Placeholder 311302"/>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F6B5AA47-2268-48CA-A54C-E38C30084CD1}" type="slidenum">
              <a:rPr lang="zh-CN" altLang="en-US" sz="1200">
                <a:latin typeface="Tahoma" pitchFamily="34" charset="0"/>
                <a:ea typeface="宋体" pitchFamily="2" charset="-122"/>
              </a:rPr>
              <a:t>60</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1456245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72033"/>
          <p:cNvSpPr>
            <a:spLocks noGrp="1" noRot="1" noChangeAspect="1" noTextEdit="1"/>
          </p:cNvSpPr>
          <p:nvPr>
            <p:ph type="sldImg" idx="2"/>
          </p:nvPr>
        </p:nvSpPr>
        <p:spPr>
          <a:xfrm>
            <a:off x="403225" y="695325"/>
            <a:ext cx="6178550" cy="3476625"/>
          </a:xfrm>
          <a:solidFill>
            <a:srgbClr val="FFFFFF"/>
          </a:solidFill>
          <a:ln>
            <a:miter lim="800000"/>
          </a:ln>
        </p:spPr>
      </p:sp>
      <p:sp>
        <p:nvSpPr>
          <p:cNvPr id="172035" name="Notes Placeholder 172034"/>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pPr lvl="0" algn="r" rtl="1"/>
            <a:r>
              <a:rPr lang="he-IL" altLang="zh-CN" dirty="0">
                <a:latin typeface="Calibri" panose="020F0502020204030204" pitchFamily="34" charset="0"/>
                <a:ea typeface="宋体" pitchFamily="2" charset="-122"/>
                <a:cs typeface="Calibri" panose="020F0502020204030204" pitchFamily="34" charset="0"/>
              </a:rPr>
              <a:t>נתעלם</a:t>
            </a:r>
            <a:r>
              <a:rPr lang="he-IL" altLang="zh-CN" baseline="0" dirty="0">
                <a:latin typeface="Calibri" panose="020F0502020204030204" pitchFamily="34" charset="0"/>
                <a:ea typeface="宋体" pitchFamily="2" charset="-122"/>
                <a:cs typeface="Calibri" panose="020F0502020204030204" pitchFamily="34" charset="0"/>
              </a:rPr>
              <a:t> </a:t>
            </a:r>
            <a:r>
              <a:rPr lang="he-IL" altLang="zh-CN" baseline="0" dirty="0" err="1">
                <a:latin typeface="Calibri" panose="020F0502020204030204" pitchFamily="34" charset="0"/>
                <a:ea typeface="宋体" pitchFamily="2" charset="-122"/>
                <a:cs typeface="Calibri" panose="020F0502020204030204" pitchFamily="34" charset="0"/>
              </a:rPr>
              <a:t>מאיך</a:t>
            </a:r>
            <a:r>
              <a:rPr lang="he-IL" altLang="zh-CN" baseline="0" dirty="0">
                <a:latin typeface="Calibri" panose="020F0502020204030204" pitchFamily="34" charset="0"/>
                <a:ea typeface="宋体" pitchFamily="2" charset="-122"/>
                <a:cs typeface="Calibri" panose="020F0502020204030204" pitchFamily="34" charset="0"/>
              </a:rPr>
              <a:t> מגיעים לזה – קבלו כנתון</a:t>
            </a:r>
            <a:endParaRPr lang="en-US" altLang="zh-CN" dirty="0">
              <a:latin typeface="Calibri" panose="020F0502020204030204" pitchFamily="34" charset="0"/>
              <a:ea typeface="宋体" pitchFamily="2" charset="-122"/>
            </a:endParaRPr>
          </a:p>
        </p:txBody>
      </p:sp>
      <p:sp>
        <p:nvSpPr>
          <p:cNvPr id="172036" name="Header Placeholder 172035"/>
          <p:cNvSpPr>
            <a:spLocks noGrp="1"/>
          </p:cNvSpPr>
          <p:nvPr>
            <p:ph type="hdr" sz="quarter"/>
          </p:nvPr>
        </p:nvSpPr>
        <p:spPr/>
        <p:txBody>
          <a:bodyPr lIns="92885" tIns="46442" rIns="92885" bIns="46442">
            <a:noAutofit/>
          </a:bodyPr>
          <a:lstStyle/>
          <a:p>
            <a:pPr lvl="0" defTabSz="928688"/>
            <a:fld id="{D9AA91B3-A1C3-4FE3-9594-284B7C698E0C}"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172037" name="Date Placeholder 172036"/>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172038" name="Footer Placeholder 172037"/>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7A900A56-24FB-4AF2-A9FC-4AE48337C02C}"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172039" name="Slide Number Placeholder 172038"/>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52FF9B4D-C78C-4840-940F-463E098AD403}" type="slidenum">
              <a:rPr lang="zh-CN" altLang="en-US" sz="1200">
                <a:latin typeface="Tahoma" pitchFamily="34" charset="0"/>
                <a:ea typeface="宋体" pitchFamily="2" charset="-122"/>
              </a:rPr>
              <a:t>61</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62001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50"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1"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93537"/>
          <p:cNvSpPr>
            <a:spLocks noGrp="1" noRot="1" noChangeAspect="1" noTextEdit="1"/>
          </p:cNvSpPr>
          <p:nvPr>
            <p:ph type="sldImg" idx="2"/>
          </p:nvPr>
        </p:nvSpPr>
        <p:spPr>
          <a:xfrm>
            <a:off x="403225" y="695325"/>
            <a:ext cx="6178550" cy="3476625"/>
          </a:xfrm>
          <a:solidFill>
            <a:srgbClr val="FFFFFF"/>
          </a:solidFill>
          <a:ln>
            <a:miter lim="800000"/>
          </a:ln>
        </p:spPr>
      </p:sp>
      <p:sp>
        <p:nvSpPr>
          <p:cNvPr id="193539" name="Notes Placeholder 193538"/>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pPr lvl="0"/>
            <a:r>
              <a:rPr lang="en-US" altLang="zh-CN" dirty="0">
                <a:latin typeface="Calibri" panose="020F0502020204030204" pitchFamily="34" charset="0"/>
                <a:ea typeface="宋体" pitchFamily="2" charset="-122"/>
              </a:rPr>
              <a:t>XOR: x_1, x_2, and we want to transform to x_1^2, x_2^2, x_1 x_2</a:t>
            </a:r>
          </a:p>
          <a:p>
            <a:pPr lvl="0"/>
            <a:endParaRPr lang="en-US" altLang="zh-CN" dirty="0">
              <a:latin typeface="Calibri" panose="020F0502020204030204" pitchFamily="34" charset="0"/>
              <a:ea typeface="宋体" pitchFamily="2" charset="-122"/>
            </a:endParaRPr>
          </a:p>
          <a:p>
            <a:pPr lvl="0"/>
            <a:r>
              <a:rPr lang="en-US" altLang="zh-CN" dirty="0">
                <a:latin typeface="Calibri" panose="020F0502020204030204" pitchFamily="34" charset="0"/>
                <a:ea typeface="宋体" pitchFamily="2" charset="-122"/>
              </a:rPr>
              <a:t>It can also be viewed as feature extraction from the feature vector </a:t>
            </a:r>
            <a:r>
              <a:rPr lang="en-US" altLang="zh-CN" b="1" dirty="0">
                <a:latin typeface="Calibri" panose="020F0502020204030204" pitchFamily="34" charset="0"/>
                <a:ea typeface="宋体" pitchFamily="2" charset="-122"/>
              </a:rPr>
              <a:t>x</a:t>
            </a:r>
            <a:r>
              <a:rPr lang="en-US" altLang="zh-CN" dirty="0">
                <a:latin typeface="Calibri" panose="020F0502020204030204" pitchFamily="34" charset="0"/>
                <a:ea typeface="宋体" pitchFamily="2" charset="-122"/>
              </a:rPr>
              <a:t>, but now we extract </a:t>
            </a:r>
            <a:r>
              <a:rPr lang="en-US" altLang="zh-CN" i="1" dirty="0">
                <a:latin typeface="Calibri" panose="020F0502020204030204" pitchFamily="34" charset="0"/>
                <a:ea typeface="宋体" pitchFamily="2" charset="-122"/>
              </a:rPr>
              <a:t>more</a:t>
            </a:r>
            <a:r>
              <a:rPr lang="en-US" altLang="zh-CN" dirty="0">
                <a:latin typeface="Calibri" panose="020F0502020204030204" pitchFamily="34" charset="0"/>
                <a:ea typeface="宋体" pitchFamily="2" charset="-122"/>
              </a:rPr>
              <a:t> feature than the number of features in </a:t>
            </a:r>
            <a:r>
              <a:rPr lang="en-US" altLang="zh-CN" b="1" dirty="0">
                <a:latin typeface="Calibri" panose="020F0502020204030204" pitchFamily="34" charset="0"/>
                <a:ea typeface="宋体" pitchFamily="2" charset="-122"/>
              </a:rPr>
              <a:t>x</a:t>
            </a:r>
            <a:r>
              <a:rPr lang="en-US" altLang="zh-CN" dirty="0">
                <a:latin typeface="Calibri" panose="020F0502020204030204" pitchFamily="34" charset="0"/>
                <a:ea typeface="宋体" pitchFamily="2" charset="-122"/>
              </a:rPr>
              <a:t>.</a:t>
            </a:r>
          </a:p>
        </p:txBody>
      </p:sp>
      <p:sp>
        <p:nvSpPr>
          <p:cNvPr id="193540" name="Header Placeholder 193539"/>
          <p:cNvSpPr>
            <a:spLocks noGrp="1"/>
          </p:cNvSpPr>
          <p:nvPr>
            <p:ph type="hdr" sz="quarter"/>
          </p:nvPr>
        </p:nvSpPr>
        <p:spPr/>
        <p:txBody>
          <a:bodyPr lIns="92885" tIns="46442" rIns="92885" bIns="46442">
            <a:noAutofit/>
          </a:bodyPr>
          <a:lstStyle/>
          <a:p>
            <a:pPr lvl="0" defTabSz="928688"/>
            <a:fld id="{9775FA72-904A-4025-A9E9-7194AE1F20EA}"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193541" name="Date Placeholder 193540"/>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193542" name="Footer Placeholder 193541"/>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B7D29B78-BB5B-41CD-A5E1-A858DF292650}"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193543" name="Slide Number Placeholder 193542"/>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2331BA4C-0A33-437E-8925-3C5519AEBFAF}" type="slidenum">
              <a:rPr lang="zh-CN" altLang="en-US" sz="1200">
                <a:latin typeface="Tahoma" pitchFamily="34" charset="0"/>
                <a:ea typeface="宋体" pitchFamily="2" charset="-122"/>
              </a:rPr>
              <a:t>62</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5229567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Slide Image Placeholder 312321"/>
          <p:cNvSpPr>
            <a:spLocks noGrp="1" noRot="1" noChangeAspect="1" noTextEdit="1"/>
          </p:cNvSpPr>
          <p:nvPr>
            <p:ph type="sldImg" idx="2"/>
          </p:nvPr>
        </p:nvSpPr>
        <p:spPr>
          <a:xfrm>
            <a:off x="403225" y="695325"/>
            <a:ext cx="6178550" cy="3476625"/>
          </a:xfrm>
          <a:solidFill>
            <a:srgbClr val="FFFFFF"/>
          </a:solidFill>
          <a:ln>
            <a:miter lim="800000"/>
          </a:ln>
        </p:spPr>
      </p:sp>
      <p:sp>
        <p:nvSpPr>
          <p:cNvPr id="312323" name="Notes Placeholder 312322"/>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2324" name="Header Placeholder 312323"/>
          <p:cNvSpPr>
            <a:spLocks noGrp="1"/>
          </p:cNvSpPr>
          <p:nvPr>
            <p:ph type="hdr" sz="quarter"/>
          </p:nvPr>
        </p:nvSpPr>
        <p:spPr/>
        <p:txBody>
          <a:bodyPr lIns="92885" tIns="46442" rIns="92885" bIns="46442">
            <a:noAutofit/>
          </a:bodyPr>
          <a:lstStyle/>
          <a:p>
            <a:pPr lvl="0" defTabSz="928688"/>
            <a:fld id="{DF6C9D80-FC78-485B-87A4-1FCE797BFCDE}"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312325" name="Date Placeholder 312324"/>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312326" name="Footer Placeholder 312325"/>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ABB3D0F1-9790-47DE-8623-6492863D0021}"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312327" name="Slide Number Placeholder 312326"/>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6B5D8548-4F8D-4E50-85C0-3594C8FE428E}" type="slidenum">
              <a:rPr lang="zh-CN" altLang="en-US" sz="1200">
                <a:latin typeface="Tahoma" pitchFamily="34" charset="0"/>
                <a:ea typeface="宋体" pitchFamily="2" charset="-122"/>
              </a:rPr>
              <a:t>63</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16341434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313345"/>
          <p:cNvSpPr>
            <a:spLocks noGrp="1" noRot="1" noChangeAspect="1" noTextEdit="1"/>
          </p:cNvSpPr>
          <p:nvPr>
            <p:ph type="sldImg" idx="2"/>
          </p:nvPr>
        </p:nvSpPr>
        <p:spPr>
          <a:xfrm>
            <a:off x="403225" y="695325"/>
            <a:ext cx="6178550" cy="3476625"/>
          </a:xfrm>
          <a:solidFill>
            <a:srgbClr val="FFFFFF"/>
          </a:solidFill>
          <a:ln>
            <a:miter lim="800000"/>
          </a:ln>
        </p:spPr>
      </p:sp>
      <p:sp>
        <p:nvSpPr>
          <p:cNvPr id="313347" name="Notes Placeholder 313346"/>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3348" name="Header Placeholder 313347"/>
          <p:cNvSpPr>
            <a:spLocks noGrp="1"/>
          </p:cNvSpPr>
          <p:nvPr>
            <p:ph type="hdr" sz="quarter"/>
          </p:nvPr>
        </p:nvSpPr>
        <p:spPr/>
        <p:txBody>
          <a:bodyPr lIns="92885" tIns="46442" rIns="92885" bIns="46442">
            <a:noAutofit/>
          </a:bodyPr>
          <a:lstStyle/>
          <a:p>
            <a:pPr lvl="0" defTabSz="928688"/>
            <a:fld id="{134DCD73-292E-4AB4-B3F8-8F0A3742EEE8}"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313349" name="Date Placeholder 313348"/>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313350" name="Footer Placeholder 313349"/>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A0581AA1-32B8-4EE7-A1D5-B0194596976F}"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313351" name="Slide Number Placeholder 313350"/>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4E226EBC-FB04-4C18-814E-F74452B28EEA}" type="slidenum">
              <a:rPr lang="zh-CN" altLang="en-US" sz="1200">
                <a:latin typeface="Tahoma" pitchFamily="34" charset="0"/>
                <a:ea typeface="宋体" pitchFamily="2" charset="-122"/>
              </a:rPr>
              <a:t>64</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23507678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314369"/>
          <p:cNvSpPr>
            <a:spLocks noGrp="1" noRot="1" noChangeAspect="1" noTextEdit="1"/>
          </p:cNvSpPr>
          <p:nvPr>
            <p:ph type="sldImg" idx="2"/>
          </p:nvPr>
        </p:nvSpPr>
        <p:spPr>
          <a:xfrm>
            <a:off x="403225" y="695325"/>
            <a:ext cx="6178550" cy="3476625"/>
          </a:xfrm>
          <a:solidFill>
            <a:srgbClr val="FFFFFF"/>
          </a:solidFill>
          <a:ln>
            <a:miter lim="800000"/>
          </a:ln>
        </p:spPr>
      </p:sp>
      <p:sp>
        <p:nvSpPr>
          <p:cNvPr id="314371" name="Notes Placeholder 314370"/>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4372" name="Header Placeholder 314371"/>
          <p:cNvSpPr>
            <a:spLocks noGrp="1"/>
          </p:cNvSpPr>
          <p:nvPr>
            <p:ph type="hdr" sz="quarter"/>
          </p:nvPr>
        </p:nvSpPr>
        <p:spPr/>
        <p:txBody>
          <a:bodyPr lIns="92885" tIns="46442" rIns="92885" bIns="46442">
            <a:noAutofit/>
          </a:bodyPr>
          <a:lstStyle/>
          <a:p>
            <a:pPr lvl="0" defTabSz="928688"/>
            <a:fld id="{EB554981-76EF-4FFB-A445-7D169B8CD3C5}"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314373" name="Date Placeholder 314372"/>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314374" name="Footer Placeholder 314373"/>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D7A24F13-D5B1-4112-8BA3-10C714F0CC50}"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314375" name="Slide Number Placeholder 314374"/>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9B59B4B4-EDE3-4AC3-B0B1-7010777BC2C4}" type="slidenum">
              <a:rPr lang="zh-CN" altLang="en-US" sz="1200">
                <a:latin typeface="Tahoma" pitchFamily="34" charset="0"/>
                <a:ea typeface="宋体" pitchFamily="2" charset="-122"/>
              </a:rPr>
              <a:t>65</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25206880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316417"/>
          <p:cNvSpPr>
            <a:spLocks noGrp="1" noRot="1" noChangeAspect="1" noTextEdit="1"/>
          </p:cNvSpPr>
          <p:nvPr>
            <p:ph type="sldImg" idx="2"/>
          </p:nvPr>
        </p:nvSpPr>
        <p:spPr>
          <a:xfrm>
            <a:off x="403225" y="695325"/>
            <a:ext cx="6178550" cy="3476625"/>
          </a:xfrm>
          <a:solidFill>
            <a:srgbClr val="FFFFFF"/>
          </a:solidFill>
          <a:ln>
            <a:miter lim="800000"/>
          </a:ln>
        </p:spPr>
      </p:sp>
      <p:sp>
        <p:nvSpPr>
          <p:cNvPr id="316419" name="Notes Placeholder 316418"/>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16420" name="Header Placeholder 316419"/>
          <p:cNvSpPr>
            <a:spLocks noGrp="1"/>
          </p:cNvSpPr>
          <p:nvPr>
            <p:ph type="hdr" sz="quarter"/>
          </p:nvPr>
        </p:nvSpPr>
        <p:spPr/>
        <p:txBody>
          <a:bodyPr lIns="92885" tIns="46442" rIns="92885" bIns="46442">
            <a:noAutofit/>
          </a:bodyPr>
          <a:lstStyle/>
          <a:p>
            <a:pPr lvl="0" defTabSz="928688"/>
            <a:fld id="{BA778C69-FED6-46BE-9302-D2535B49CD18}"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316421" name="Date Placeholder 316420"/>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316422" name="Footer Placeholder 316421"/>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9A4D7466-5454-45BC-946B-343665B6EC18}"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316423" name="Slide Number Placeholder 316422"/>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12ED05FC-00A1-4A91-BDF8-138DF62DE611}" type="slidenum">
              <a:rPr lang="zh-CN" altLang="en-US" sz="1200">
                <a:latin typeface="Tahoma" pitchFamily="34" charset="0"/>
                <a:ea typeface="宋体" pitchFamily="2" charset="-122"/>
              </a:rPr>
              <a:t>66</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6726631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323585"/>
          <p:cNvSpPr>
            <a:spLocks noGrp="1" noRot="1" noChangeAspect="1" noTextEdit="1"/>
          </p:cNvSpPr>
          <p:nvPr>
            <p:ph type="sldImg" idx="2"/>
          </p:nvPr>
        </p:nvSpPr>
        <p:spPr>
          <a:xfrm>
            <a:off x="403225" y="695325"/>
            <a:ext cx="6178550" cy="3476625"/>
          </a:xfrm>
          <a:solidFill>
            <a:srgbClr val="FFFFFF"/>
          </a:solidFill>
          <a:ln>
            <a:miter lim="800000"/>
          </a:ln>
        </p:spPr>
      </p:sp>
      <p:sp>
        <p:nvSpPr>
          <p:cNvPr id="323587" name="Notes Placeholder 323586"/>
          <p:cNvSpPr>
            <a:spLocks noGrp="1"/>
          </p:cNvSpPr>
          <p:nvPr>
            <p:ph type="body" idx="3"/>
          </p:nvPr>
        </p:nvSpPr>
        <p:spPr>
          <a:xfrm>
            <a:off x="931863" y="4403725"/>
            <a:ext cx="5121275" cy="4171950"/>
          </a:xfrm>
          <a:noFill/>
          <a:ln>
            <a:miter lim="800000"/>
          </a:ln>
        </p:spPr>
        <p:txBody>
          <a:bodyPr/>
          <a:lstStyle>
            <a:lvl1pPr marL="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1" lang="en-US" altLang="en-US" sz="1200" b="0" i="0" u="none" baseline="0">
                <a:solidFill>
                  <a:schemeClr val="tx1"/>
                </a:solidFill>
                <a:effectLst/>
                <a:latin typeface="Arial" pitchFamily="34" charset="0"/>
              </a:defRPr>
            </a:lvl5pPr>
          </a:lstStyle>
          <a:p>
            <a:endParaRPr dirty="0">
              <a:latin typeface="Calibri" panose="020F0502020204030204" pitchFamily="34" charset="0"/>
            </a:endParaRPr>
          </a:p>
        </p:txBody>
      </p:sp>
      <p:sp>
        <p:nvSpPr>
          <p:cNvPr id="323588" name="Header Placeholder 323587"/>
          <p:cNvSpPr>
            <a:spLocks noGrp="1"/>
          </p:cNvSpPr>
          <p:nvPr>
            <p:ph type="hdr" sz="quarter"/>
          </p:nvPr>
        </p:nvSpPr>
        <p:spPr/>
        <p:txBody>
          <a:bodyPr lIns="92885" tIns="46442" rIns="92885" bIns="46442">
            <a:noAutofit/>
          </a:bodyPr>
          <a:lstStyle/>
          <a:p>
            <a:pPr lvl="0" defTabSz="928688"/>
            <a:fld id="{43C8E1BD-3A5F-4C7E-A19A-E90E5BCCB684}" type="header">
              <a:rPr lang="zh-CN" altLang="en-US" sz="1200">
                <a:latin typeface="Tahoma" pitchFamily="34" charset="0"/>
                <a:ea typeface="宋体" pitchFamily="2" charset="-122"/>
              </a:rPr>
              <a:t>​</a:t>
            </a:fld>
            <a:endParaRPr lang="zh-CN" altLang="en-US" sz="1200">
              <a:latin typeface="Tahoma" pitchFamily="34" charset="0"/>
              <a:ea typeface="宋体" pitchFamily="2" charset="-122"/>
            </a:endParaRPr>
          </a:p>
        </p:txBody>
      </p:sp>
      <p:sp>
        <p:nvSpPr>
          <p:cNvPr id="323589" name="Date Placeholder 323588"/>
          <p:cNvSpPr>
            <a:spLocks noGrp="1"/>
          </p:cNvSpPr>
          <p:nvPr>
            <p:ph type="dt" idx="1"/>
          </p:nvPr>
        </p:nvSpPr>
        <p:spPr/>
        <p:txBody>
          <a:bodyPr lIns="92885" tIns="46442" rIns="92885" bIns="46442">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endParaRPr lang="en-US" altLang="zh-CN" sz="1200">
              <a:latin typeface="Tahoma" pitchFamily="34" charset="0"/>
              <a:ea typeface="宋体" pitchFamily="2" charset="-122"/>
            </a:endParaRPr>
          </a:p>
        </p:txBody>
      </p:sp>
      <p:sp>
        <p:nvSpPr>
          <p:cNvPr id="323590" name="Footer Placeholder 323589"/>
          <p:cNvSpPr>
            <a:spLocks noGrp="1"/>
          </p:cNvSpPr>
          <p:nvPr>
            <p:ph type="ftr" sz="quarter" idx="4"/>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defTabSz="928688"/>
            <a:fld id="{92B9031B-85E8-4D39-8899-53E7A64B897C}" type="footer">
              <a:rPr lang="zh-CN" altLang="en-US" sz="1200">
                <a:latin typeface="Tahoma" pitchFamily="34" charset="0"/>
                <a:ea typeface="宋体" pitchFamily="2" charset="-122"/>
              </a:rPr>
              <a:t>​</a:t>
            </a:fld>
            <a:endParaRPr lang="en-US" altLang="zh-CN" sz="1200">
              <a:latin typeface="Tahoma" pitchFamily="34" charset="0"/>
              <a:ea typeface="宋体" pitchFamily="2" charset="-122"/>
            </a:endParaRPr>
          </a:p>
        </p:txBody>
      </p:sp>
      <p:sp>
        <p:nvSpPr>
          <p:cNvPr id="323591" name="Slide Number Placeholder 323590"/>
          <p:cNvSpPr>
            <a:spLocks noGrp="1"/>
          </p:cNvSpPr>
          <p:nvPr>
            <p:ph type="sldNum" sz="quarter" idx="5"/>
          </p:nvPr>
        </p:nvSpPr>
        <p:spPr/>
        <p:txBody>
          <a:bodyPr lIns="92885" tIns="46442" rIns="92885" bIns="46442" anchor="b" anchorCtr="0">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0" lvl="0" indent="0" algn="r" defTabSz="928688"/>
            <a:fld id="{EDD5D763-71AB-4B3E-99BC-AF4E0E39D7EF}" type="slidenum">
              <a:rPr lang="zh-CN" altLang="en-US" sz="1200">
                <a:latin typeface="Tahoma" pitchFamily="34" charset="0"/>
                <a:ea typeface="宋体" pitchFamily="2" charset="-122"/>
              </a:rPr>
              <a:t>67</a:t>
            </a:fld>
            <a:endParaRPr lang="zh-CN" altLang="en-US" sz="1200">
              <a:latin typeface="Tahoma" pitchFamily="34" charset="0"/>
              <a:ea typeface="宋体" pitchFamily="2" charset="-122"/>
            </a:endParaRPr>
          </a:p>
        </p:txBody>
      </p:sp>
    </p:spTree>
    <p:extLst>
      <p:ext uri="{BB962C8B-B14F-4D97-AF65-F5344CB8AC3E}">
        <p14:creationId xmlns:p14="http://schemas.microsoft.com/office/powerpoint/2010/main" val="31375742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68</a:t>
            </a:fld>
            <a:endParaRPr lang="en-US"/>
          </a:p>
        </p:txBody>
      </p:sp>
    </p:spTree>
    <p:extLst>
      <p:ext uri="{BB962C8B-B14F-4D97-AF65-F5344CB8AC3E}">
        <p14:creationId xmlns:p14="http://schemas.microsoft.com/office/powerpoint/2010/main" val="9987236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264CDB44-2117-4F0D-98DC-870BC70D4E2F}"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34079899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8A537940-1D70-4115-9595-E4EDA7F101FE}"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7330052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36B3686E-B408-4DCA-9D12-41A5AE893937}"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46295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356"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D5063D48-A340-44D6-8226-7A391FD1C71B}"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42728923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F3C65AD2-7692-4EBB-8FAC-9E60B6117CEE}"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15958976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body"/>
          </p:nvPr>
        </p:nvSpPr>
        <p:spPr>
          <a:xfrm>
            <a:off x="685800" y="4400640"/>
            <a:ext cx="5486040" cy="3600000"/>
          </a:xfrm>
          <a:prstGeom prst="rect">
            <a:avLst/>
          </a:prstGeom>
        </p:spPr>
        <p:txBody>
          <a:bodyPr/>
          <a:lstStyle/>
          <a:p>
            <a:endParaRPr lang="en-US" sz="2000" b="0" strike="noStrike" spc="-1" dirty="0">
              <a:solidFill>
                <a:srgbClr val="000000"/>
              </a:solidFill>
              <a:uFill>
                <a:solidFill>
                  <a:srgbClr val="FFFFFF"/>
                </a:solidFill>
              </a:uFill>
              <a:latin typeface="Calibri" panose="020F0502020204030204" pitchFamily="34" charset="0"/>
            </a:endParaRPr>
          </a:p>
        </p:txBody>
      </p:sp>
      <p:sp>
        <p:nvSpPr>
          <p:cNvPr id="323"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7E5FAE42-FA15-4B82-94B3-192DEE4BA577}"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7169012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1F2DD648-7A4F-49C6-8481-3A338E0B98D8}"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
        <p:nvSpPr>
          <p:cNvPr id="2" name="Notes Placeholder 1"/>
          <p:cNvSpPr>
            <a:spLocks noGrp="1"/>
          </p:cNvSpPr>
          <p:nvPr>
            <p:ph type="body" idx="1"/>
          </p:nvPr>
        </p:nvSpPr>
        <p:spPr/>
        <p:txBody>
          <a:bodyPr/>
          <a:lstStyle/>
          <a:p>
            <a:r>
              <a:rPr lang="en-US" dirty="0"/>
              <a:t>y is a label.</a:t>
            </a:r>
          </a:p>
        </p:txBody>
      </p:sp>
    </p:spTree>
    <p:extLst>
      <p:ext uri="{BB962C8B-B14F-4D97-AF65-F5344CB8AC3E}">
        <p14:creationId xmlns:p14="http://schemas.microsoft.com/office/powerpoint/2010/main" val="6586171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685800" y="4400640"/>
            <a:ext cx="5486040" cy="3600000"/>
          </a:xfrm>
          <a:prstGeom prst="rect">
            <a:avLst/>
          </a:prstGeom>
        </p:spPr>
        <p:txBody>
          <a:bodyPr/>
          <a:lstStyle/>
          <a:p>
            <a:endParaRPr lang="en-US" sz="2000" b="0" strike="noStrike" spc="-1" dirty="0">
              <a:solidFill>
                <a:srgbClr val="000000"/>
              </a:solidFill>
              <a:uFill>
                <a:solidFill>
                  <a:srgbClr val="FFFFFF"/>
                </a:solidFill>
              </a:uFill>
              <a:latin typeface="Calibri" panose="020F0502020204030204" pitchFamily="34" charset="0"/>
            </a:endParaRPr>
          </a:p>
        </p:txBody>
      </p:sp>
      <p:sp>
        <p:nvSpPr>
          <p:cNvPr id="326"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D9624548-8983-4858-8C54-08E5CD42B43C}"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31029880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Calibri" panose="020F0502020204030204" pitchFamily="34" charset="0"/>
              </a:rPr>
              <a:t>Pix2pix, an image-to-image translator</a:t>
            </a:r>
          </a:p>
          <a:p>
            <a:r>
              <a:rPr lang="en-US" sz="2000" b="0" strike="noStrike" spc="-1" dirty="0">
                <a:solidFill>
                  <a:srgbClr val="000000"/>
                </a:solidFill>
                <a:uFill>
                  <a:solidFill>
                    <a:srgbClr val="FFFFFF"/>
                  </a:solidFill>
                </a:uFill>
                <a:latin typeface="Calibri" panose="020F0502020204030204" pitchFamily="34" charset="0"/>
              </a:rPr>
              <a:t>It is a </a:t>
            </a:r>
            <a:r>
              <a:rPr lang="en-US" sz="2000" b="0" strike="noStrike" spc="-1" dirty="0" err="1">
                <a:solidFill>
                  <a:srgbClr val="000000"/>
                </a:solidFill>
                <a:uFill>
                  <a:solidFill>
                    <a:srgbClr val="FFFFFF"/>
                  </a:solidFill>
                </a:uFill>
                <a:latin typeface="Calibri" panose="020F0502020204030204" pitchFamily="34" charset="0"/>
              </a:rPr>
              <a:t>cGAN</a:t>
            </a:r>
            <a:r>
              <a:rPr lang="en-US" sz="2000" b="0" strike="noStrike" spc="-1" dirty="0">
                <a:solidFill>
                  <a:srgbClr val="000000"/>
                </a:solidFill>
                <a:uFill>
                  <a:solidFill>
                    <a:srgbClr val="FFFFFF"/>
                  </a:solidFill>
                </a:uFill>
                <a:latin typeface="Calibri" panose="020F0502020204030204" pitchFamily="34" charset="0"/>
              </a:rPr>
              <a:t>, where the input of the Generator is real image rather than just some latent vector.</a:t>
            </a:r>
          </a:p>
          <a:p>
            <a:r>
              <a:rPr lang="en-US" sz="2000" b="0" strike="noStrike" spc="-1" dirty="0">
                <a:solidFill>
                  <a:srgbClr val="000000"/>
                </a:solidFill>
                <a:uFill>
                  <a:solidFill>
                    <a:srgbClr val="FFFFFF"/>
                  </a:solidFill>
                </a:uFill>
                <a:latin typeface="Calibri" panose="020F0502020204030204" pitchFamily="34" charset="0"/>
              </a:rPr>
              <a:t>In this model, The Generator is trained to fool the discriminator, by generating some image in domain Y given some image in domain X. For example, mapping edges to photo, or mapping sketch to painting. The Discriminator is trained to classify between fake (the generated image) and the real (the input of the Generator) </a:t>
            </a:r>
            <a:r>
              <a:rPr lang="en-US" sz="2000" b="1" strike="noStrike" spc="-1" dirty="0">
                <a:solidFill>
                  <a:srgbClr val="000000"/>
                </a:solidFill>
                <a:uFill>
                  <a:solidFill>
                    <a:srgbClr val="FFFFFF"/>
                  </a:solidFill>
                </a:uFill>
                <a:latin typeface="Calibri" panose="020F0502020204030204" pitchFamily="34" charset="0"/>
              </a:rPr>
              <a:t>tuples</a:t>
            </a:r>
            <a:r>
              <a:rPr lang="en-US" sz="2000" b="0" strike="noStrike" spc="-1" dirty="0">
                <a:solidFill>
                  <a:srgbClr val="000000"/>
                </a:solidFill>
                <a:uFill>
                  <a:solidFill>
                    <a:srgbClr val="FFFFFF"/>
                  </a:solidFill>
                </a:uFill>
                <a:latin typeface="Calibri" panose="020F0502020204030204" pitchFamily="34" charset="0"/>
              </a:rPr>
              <a:t>. So, we can see that the adversarial is on image level in pix2pix. </a:t>
            </a:r>
          </a:p>
          <a:p>
            <a:endParaRPr lang="en-US" sz="2000" b="0" strike="noStrike" spc="-1" dirty="0">
              <a:solidFill>
                <a:srgbClr val="000000"/>
              </a:solidFill>
              <a:uFill>
                <a:solidFill>
                  <a:srgbClr val="FFFFFF"/>
                </a:solidFill>
              </a:uFill>
              <a:latin typeface="Calibri" panose="020F0502020204030204" pitchFamily="34" charset="0"/>
            </a:endParaRPr>
          </a:p>
        </p:txBody>
      </p:sp>
      <p:sp>
        <p:nvSpPr>
          <p:cNvPr id="328"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2AFAD47F-A242-46E1-AF79-FB85342B53B7}"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3536534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685800" y="4400640"/>
            <a:ext cx="5486040" cy="3600000"/>
          </a:xfrm>
          <a:prstGeom prst="rect">
            <a:avLst/>
          </a:prstGeom>
        </p:spPr>
        <p:txBody>
          <a:bodyPr/>
          <a:lstStyle/>
          <a:p>
            <a:endParaRPr lang="en-US" sz="2000" b="0" strike="noStrike" spc="-1" dirty="0">
              <a:solidFill>
                <a:srgbClr val="000000"/>
              </a:solidFill>
              <a:uFill>
                <a:solidFill>
                  <a:srgbClr val="FFFFFF"/>
                </a:solidFill>
              </a:uFill>
              <a:latin typeface="Calibri" panose="020F0502020204030204" pitchFamily="34" charset="0"/>
            </a:endParaRPr>
          </a:p>
        </p:txBody>
      </p:sp>
      <p:sp>
        <p:nvSpPr>
          <p:cNvPr id="330"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6C3E3D00-681D-469C-AE3F-80E38FC20454}"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0293220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type="body"/>
          </p:nvPr>
        </p:nvSpPr>
        <p:spPr>
          <a:xfrm>
            <a:off x="685800" y="4400640"/>
            <a:ext cx="5486040" cy="3600000"/>
          </a:xfrm>
          <a:prstGeom prst="rect">
            <a:avLst/>
          </a:prstGeom>
        </p:spPr>
        <p:txBody>
          <a:bodyPr/>
          <a:lstStyle/>
          <a:p>
            <a:pPr>
              <a:lnSpc>
                <a:spcPct val="100000"/>
              </a:lnSpc>
            </a:pPr>
            <a:r>
              <a:rPr lang="en-US" sz="2000" b="0" strike="noStrike" spc="-1" dirty="0" err="1">
                <a:solidFill>
                  <a:srgbClr val="000000"/>
                </a:solidFill>
                <a:uFill>
                  <a:solidFill>
                    <a:srgbClr val="FFFFFF"/>
                  </a:solidFill>
                </a:uFill>
                <a:latin typeface="Calibri" panose="020F0502020204030204" pitchFamily="34" charset="0"/>
              </a:rPr>
              <a:t>cycleGAN</a:t>
            </a:r>
            <a:r>
              <a:rPr lang="en-US" sz="2000" b="0" strike="noStrike" spc="-1" dirty="0">
                <a:solidFill>
                  <a:srgbClr val="000000"/>
                </a:solidFill>
                <a:uFill>
                  <a:solidFill>
                    <a:srgbClr val="FFFFFF"/>
                  </a:solidFill>
                </a:uFill>
                <a:latin typeface="Calibri" panose="020F0502020204030204" pitchFamily="34" charset="0"/>
              </a:rPr>
              <a:t> is a variant of GAN that learns the translation/conversion between two sets of data source, these two sets of data source (they called two domains) do not correspond to each other.</a:t>
            </a:r>
          </a:p>
          <a:p>
            <a:pPr>
              <a:lnSpc>
                <a:spcPct val="100000"/>
              </a:lnSpc>
            </a:pPr>
            <a:endParaRPr lang="en-US" sz="2000" b="0" strike="noStrike" spc="-1" dirty="0">
              <a:solidFill>
                <a:srgbClr val="000000"/>
              </a:solidFill>
              <a:uFill>
                <a:solidFill>
                  <a:srgbClr val="FFFFFF"/>
                </a:solidFill>
              </a:uFill>
              <a:latin typeface="Calibri" panose="020F0502020204030204" pitchFamily="34" charset="0"/>
            </a:endParaRPr>
          </a:p>
          <a:p>
            <a:pPr>
              <a:lnSpc>
                <a:spcPct val="100000"/>
              </a:lnSpc>
            </a:pPr>
            <a:r>
              <a:rPr lang="en-US" sz="2000" b="0" strike="noStrike" spc="-1" dirty="0">
                <a:solidFill>
                  <a:srgbClr val="000000"/>
                </a:solidFill>
                <a:uFill>
                  <a:solidFill>
                    <a:srgbClr val="FFFFFF"/>
                  </a:solidFill>
                </a:uFill>
                <a:latin typeface="Calibri" panose="020F0502020204030204" pitchFamily="34" charset="0"/>
              </a:rPr>
              <a:t>The networks contain two generators and two discriminators.</a:t>
            </a:r>
          </a:p>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The generator G translates an image in domain X to an image in domain Y.</a:t>
            </a:r>
          </a:p>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The discriminator </a:t>
            </a:r>
            <a:r>
              <a:rPr lang="en-US" sz="2000" b="0" strike="noStrike" spc="-1" dirty="0" err="1">
                <a:solidFill>
                  <a:srgbClr val="000000"/>
                </a:solidFill>
                <a:uFill>
                  <a:solidFill>
                    <a:srgbClr val="FFFFFF"/>
                  </a:solidFill>
                </a:uFill>
                <a:latin typeface="Calibri" panose="020F0502020204030204" pitchFamily="34" charset="0"/>
              </a:rPr>
              <a:t>Dy</a:t>
            </a:r>
            <a:r>
              <a:rPr lang="en-US" sz="2000" b="0" strike="noStrike" spc="-1" dirty="0">
                <a:solidFill>
                  <a:srgbClr val="000000"/>
                </a:solidFill>
                <a:uFill>
                  <a:solidFill>
                    <a:srgbClr val="FFFFFF"/>
                  </a:solidFill>
                </a:uFill>
                <a:latin typeface="Calibri" panose="020F0502020204030204" pitchFamily="34" charset="0"/>
              </a:rPr>
              <a:t> determines whether the input is from domain Y or is generated by the generator G.</a:t>
            </a:r>
          </a:p>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And vice versa the generator F and the discriminator </a:t>
            </a:r>
            <a:r>
              <a:rPr lang="en-US" sz="2000" b="0" strike="noStrike" spc="-1" dirty="0" err="1">
                <a:solidFill>
                  <a:srgbClr val="000000"/>
                </a:solidFill>
                <a:uFill>
                  <a:solidFill>
                    <a:srgbClr val="FFFFFF"/>
                  </a:solidFill>
                </a:uFill>
                <a:latin typeface="Calibri" panose="020F0502020204030204" pitchFamily="34" charset="0"/>
              </a:rPr>
              <a:t>Dx</a:t>
            </a:r>
            <a:r>
              <a:rPr lang="en-US" sz="2000" b="0" strike="noStrike" spc="-1" dirty="0">
                <a:solidFill>
                  <a:srgbClr val="000000"/>
                </a:solidFill>
                <a:uFill>
                  <a:solidFill>
                    <a:srgbClr val="FFFFFF"/>
                  </a:solidFill>
                </a:uFill>
                <a:latin typeface="Calibri" panose="020F0502020204030204" pitchFamily="34" charset="0"/>
              </a:rPr>
              <a:t>.</a:t>
            </a:r>
          </a:p>
          <a:p>
            <a:pPr>
              <a:lnSpc>
                <a:spcPct val="100000"/>
              </a:lnSpc>
            </a:pPr>
            <a:endParaRPr lang="en-US" sz="2000" b="0" strike="noStrike" spc="-1" dirty="0">
              <a:solidFill>
                <a:srgbClr val="000000"/>
              </a:solidFill>
              <a:uFill>
                <a:solidFill>
                  <a:srgbClr val="FFFFFF"/>
                </a:solidFill>
              </a:uFill>
              <a:latin typeface="Calibri" panose="020F0502020204030204" pitchFamily="34" charset="0"/>
            </a:endParaRPr>
          </a:p>
          <a:p>
            <a:pPr>
              <a:lnSpc>
                <a:spcPct val="100000"/>
              </a:lnSpc>
            </a:pPr>
            <a:endParaRPr lang="en-US" sz="2000" b="0" strike="noStrike" spc="-1" dirty="0">
              <a:solidFill>
                <a:srgbClr val="000000"/>
              </a:solidFill>
              <a:uFill>
                <a:solidFill>
                  <a:srgbClr val="FFFFFF"/>
                </a:solidFill>
              </a:uFill>
              <a:latin typeface="Calibri" panose="020F0502020204030204" pitchFamily="34" charset="0"/>
            </a:endParaRPr>
          </a:p>
        </p:txBody>
      </p:sp>
      <p:sp>
        <p:nvSpPr>
          <p:cNvPr id="332"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FB102CDB-8E38-4F27-85E2-C909473B546C}"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4815628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Calibri" panose="020F0502020204030204" pitchFamily="34" charset="0"/>
              </a:rPr>
              <a:t> </a:t>
            </a:r>
          </a:p>
        </p:txBody>
      </p:sp>
      <p:sp>
        <p:nvSpPr>
          <p:cNvPr id="334"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7A0DD68-CB23-413E-99AF-8A4EE1310C9C}"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4383270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685800" y="4400640"/>
            <a:ext cx="5486040" cy="3600000"/>
          </a:xfrm>
          <a:prstGeom prst="rect">
            <a:avLst/>
          </a:prstGeom>
        </p:spPr>
        <p:txBody>
          <a:bodyPr/>
          <a:lstStyle/>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Swapping X/x and Y/y can get the adversarial loss for F: Y -&gt; X</a:t>
            </a:r>
          </a:p>
          <a:p>
            <a:pPr marL="228600" indent="-228240">
              <a:lnSpc>
                <a:spcPct val="100000"/>
              </a:lnSpc>
              <a:buClr>
                <a:srgbClr val="000000"/>
              </a:buClr>
              <a:buFont typeface="StarSymbol"/>
              <a:buAutoNum type="arabicPeriod"/>
            </a:pPr>
            <a:r>
              <a:rPr lang="en-US" sz="2000" b="0" strike="noStrike" spc="-1" dirty="0" err="1">
                <a:solidFill>
                  <a:srgbClr val="000000"/>
                </a:solidFill>
                <a:uFill>
                  <a:solidFill>
                    <a:srgbClr val="FFFFFF"/>
                  </a:solidFill>
                </a:uFill>
                <a:latin typeface="Calibri" panose="020F0502020204030204" pitchFamily="34" charset="0"/>
              </a:rPr>
              <a:t>Lgan</a:t>
            </a:r>
            <a:r>
              <a:rPr lang="en-US" sz="2000" b="0" strike="noStrike" spc="-1" dirty="0">
                <a:solidFill>
                  <a:srgbClr val="000000"/>
                </a:solidFill>
                <a:uFill>
                  <a:solidFill>
                    <a:srgbClr val="FFFFFF"/>
                  </a:solidFill>
                </a:uFill>
                <a:latin typeface="Calibri" panose="020F0502020204030204" pitchFamily="34" charset="0"/>
              </a:rPr>
              <a:t>(G, </a:t>
            </a:r>
            <a:r>
              <a:rPr lang="en-US" sz="2000" b="0" strike="noStrike" spc="-1" dirty="0" err="1">
                <a:solidFill>
                  <a:srgbClr val="000000"/>
                </a:solidFill>
                <a:uFill>
                  <a:solidFill>
                    <a:srgbClr val="FFFFFF"/>
                  </a:solidFill>
                </a:uFill>
                <a:latin typeface="Calibri" panose="020F0502020204030204" pitchFamily="34" charset="0"/>
              </a:rPr>
              <a:t>Dy</a:t>
            </a:r>
            <a:r>
              <a:rPr lang="en-US" sz="2000" b="0" strike="noStrike" spc="-1" dirty="0">
                <a:solidFill>
                  <a:srgbClr val="000000"/>
                </a:solidFill>
                <a:uFill>
                  <a:solidFill>
                    <a:srgbClr val="FFFFFF"/>
                  </a:solidFill>
                </a:uFill>
                <a:latin typeface="Calibri" panose="020F0502020204030204" pitchFamily="34" charset="0"/>
              </a:rPr>
              <a:t>, X, Y) – how much you can distinguish Y (an input) from the real Y and the generated Y with the discriminator </a:t>
            </a:r>
            <a:r>
              <a:rPr lang="en-US" sz="2000" b="0" strike="noStrike" spc="-1" dirty="0" err="1">
                <a:solidFill>
                  <a:srgbClr val="000000"/>
                </a:solidFill>
                <a:uFill>
                  <a:solidFill>
                    <a:srgbClr val="FFFFFF"/>
                  </a:solidFill>
                </a:uFill>
                <a:latin typeface="Calibri" panose="020F0502020204030204" pitchFamily="34" charset="0"/>
              </a:rPr>
              <a:t>Dy</a:t>
            </a:r>
            <a:endParaRPr lang="en-US" sz="2000" b="0" strike="noStrike" spc="-1" dirty="0">
              <a:solidFill>
                <a:srgbClr val="000000"/>
              </a:solidFill>
              <a:uFill>
                <a:solidFill>
                  <a:srgbClr val="FFFFFF"/>
                </a:solidFill>
              </a:uFill>
              <a:latin typeface="Calibri" panose="020F0502020204030204" pitchFamily="34" charset="0"/>
            </a:endParaRPr>
          </a:p>
          <a:p>
            <a:pPr marL="228600" indent="-228240">
              <a:lnSpc>
                <a:spcPct val="100000"/>
              </a:lnSpc>
              <a:buClr>
                <a:srgbClr val="000000"/>
              </a:buClr>
              <a:buFont typeface="StarSymbol"/>
              <a:buAutoNum type="arabicPeriod"/>
            </a:pPr>
            <a:r>
              <a:rPr lang="en-US" sz="2000" b="0" strike="noStrike" spc="-1" dirty="0" err="1">
                <a:solidFill>
                  <a:srgbClr val="000000"/>
                </a:solidFill>
                <a:uFill>
                  <a:solidFill>
                    <a:srgbClr val="FFFFFF"/>
                  </a:solidFill>
                </a:uFill>
                <a:latin typeface="Calibri" panose="020F0502020204030204" pitchFamily="34" charset="0"/>
              </a:rPr>
              <a:t>Lgan</a:t>
            </a:r>
            <a:r>
              <a:rPr lang="en-US" sz="2000" b="0" strike="noStrike" spc="-1" dirty="0">
                <a:solidFill>
                  <a:srgbClr val="000000"/>
                </a:solidFill>
                <a:uFill>
                  <a:solidFill>
                    <a:srgbClr val="FFFFFF"/>
                  </a:solidFill>
                </a:uFill>
                <a:latin typeface="Calibri" panose="020F0502020204030204" pitchFamily="34" charset="0"/>
              </a:rPr>
              <a:t>(G, </a:t>
            </a:r>
            <a:r>
              <a:rPr lang="en-US" sz="2000" b="0" strike="noStrike" spc="-1" dirty="0" err="1">
                <a:solidFill>
                  <a:srgbClr val="000000"/>
                </a:solidFill>
                <a:uFill>
                  <a:solidFill>
                    <a:srgbClr val="FFFFFF"/>
                  </a:solidFill>
                </a:uFill>
                <a:latin typeface="Calibri" panose="020F0502020204030204" pitchFamily="34" charset="0"/>
              </a:rPr>
              <a:t>Dx</a:t>
            </a:r>
            <a:r>
              <a:rPr lang="en-US" sz="2000" b="0" strike="noStrike" spc="-1" dirty="0">
                <a:solidFill>
                  <a:srgbClr val="000000"/>
                </a:solidFill>
                <a:uFill>
                  <a:solidFill>
                    <a:srgbClr val="FFFFFF"/>
                  </a:solidFill>
                </a:uFill>
                <a:latin typeface="Calibri" panose="020F0502020204030204" pitchFamily="34" charset="0"/>
              </a:rPr>
              <a:t>, Y, X) – how much you can distinguish X (an input) from the real X and the generated X with the discriminator </a:t>
            </a:r>
            <a:r>
              <a:rPr lang="en-US" sz="2000" b="0" strike="noStrike" spc="-1" dirty="0" err="1">
                <a:solidFill>
                  <a:srgbClr val="000000"/>
                </a:solidFill>
                <a:uFill>
                  <a:solidFill>
                    <a:srgbClr val="FFFFFF"/>
                  </a:solidFill>
                </a:uFill>
                <a:latin typeface="Calibri" panose="020F0502020204030204" pitchFamily="34" charset="0"/>
              </a:rPr>
              <a:t>Dx</a:t>
            </a:r>
            <a:endParaRPr lang="en-US" sz="2000" b="0" strike="noStrike" spc="-1" dirty="0">
              <a:solidFill>
                <a:srgbClr val="000000"/>
              </a:solidFill>
              <a:uFill>
                <a:solidFill>
                  <a:srgbClr val="FFFFFF"/>
                </a:solidFill>
              </a:uFill>
              <a:latin typeface="Calibri" panose="020F0502020204030204" pitchFamily="34" charset="0"/>
            </a:endParaRPr>
          </a:p>
          <a:p>
            <a:pPr marL="228600" indent="-228240">
              <a:lnSpc>
                <a:spcPct val="100000"/>
              </a:lnSpc>
              <a:buClr>
                <a:srgbClr val="000000"/>
              </a:buClr>
              <a:buFont typeface="StarSymbol"/>
              <a:buAutoNum type="arabicPeriod"/>
            </a:pPr>
            <a:r>
              <a:rPr lang="en-US" sz="2000" b="0" strike="noStrike" spc="-1" dirty="0" err="1">
                <a:solidFill>
                  <a:srgbClr val="000000"/>
                </a:solidFill>
                <a:uFill>
                  <a:solidFill>
                    <a:srgbClr val="FFFFFF"/>
                  </a:solidFill>
                </a:uFill>
                <a:latin typeface="Calibri" panose="020F0502020204030204" pitchFamily="34" charset="0"/>
              </a:rPr>
              <a:t>Lcyc</a:t>
            </a:r>
            <a:r>
              <a:rPr lang="en-US" sz="2000" b="0" strike="noStrike" spc="-1" dirty="0">
                <a:solidFill>
                  <a:srgbClr val="000000"/>
                </a:solidFill>
                <a:uFill>
                  <a:solidFill>
                    <a:srgbClr val="FFFFFF"/>
                  </a:solidFill>
                </a:uFill>
                <a:latin typeface="Calibri" panose="020F0502020204030204" pitchFamily="34" charset="0"/>
              </a:rPr>
              <a:t>(G, F) – distance between X and the re-constructed X (</a:t>
            </a:r>
            <a:r>
              <a:rPr lang="en-US" sz="2000" b="1" strike="noStrike" spc="-1" dirty="0">
                <a:solidFill>
                  <a:srgbClr val="000000"/>
                </a:solidFill>
                <a:uFill>
                  <a:solidFill>
                    <a:srgbClr val="FFFFFF"/>
                  </a:solidFill>
                </a:uFill>
                <a:latin typeface="Calibri" panose="020F0502020204030204" pitchFamily="34" charset="0"/>
              </a:rPr>
              <a:t>F(G(X))</a:t>
            </a:r>
            <a:r>
              <a:rPr lang="en-US" sz="2000" b="0" strike="noStrike" spc="-1" dirty="0">
                <a:solidFill>
                  <a:srgbClr val="000000"/>
                </a:solidFill>
                <a:uFill>
                  <a:solidFill>
                    <a:srgbClr val="FFFFFF"/>
                  </a:solidFill>
                </a:uFill>
                <a:latin typeface="Calibri" panose="020F0502020204030204" pitchFamily="34" charset="0"/>
              </a:rPr>
              <a:t>) + the distance between Y and the re-constructed Y (</a:t>
            </a:r>
            <a:r>
              <a:rPr lang="en-US" sz="2000" b="1" strike="noStrike" spc="-1" dirty="0">
                <a:solidFill>
                  <a:srgbClr val="000000"/>
                </a:solidFill>
                <a:uFill>
                  <a:solidFill>
                    <a:srgbClr val="FFFFFF"/>
                  </a:solidFill>
                </a:uFill>
                <a:latin typeface="Calibri" panose="020F0502020204030204" pitchFamily="34" charset="0"/>
              </a:rPr>
              <a:t>G(F(Y))</a:t>
            </a:r>
            <a:r>
              <a:rPr lang="en-US" sz="2000" b="0" strike="noStrike" spc="-1" dirty="0">
                <a:solidFill>
                  <a:srgbClr val="000000"/>
                </a:solidFill>
                <a:uFill>
                  <a:solidFill>
                    <a:srgbClr val="FFFFFF"/>
                  </a:solidFill>
                </a:uFill>
                <a:latin typeface="Calibri" panose="020F0502020204030204" pitchFamily="34" charset="0"/>
              </a:rPr>
              <a:t>)</a:t>
            </a:r>
          </a:p>
        </p:txBody>
      </p:sp>
      <p:sp>
        <p:nvSpPr>
          <p:cNvPr id="336"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DFF7251F-9034-4D68-943D-932FE7B9B11A}"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50102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229" name="An object"/>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p:cNvSpPr>
          <p:nvPr>
            <p:ph type="body"/>
          </p:nvPr>
        </p:nvSpPr>
        <p:spPr>
          <a:xfrm>
            <a:off x="685800" y="4400640"/>
            <a:ext cx="5486040" cy="3600000"/>
          </a:xfrm>
          <a:prstGeom prst="rect">
            <a:avLst/>
          </a:prstGeom>
        </p:spPr>
        <p:txBody>
          <a:bodyPr/>
          <a:lstStyle/>
          <a:p>
            <a:pPr marL="343080" indent="-342720">
              <a:lnSpc>
                <a:spcPct val="100000"/>
              </a:lnSpc>
              <a:buClr>
                <a:srgbClr val="FF0000"/>
              </a:buClr>
              <a:buFont typeface="StarSymbol"/>
              <a:buAutoNum type="arabicPeriod"/>
            </a:pPr>
            <a:r>
              <a:rPr lang="en-US" sz="1400" b="0" strike="noStrike" spc="-1" dirty="0">
                <a:solidFill>
                  <a:srgbClr val="FF0000"/>
                </a:solidFill>
                <a:uFill>
                  <a:solidFill>
                    <a:srgbClr val="FFFFFF"/>
                  </a:solidFill>
                </a:uFill>
                <a:latin typeface="+mn-lt"/>
                <a:ea typeface="+mn-ea"/>
              </a:rPr>
              <a:t>C7s1-k denote a 7x7 Convolution-</a:t>
            </a:r>
            <a:r>
              <a:rPr lang="en-US" sz="1400" b="0" strike="noStrike" spc="-1" dirty="0" err="1">
                <a:solidFill>
                  <a:srgbClr val="FF0000"/>
                </a:solidFill>
                <a:uFill>
                  <a:solidFill>
                    <a:srgbClr val="FFFFFF"/>
                  </a:solidFill>
                </a:uFill>
                <a:latin typeface="+mn-lt"/>
                <a:ea typeface="+mn-ea"/>
              </a:rPr>
              <a:t>InstanceNorm</a:t>
            </a:r>
            <a:r>
              <a:rPr lang="en-US" sz="1400" b="0" strike="noStrike" spc="-1" dirty="0">
                <a:solidFill>
                  <a:srgbClr val="FF0000"/>
                </a:solidFill>
                <a:uFill>
                  <a:solidFill>
                    <a:srgbClr val="FFFFFF"/>
                  </a:solidFill>
                </a:uFill>
                <a:latin typeface="+mn-lt"/>
                <a:ea typeface="+mn-ea"/>
              </a:rPr>
              <a:t>-</a:t>
            </a:r>
            <a:r>
              <a:rPr lang="en-US" sz="1400" b="0" strike="noStrike" spc="-1" dirty="0" err="1">
                <a:solidFill>
                  <a:srgbClr val="FF0000"/>
                </a:solidFill>
                <a:uFill>
                  <a:solidFill>
                    <a:srgbClr val="FFFFFF"/>
                  </a:solidFill>
                </a:uFill>
                <a:latin typeface="+mn-lt"/>
                <a:ea typeface="+mn-ea"/>
              </a:rPr>
              <a:t>ReLU</a:t>
            </a:r>
            <a:r>
              <a:rPr lang="en-US" sz="1400" b="0" strike="noStrike" spc="-1" dirty="0">
                <a:solidFill>
                  <a:srgbClr val="FF0000"/>
                </a:solidFill>
                <a:uFill>
                  <a:solidFill>
                    <a:srgbClr val="FFFFFF"/>
                  </a:solidFill>
                </a:uFill>
                <a:latin typeface="+mn-lt"/>
                <a:ea typeface="+mn-ea"/>
              </a:rPr>
              <a:t> layer with k filters and stride 1.</a:t>
            </a:r>
            <a:endParaRPr lang="en-US" sz="2000" b="0" strike="noStrike" spc="-1" dirty="0">
              <a:solidFill>
                <a:srgbClr val="000000"/>
              </a:solidFill>
              <a:uFill>
                <a:solidFill>
                  <a:srgbClr val="FFFFFF"/>
                </a:solidFill>
              </a:uFill>
              <a:latin typeface="Calibri" panose="020F0502020204030204" pitchFamily="34" charset="0"/>
            </a:endParaRPr>
          </a:p>
          <a:p>
            <a:pPr marL="343080" indent="-342720">
              <a:lnSpc>
                <a:spcPct val="100000"/>
              </a:lnSpc>
              <a:buClr>
                <a:srgbClr val="FF0000"/>
              </a:buClr>
              <a:buFont typeface="StarSymbol"/>
              <a:buAutoNum type="arabicPeriod"/>
            </a:pPr>
            <a:r>
              <a:rPr lang="en-US" sz="1400" b="0" strike="noStrike" spc="-1" dirty="0" err="1">
                <a:solidFill>
                  <a:srgbClr val="FF0000"/>
                </a:solidFill>
                <a:uFill>
                  <a:solidFill>
                    <a:srgbClr val="FFFFFF"/>
                  </a:solidFill>
                </a:uFill>
                <a:latin typeface="+mn-lt"/>
                <a:ea typeface="+mn-ea"/>
              </a:rPr>
              <a:t>Dk</a:t>
            </a:r>
            <a:r>
              <a:rPr lang="en-US" sz="1400" b="0" strike="noStrike" spc="-1" dirty="0">
                <a:solidFill>
                  <a:srgbClr val="FF0000"/>
                </a:solidFill>
                <a:uFill>
                  <a:solidFill>
                    <a:srgbClr val="FFFFFF"/>
                  </a:solidFill>
                </a:uFill>
                <a:latin typeface="+mn-lt"/>
                <a:ea typeface="+mn-ea"/>
              </a:rPr>
              <a:t> denotes a 3x3 Convolution-</a:t>
            </a:r>
            <a:r>
              <a:rPr lang="en-US" sz="1400" b="0" strike="noStrike" spc="-1" dirty="0" err="1">
                <a:solidFill>
                  <a:srgbClr val="FF0000"/>
                </a:solidFill>
                <a:uFill>
                  <a:solidFill>
                    <a:srgbClr val="FFFFFF"/>
                  </a:solidFill>
                </a:uFill>
                <a:latin typeface="+mn-lt"/>
                <a:ea typeface="+mn-ea"/>
              </a:rPr>
              <a:t>InstanceNorm</a:t>
            </a:r>
            <a:r>
              <a:rPr lang="en-US" sz="1400" b="0" strike="noStrike" spc="-1" dirty="0">
                <a:solidFill>
                  <a:srgbClr val="FF0000"/>
                </a:solidFill>
                <a:uFill>
                  <a:solidFill>
                    <a:srgbClr val="FFFFFF"/>
                  </a:solidFill>
                </a:uFill>
                <a:latin typeface="+mn-lt"/>
                <a:ea typeface="+mn-ea"/>
              </a:rPr>
              <a:t>-</a:t>
            </a:r>
            <a:r>
              <a:rPr lang="en-US" sz="1400" b="0" strike="noStrike" spc="-1" dirty="0" err="1">
                <a:solidFill>
                  <a:srgbClr val="FF0000"/>
                </a:solidFill>
                <a:uFill>
                  <a:solidFill>
                    <a:srgbClr val="FFFFFF"/>
                  </a:solidFill>
                </a:uFill>
                <a:latin typeface="+mn-lt"/>
                <a:ea typeface="+mn-ea"/>
              </a:rPr>
              <a:t>ReLU</a:t>
            </a:r>
            <a:r>
              <a:rPr lang="en-US" sz="1400" b="0" strike="noStrike" spc="-1" dirty="0">
                <a:solidFill>
                  <a:srgbClr val="FF0000"/>
                </a:solidFill>
                <a:uFill>
                  <a:solidFill>
                    <a:srgbClr val="FFFFFF"/>
                  </a:solidFill>
                </a:uFill>
                <a:latin typeface="+mn-lt"/>
                <a:ea typeface="+mn-ea"/>
              </a:rPr>
              <a:t> layer with k filters and stride 2.</a:t>
            </a:r>
            <a:endParaRPr lang="en-US" sz="2000" b="0" strike="noStrike" spc="-1" dirty="0">
              <a:solidFill>
                <a:srgbClr val="000000"/>
              </a:solidFill>
              <a:uFill>
                <a:solidFill>
                  <a:srgbClr val="FFFFFF"/>
                </a:solidFill>
              </a:uFill>
              <a:latin typeface="Calibri" panose="020F0502020204030204" pitchFamily="34" charset="0"/>
            </a:endParaRPr>
          </a:p>
          <a:p>
            <a:pPr marL="343080" indent="-342720">
              <a:lnSpc>
                <a:spcPct val="100000"/>
              </a:lnSpc>
              <a:buClr>
                <a:srgbClr val="FF0000"/>
              </a:buClr>
              <a:buFont typeface="StarSymbol"/>
              <a:buAutoNum type="arabicPeriod"/>
            </a:pPr>
            <a:r>
              <a:rPr lang="en-US" sz="1400" b="0" strike="noStrike" spc="-1" dirty="0">
                <a:solidFill>
                  <a:srgbClr val="FF0000"/>
                </a:solidFill>
                <a:uFill>
                  <a:solidFill>
                    <a:srgbClr val="FFFFFF"/>
                  </a:solidFill>
                </a:uFill>
                <a:latin typeface="+mn-lt"/>
                <a:ea typeface="+mn-ea"/>
              </a:rPr>
              <a:t>Reflection padding was used to reduce artifacts.</a:t>
            </a:r>
            <a:endParaRPr lang="en-US" sz="2000" b="0" strike="noStrike" spc="-1" dirty="0">
              <a:solidFill>
                <a:srgbClr val="000000"/>
              </a:solidFill>
              <a:uFill>
                <a:solidFill>
                  <a:srgbClr val="FFFFFF"/>
                </a:solidFill>
              </a:uFill>
              <a:latin typeface="Calibri" panose="020F0502020204030204" pitchFamily="34" charset="0"/>
            </a:endParaRPr>
          </a:p>
          <a:p>
            <a:pPr marL="343080" indent="-342720">
              <a:lnSpc>
                <a:spcPct val="100000"/>
              </a:lnSpc>
              <a:buClr>
                <a:srgbClr val="FF0000"/>
              </a:buClr>
              <a:buFont typeface="StarSymbol"/>
              <a:buAutoNum type="arabicPeriod"/>
            </a:pPr>
            <a:r>
              <a:rPr lang="en-US" sz="1400" b="0" strike="noStrike" spc="-1" dirty="0" err="1">
                <a:solidFill>
                  <a:srgbClr val="FF0000"/>
                </a:solidFill>
                <a:uFill>
                  <a:solidFill>
                    <a:srgbClr val="FFFFFF"/>
                  </a:solidFill>
                </a:uFill>
                <a:latin typeface="+mn-lt"/>
                <a:ea typeface="+mn-ea"/>
              </a:rPr>
              <a:t>Rk</a:t>
            </a:r>
            <a:r>
              <a:rPr lang="en-US" sz="1400" b="0" strike="noStrike" spc="-1" dirty="0">
                <a:solidFill>
                  <a:srgbClr val="FF0000"/>
                </a:solidFill>
                <a:uFill>
                  <a:solidFill>
                    <a:srgbClr val="FFFFFF"/>
                  </a:solidFill>
                </a:uFill>
                <a:latin typeface="+mn-lt"/>
                <a:ea typeface="+mn-ea"/>
              </a:rPr>
              <a:t> denotes a residual block that contains two 3x3 convolutional layers with the same number of filters on both layer.</a:t>
            </a:r>
            <a:endParaRPr lang="en-US" sz="2000" b="0" strike="noStrike" spc="-1" dirty="0">
              <a:solidFill>
                <a:srgbClr val="000000"/>
              </a:solidFill>
              <a:uFill>
                <a:solidFill>
                  <a:srgbClr val="FFFFFF"/>
                </a:solidFill>
              </a:uFill>
              <a:latin typeface="Calibri" panose="020F0502020204030204" pitchFamily="34" charset="0"/>
            </a:endParaRPr>
          </a:p>
          <a:p>
            <a:pPr marL="343080" indent="-342720">
              <a:lnSpc>
                <a:spcPct val="100000"/>
              </a:lnSpc>
              <a:buClr>
                <a:srgbClr val="FF0000"/>
              </a:buClr>
              <a:buFont typeface="StarSymbol"/>
              <a:buAutoNum type="arabicPeriod"/>
            </a:pPr>
            <a:r>
              <a:rPr lang="en-US" sz="1400" b="0" strike="noStrike" spc="-1" dirty="0" err="1">
                <a:solidFill>
                  <a:srgbClr val="FF0000"/>
                </a:solidFill>
                <a:uFill>
                  <a:solidFill>
                    <a:srgbClr val="FFFFFF"/>
                  </a:solidFill>
                </a:uFill>
                <a:latin typeface="+mn-lt"/>
                <a:ea typeface="+mn-ea"/>
              </a:rPr>
              <a:t>Uk</a:t>
            </a:r>
            <a:r>
              <a:rPr lang="en-US" sz="1400" b="0" strike="noStrike" spc="-1" dirty="0">
                <a:solidFill>
                  <a:srgbClr val="FF0000"/>
                </a:solidFill>
                <a:uFill>
                  <a:solidFill>
                    <a:srgbClr val="FFFFFF"/>
                  </a:solidFill>
                </a:uFill>
                <a:latin typeface="+mn-lt"/>
                <a:ea typeface="+mn-ea"/>
              </a:rPr>
              <a:t> denotes a 3x3 Fractional-</a:t>
            </a:r>
            <a:r>
              <a:rPr lang="en-US" sz="1400" b="0" strike="noStrike" spc="-1" dirty="0" err="1">
                <a:solidFill>
                  <a:srgbClr val="FF0000"/>
                </a:solidFill>
                <a:uFill>
                  <a:solidFill>
                    <a:srgbClr val="FFFFFF"/>
                  </a:solidFill>
                </a:uFill>
                <a:latin typeface="+mn-lt"/>
                <a:ea typeface="+mn-ea"/>
              </a:rPr>
              <a:t>Strided</a:t>
            </a:r>
            <a:r>
              <a:rPr lang="en-US" sz="1400" b="0" strike="noStrike" spc="-1" dirty="0">
                <a:solidFill>
                  <a:srgbClr val="FF0000"/>
                </a:solidFill>
                <a:uFill>
                  <a:solidFill>
                    <a:srgbClr val="FFFFFF"/>
                  </a:solidFill>
                </a:uFill>
                <a:latin typeface="+mn-lt"/>
                <a:ea typeface="+mn-ea"/>
              </a:rPr>
              <a:t>-Convolution-</a:t>
            </a:r>
            <a:r>
              <a:rPr lang="en-US" sz="1400" b="0" strike="noStrike" spc="-1" dirty="0" err="1">
                <a:solidFill>
                  <a:srgbClr val="FF0000"/>
                </a:solidFill>
                <a:uFill>
                  <a:solidFill>
                    <a:srgbClr val="FFFFFF"/>
                  </a:solidFill>
                </a:uFill>
                <a:latin typeface="+mn-lt"/>
                <a:ea typeface="+mn-ea"/>
              </a:rPr>
              <a:t>InstanceNorm</a:t>
            </a:r>
            <a:r>
              <a:rPr lang="en-US" sz="1400" b="0" strike="noStrike" spc="-1" dirty="0">
                <a:solidFill>
                  <a:srgbClr val="FF0000"/>
                </a:solidFill>
                <a:uFill>
                  <a:solidFill>
                    <a:srgbClr val="FFFFFF"/>
                  </a:solidFill>
                </a:uFill>
                <a:latin typeface="+mn-lt"/>
                <a:ea typeface="+mn-ea"/>
              </a:rPr>
              <a:t>-</a:t>
            </a:r>
            <a:r>
              <a:rPr lang="en-US" sz="1400" b="0" strike="noStrike" spc="-1" dirty="0" err="1">
                <a:solidFill>
                  <a:srgbClr val="FF0000"/>
                </a:solidFill>
                <a:uFill>
                  <a:solidFill>
                    <a:srgbClr val="FFFFFF"/>
                  </a:solidFill>
                </a:uFill>
                <a:latin typeface="+mn-lt"/>
                <a:ea typeface="+mn-ea"/>
              </a:rPr>
              <a:t>ReLU</a:t>
            </a:r>
            <a:r>
              <a:rPr lang="en-US" sz="1400" b="0" strike="noStrike" spc="-1" dirty="0">
                <a:solidFill>
                  <a:srgbClr val="FF0000"/>
                </a:solidFill>
                <a:uFill>
                  <a:solidFill>
                    <a:srgbClr val="FFFFFF"/>
                  </a:solidFill>
                </a:uFill>
                <a:latin typeface="+mn-lt"/>
                <a:ea typeface="+mn-ea"/>
              </a:rPr>
              <a:t> layer with k filters and stride ½.</a:t>
            </a:r>
            <a:endParaRPr lang="en-US" sz="2000" b="0" strike="noStrike" spc="-1" dirty="0">
              <a:solidFill>
                <a:srgbClr val="000000"/>
              </a:solidFill>
              <a:uFill>
                <a:solidFill>
                  <a:srgbClr val="FFFFFF"/>
                </a:solidFill>
              </a:uFill>
              <a:latin typeface="Calibri" panose="020F0502020204030204" pitchFamily="34" charset="0"/>
            </a:endParaRPr>
          </a:p>
          <a:p>
            <a:pPr>
              <a:lnSpc>
                <a:spcPct val="100000"/>
              </a:lnSpc>
            </a:pPr>
            <a:endParaRPr lang="en-US" sz="2000" b="0" strike="noStrike" spc="-1" dirty="0">
              <a:solidFill>
                <a:srgbClr val="000000"/>
              </a:solidFill>
              <a:uFill>
                <a:solidFill>
                  <a:srgbClr val="FFFFFF"/>
                </a:solidFill>
              </a:uFill>
              <a:latin typeface="Calibri" panose="020F0502020204030204" pitchFamily="34" charset="0"/>
            </a:endParaRPr>
          </a:p>
        </p:txBody>
      </p:sp>
      <p:sp>
        <p:nvSpPr>
          <p:cNvPr id="338"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C666B10E-8151-438B-9ED5-BC399D585EEB}"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19947084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BCF6F76C-86F4-4220-B6A6-47F6DA903C72}"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0908336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Calibri" panose="020F0502020204030204" pitchFamily="34" charset="0"/>
              </a:rPr>
              <a:t>Check the paper</a:t>
            </a:r>
          </a:p>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Images</a:t>
            </a:r>
          </a:p>
          <a:p>
            <a:pPr marL="228600" indent="-228240">
              <a:lnSpc>
                <a:spcPct val="100000"/>
              </a:lnSpc>
              <a:buClr>
                <a:srgbClr val="000000"/>
              </a:buClr>
              <a:buFont typeface="StarSymbol"/>
              <a:buAutoNum type="arabicPeriod"/>
            </a:pPr>
            <a:r>
              <a:rPr lang="en-US" sz="2000" b="0" strike="noStrike" spc="-1" dirty="0">
                <a:solidFill>
                  <a:srgbClr val="000000"/>
                </a:solidFill>
                <a:uFill>
                  <a:solidFill>
                    <a:srgbClr val="FFFFFF"/>
                  </a:solidFill>
                </a:uFill>
                <a:latin typeface="Calibri" panose="020F0502020204030204" pitchFamily="34" charset="0"/>
              </a:rPr>
              <a:t>Analysis</a:t>
            </a:r>
          </a:p>
        </p:txBody>
      </p:sp>
      <p:sp>
        <p:nvSpPr>
          <p:cNvPr id="341"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94E1EC3-6190-4453-B49D-88BCB1B9889F}"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2891237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E68D7072-6199-4B2E-9570-F3A1B41AB550}"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39787175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p:cNvSpPr>
          <p:nvPr>
            <p:ph type="body"/>
          </p:nvPr>
        </p:nvSpPr>
        <p:spPr>
          <a:xfrm>
            <a:off x="685800" y="4400640"/>
            <a:ext cx="5486040" cy="3600000"/>
          </a:xfrm>
          <a:prstGeom prst="rect">
            <a:avLst/>
          </a:prstGeom>
        </p:spPr>
        <p:txBody>
          <a:bodyPr/>
          <a:lstStyle/>
          <a:p>
            <a:endParaRPr lang="en-US" sz="2000" b="0" strike="noStrike" spc="-1" dirty="0">
              <a:solidFill>
                <a:srgbClr val="000000"/>
              </a:solidFill>
              <a:uFill>
                <a:solidFill>
                  <a:srgbClr val="FFFFFF"/>
                </a:solidFill>
              </a:uFill>
              <a:latin typeface="Calibri" panose="020F0502020204030204" pitchFamily="34" charset="0"/>
            </a:endParaRPr>
          </a:p>
        </p:txBody>
      </p:sp>
      <p:sp>
        <p:nvSpPr>
          <p:cNvPr id="344"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9B3185F6-7421-4FCA-AA65-9CF69F2F6C39}" type="slidenum">
              <a:rPr kumimoji="0" lang="en-US" sz="1200" b="0" i="0" u="none" strike="noStrike" kern="1200" cap="none" spc="-1" normalizeH="0" baseline="0" noProof="0">
                <a:ln>
                  <a:noFill/>
                </a:ln>
                <a:solidFill>
                  <a:srgbClr val="000000"/>
                </a:solidFill>
                <a:effectLst/>
                <a:uLnTx/>
                <a:uFill>
                  <a:solidFill>
                    <a:srgbClr val="FFFFFF"/>
                  </a:solidFill>
                </a:uFill>
                <a:latin typeface="Calibri" panose="020F05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400" b="0" i="0" u="none" strike="noStrike" kern="1200" cap="none" spc="-1" normalizeH="0" baseline="0" noProof="0" dirty="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9134605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88</a:t>
            </a:fld>
            <a:endParaRPr lang="en-US"/>
          </a:p>
        </p:txBody>
      </p:sp>
    </p:spTree>
    <p:extLst>
      <p:ext uri="{BB962C8B-B14F-4D97-AF65-F5344CB8AC3E}">
        <p14:creationId xmlns:p14="http://schemas.microsoft.com/office/powerpoint/2010/main" val="14868836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89</a:t>
            </a:fld>
            <a:endParaRPr lang="en-US"/>
          </a:p>
        </p:txBody>
      </p:sp>
    </p:spTree>
    <p:extLst>
      <p:ext uri="{BB962C8B-B14F-4D97-AF65-F5344CB8AC3E}">
        <p14:creationId xmlns:p14="http://schemas.microsoft.com/office/powerpoint/2010/main" val="26271294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E09777-3D84-471B-8F9E-17DB91A70A0D}" type="slidenum">
              <a:rPr lang="en-US" smtClean="0"/>
              <a:t>90</a:t>
            </a:fld>
            <a:endParaRPr lang="en-US"/>
          </a:p>
        </p:txBody>
      </p:sp>
    </p:spTree>
    <p:extLst>
      <p:ext uri="{BB962C8B-B14F-4D97-AF65-F5344CB8AC3E}">
        <p14:creationId xmlns:p14="http://schemas.microsoft.com/office/powerpoint/2010/main" val="1612363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An object"/>
        <p:cNvGrpSpPr/>
        <p:nvPr/>
      </p:nvGrpSpPr>
      <p:grpSpPr>
        <a:xfrm>
          <a:off x="0" y="0"/>
          <a:ext cx="0" cy="0"/>
          <a:chOff x="0" y="0"/>
          <a:chExt cx="0" cy="0"/>
        </a:xfrm>
      </p:grpSpPr>
      <p:sp>
        <p:nvSpPr>
          <p:cNvPr id="182" name="An object"/>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An object"/>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An object"/>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iw-IL"/>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49386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8" name="PlaceHolder 2"/>
          <p:cNvSpPr>
            <a:spLocks noGrp="1"/>
          </p:cNvSpPr>
          <p:nvPr>
            <p:ph type="body" idx="1"/>
          </p:nvPr>
        </p:nvSpPr>
        <p:spPr>
          <a:xfrm>
            <a:off x="685800" y="2142000"/>
            <a:ext cx="1013112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69" name="PlaceHolder 3"/>
          <p:cNvSpPr>
            <a:spLocks noGrp="1"/>
          </p:cNvSpPr>
          <p:nvPr>
            <p:ph type="body" idx="2"/>
          </p:nvPr>
        </p:nvSpPr>
        <p:spPr>
          <a:xfrm>
            <a:off x="685800" y="4047840"/>
            <a:ext cx="1013112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0417107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1" name="PlaceHolder 2"/>
          <p:cNvSpPr>
            <a:spLocks noGrp="1"/>
          </p:cNvSpPr>
          <p:nvPr>
            <p:ph type="body" idx="1"/>
          </p:nvPr>
        </p:nvSpPr>
        <p:spPr>
          <a:xfrm>
            <a:off x="68580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72" name="PlaceHolder 3"/>
          <p:cNvSpPr>
            <a:spLocks noGrp="1"/>
          </p:cNvSpPr>
          <p:nvPr>
            <p:ph type="body" idx="2"/>
          </p:nvPr>
        </p:nvSpPr>
        <p:spPr>
          <a:xfrm>
            <a:off x="587736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73" name="PlaceHolder 4"/>
          <p:cNvSpPr>
            <a:spLocks noGrp="1"/>
          </p:cNvSpPr>
          <p:nvPr>
            <p:ph type="body" idx="3"/>
          </p:nvPr>
        </p:nvSpPr>
        <p:spPr>
          <a:xfrm>
            <a:off x="5877360" y="404784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74" name="PlaceHolder 5"/>
          <p:cNvSpPr>
            <a:spLocks noGrp="1"/>
          </p:cNvSpPr>
          <p:nvPr>
            <p:ph type="body" idx="4"/>
          </p:nvPr>
        </p:nvSpPr>
        <p:spPr>
          <a:xfrm>
            <a:off x="685800" y="404784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91553933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6" name="PlaceHolder 2"/>
          <p:cNvSpPr>
            <a:spLocks noGrp="1"/>
          </p:cNvSpPr>
          <p:nvPr>
            <p:ph type="body" idx="1"/>
          </p:nvPr>
        </p:nvSpPr>
        <p:spPr>
          <a:xfrm>
            <a:off x="685800" y="2142000"/>
            <a:ext cx="1013112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77" name="PlaceHolder 3"/>
          <p:cNvSpPr>
            <a:spLocks noGrp="1"/>
          </p:cNvSpPr>
          <p:nvPr>
            <p:ph type="body" idx="2"/>
          </p:nvPr>
        </p:nvSpPr>
        <p:spPr>
          <a:xfrm>
            <a:off x="685800" y="2142000"/>
            <a:ext cx="1013112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pic>
        <p:nvPicPr>
          <p:cNvPr id="78" name="Picture 77"/>
          <p:cNvPicPr/>
          <p:nvPr/>
        </p:nvPicPr>
        <p:blipFill>
          <a:blip r:embed="rId2"/>
          <a:stretch>
            <a:fillRect/>
          </a:stretch>
        </p:blipFill>
        <p:spPr>
          <a:xfrm>
            <a:off x="3465000" y="2141640"/>
            <a:ext cx="4572720" cy="3648600"/>
          </a:xfrm>
          <a:prstGeom prst="rect">
            <a:avLst/>
          </a:prstGeom>
          <a:ln>
            <a:noFill/>
          </a:ln>
        </p:spPr>
      </p:pic>
      <p:pic>
        <p:nvPicPr>
          <p:cNvPr id="79" name="Picture 78"/>
          <p:cNvPicPr/>
          <p:nvPr/>
        </p:nvPicPr>
        <p:blipFill>
          <a:blip r:embed="rId2"/>
          <a:stretch>
            <a:fillRect/>
          </a:stretch>
        </p:blipFill>
        <p:spPr>
          <a:xfrm>
            <a:off x="3465000" y="2141640"/>
            <a:ext cx="4572720" cy="3648600"/>
          </a:xfrm>
          <a:prstGeom prst="rect">
            <a:avLst/>
          </a:prstGeom>
          <a:ln>
            <a:noFill/>
          </a:ln>
        </p:spPr>
      </p:pic>
    </p:spTree>
    <p:extLst>
      <p:ext uri="{BB962C8B-B14F-4D97-AF65-F5344CB8AC3E}">
        <p14:creationId xmlns:p14="http://schemas.microsoft.com/office/powerpoint/2010/main" val="5020974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7" name="PlaceHolder 2"/>
          <p:cNvSpPr>
            <a:spLocks noGrp="1"/>
          </p:cNvSpPr>
          <p:nvPr>
            <p:ph type="subTitle" idx="1"/>
          </p:nvPr>
        </p:nvSpPr>
        <p:spPr>
          <a:xfrm>
            <a:off x="685800" y="2142000"/>
            <a:ext cx="10131120" cy="3648600"/>
          </a:xfrm>
          <a:prstGeom prst="rect">
            <a:avLst/>
          </a:prstGeom>
        </p:spPr>
        <p:txBody>
          <a:bodyPr lIns="0" tIns="0" rIns="0" bIns="0" anchor="ctr"/>
          <a:lstStyle>
            <a:lvl1pPr>
              <a:defRPr>
                <a:latin typeface="Calibri" panose="020F0502020204030204" pitchFamily="34" charset="0"/>
              </a:defRPr>
            </a:lvl1pPr>
          </a:lstStyle>
          <a:p>
            <a:pPr algn="ctr"/>
            <a:endParaRPr lang="en-US" sz="3200" b="0" strike="noStrike" spc="-1" dirty="0">
              <a:solidFill>
                <a:srgbClr val="FFFFFF"/>
              </a:solidFill>
              <a:uFill>
                <a:solidFill>
                  <a:srgbClr val="FFFFFF"/>
                </a:solidFill>
              </a:uFill>
              <a:latin typeface="Arial" pitchFamily="34" charset="0"/>
            </a:endParaRPr>
          </a:p>
        </p:txBody>
      </p:sp>
    </p:spTree>
    <p:extLst>
      <p:ext uri="{BB962C8B-B14F-4D97-AF65-F5344CB8AC3E}">
        <p14:creationId xmlns:p14="http://schemas.microsoft.com/office/powerpoint/2010/main" val="418183133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9" name="PlaceHolder 2"/>
          <p:cNvSpPr>
            <a:spLocks noGrp="1"/>
          </p:cNvSpPr>
          <p:nvPr>
            <p:ph type="body" idx="1"/>
          </p:nvPr>
        </p:nvSpPr>
        <p:spPr>
          <a:xfrm>
            <a:off x="685800" y="2142000"/>
            <a:ext cx="1013112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7097456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1" name="PlaceHolder 2"/>
          <p:cNvSpPr>
            <a:spLocks noGrp="1"/>
          </p:cNvSpPr>
          <p:nvPr>
            <p:ph type="body" idx="1"/>
          </p:nvPr>
        </p:nvSpPr>
        <p:spPr>
          <a:xfrm>
            <a:off x="685800" y="2142000"/>
            <a:ext cx="494388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52" name="PlaceHolder 3"/>
          <p:cNvSpPr>
            <a:spLocks noGrp="1"/>
          </p:cNvSpPr>
          <p:nvPr>
            <p:ph type="body" idx="2"/>
          </p:nvPr>
        </p:nvSpPr>
        <p:spPr>
          <a:xfrm>
            <a:off x="5877360" y="2142000"/>
            <a:ext cx="494388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5424333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9512425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800" y="609480"/>
            <a:ext cx="10131120" cy="6749640"/>
          </a:xfrm>
          <a:prstGeom prst="rect">
            <a:avLst/>
          </a:prstGeom>
        </p:spPr>
        <p:txBody>
          <a:bodyPr lIns="0" tIns="0" rIns="0" bIns="0" anchor="ctr"/>
          <a:lstStyle>
            <a:lvl1pPr>
              <a:defRPr>
                <a:latin typeface="Calibri" panose="020F0502020204030204" pitchFamily="34" charset="0"/>
              </a:defRPr>
            </a:lvl1pPr>
          </a:lstStyle>
          <a:p>
            <a:pPr algn="ctr"/>
            <a:endParaRPr lang="en-US" sz="3200" b="0" strike="noStrike" spc="-1" dirty="0">
              <a:solidFill>
                <a:srgbClr val="FFFFFF"/>
              </a:solidFill>
              <a:uFill>
                <a:solidFill>
                  <a:srgbClr val="FFFFFF"/>
                </a:solidFill>
              </a:uFill>
              <a:latin typeface="Arial" pitchFamily="34" charset="0"/>
            </a:endParaRPr>
          </a:p>
        </p:txBody>
      </p:sp>
    </p:spTree>
    <p:extLst>
      <p:ext uri="{BB962C8B-B14F-4D97-AF65-F5344CB8AC3E}">
        <p14:creationId xmlns:p14="http://schemas.microsoft.com/office/powerpoint/2010/main" val="214802856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6" name="PlaceHolder 2"/>
          <p:cNvSpPr>
            <a:spLocks noGrp="1"/>
          </p:cNvSpPr>
          <p:nvPr>
            <p:ph type="body" idx="1"/>
          </p:nvPr>
        </p:nvSpPr>
        <p:spPr>
          <a:xfrm>
            <a:off x="68580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57" name="PlaceHolder 3"/>
          <p:cNvSpPr>
            <a:spLocks noGrp="1"/>
          </p:cNvSpPr>
          <p:nvPr>
            <p:ph type="body" idx="2"/>
          </p:nvPr>
        </p:nvSpPr>
        <p:spPr>
          <a:xfrm>
            <a:off x="685800" y="404784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58" name="PlaceHolder 4"/>
          <p:cNvSpPr>
            <a:spLocks noGrp="1"/>
          </p:cNvSpPr>
          <p:nvPr>
            <p:ph type="body" idx="3"/>
          </p:nvPr>
        </p:nvSpPr>
        <p:spPr>
          <a:xfrm>
            <a:off x="5877360" y="2142000"/>
            <a:ext cx="494388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9511125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0" name="PlaceHolder 2"/>
          <p:cNvSpPr>
            <a:spLocks noGrp="1"/>
          </p:cNvSpPr>
          <p:nvPr>
            <p:ph type="body" idx="1"/>
          </p:nvPr>
        </p:nvSpPr>
        <p:spPr>
          <a:xfrm>
            <a:off x="685800" y="2142000"/>
            <a:ext cx="4943880" cy="364860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61" name="PlaceHolder 3"/>
          <p:cNvSpPr>
            <a:spLocks noGrp="1"/>
          </p:cNvSpPr>
          <p:nvPr>
            <p:ph type="body" idx="2"/>
          </p:nvPr>
        </p:nvSpPr>
        <p:spPr>
          <a:xfrm>
            <a:off x="587736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62" name="PlaceHolder 4"/>
          <p:cNvSpPr>
            <a:spLocks noGrp="1"/>
          </p:cNvSpPr>
          <p:nvPr>
            <p:ph type="body" idx="3"/>
          </p:nvPr>
        </p:nvSpPr>
        <p:spPr>
          <a:xfrm>
            <a:off x="5877360" y="404784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01535357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609480"/>
            <a:ext cx="10131120" cy="145584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4" name="PlaceHolder 2"/>
          <p:cNvSpPr>
            <a:spLocks noGrp="1"/>
          </p:cNvSpPr>
          <p:nvPr>
            <p:ph type="body" idx="1"/>
          </p:nvPr>
        </p:nvSpPr>
        <p:spPr>
          <a:xfrm>
            <a:off x="68580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65" name="PlaceHolder 3"/>
          <p:cNvSpPr>
            <a:spLocks noGrp="1"/>
          </p:cNvSpPr>
          <p:nvPr>
            <p:ph type="body" idx="2"/>
          </p:nvPr>
        </p:nvSpPr>
        <p:spPr>
          <a:xfrm>
            <a:off x="5877360" y="2142000"/>
            <a:ext cx="494388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
        <p:nvSpPr>
          <p:cNvPr id="66" name="PlaceHolder 4"/>
          <p:cNvSpPr>
            <a:spLocks noGrp="1"/>
          </p:cNvSpPr>
          <p:nvPr>
            <p:ph type="body" idx="3"/>
          </p:nvPr>
        </p:nvSpPr>
        <p:spPr>
          <a:xfrm>
            <a:off x="685800" y="4047840"/>
            <a:ext cx="10131120" cy="1740240"/>
          </a:xfrm>
          <a:prstGeom prst="rect">
            <a:avLst/>
          </a:prstGeom>
        </p:spPr>
        <p:txBody>
          <a:bodyPr lIns="0" tIns="0" rIns="0" bIns="0"/>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01292848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pic>
        <p:nvPicPr>
          <p:cNvPr id="40" name="Picture 6"/>
          <p:cNvPicPr/>
          <p:nvPr/>
        </p:nvPicPr>
        <p:blipFill>
          <a:blip r:embed="rId15"/>
          <a:stretch>
            <a:fillRect/>
          </a:stretch>
        </p:blipFill>
        <p:spPr>
          <a:xfrm>
            <a:off x="0" y="0"/>
            <a:ext cx="12188520" cy="6855840"/>
          </a:xfrm>
          <a:prstGeom prst="rect">
            <a:avLst/>
          </a:prstGeom>
          <a:ln>
            <a:noFill/>
          </a:ln>
        </p:spPr>
      </p:pic>
      <p:sp>
        <p:nvSpPr>
          <p:cNvPr id="41" name="PlaceHolder 1"/>
          <p:cNvSpPr>
            <a:spLocks noGrp="1"/>
          </p:cNvSpPr>
          <p:nvPr>
            <p:ph type="title"/>
          </p:nvPr>
        </p:nvSpPr>
        <p:spPr>
          <a:xfrm>
            <a:off x="685800" y="609480"/>
            <a:ext cx="10131120" cy="1455840"/>
          </a:xfrm>
          <a:prstGeom prst="rect">
            <a:avLst/>
          </a:prstGeom>
        </p:spPr>
        <p:txBody>
          <a:bodyPr anchor="ctr"/>
          <a:lstStyle/>
          <a:p>
            <a:pPr>
              <a:lnSpc>
                <a:spcPct val="100000"/>
              </a:lnSpc>
            </a:pPr>
            <a:r>
              <a:rPr lang="en-US" sz="3600" b="0" strike="noStrike" cap="all" spc="-1">
                <a:solidFill>
                  <a:srgbClr val="FFFFFF"/>
                </a:solidFill>
                <a:uFill>
                  <a:solidFill>
                    <a:srgbClr val="FFFFFF"/>
                  </a:solidFill>
                </a:uFill>
                <a:latin typeface="Calibri Light"/>
              </a:rPr>
              <a:t>Click to edit Master title style</a:t>
            </a:r>
            <a:endParaRPr lang="en-US" sz="1800" b="0" strike="noStrike" spc="-1">
              <a:solidFill>
                <a:srgbClr val="FFFFFF"/>
              </a:solidFill>
              <a:uFill>
                <a:solidFill>
                  <a:srgbClr val="FFFFFF"/>
                </a:solidFill>
              </a:uFill>
              <a:latin typeface="Calibri"/>
            </a:endParaRPr>
          </a:p>
        </p:txBody>
      </p:sp>
      <p:sp>
        <p:nvSpPr>
          <p:cNvPr id="42" name="PlaceHolder 2"/>
          <p:cNvSpPr>
            <a:spLocks noGrp="1"/>
          </p:cNvSpPr>
          <p:nvPr>
            <p:ph type="body" idx="1"/>
          </p:nvPr>
        </p:nvSpPr>
        <p:spPr>
          <a:xfrm>
            <a:off x="685800" y="2142000"/>
            <a:ext cx="10131120" cy="3648600"/>
          </a:xfrm>
          <a:prstGeom prst="rect">
            <a:avLst/>
          </a:prstGeom>
        </p:spPr>
        <p:txBody>
          <a:bodyPr anchor="ctr"/>
          <a:lstStyle/>
          <a:p>
            <a:pPr marL="432000" indent="-324000">
              <a:buClr>
                <a:srgbClr val="FFFFFF"/>
              </a:buClr>
              <a:buSzPct val="45000"/>
              <a:buFont typeface="Wingdings"/>
              <a:buChar char=""/>
            </a:pPr>
            <a:r>
              <a:rPr lang="en-US" sz="18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18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a:buChar char=""/>
            </a:pPr>
            <a:r>
              <a:rPr lang="en-US" sz="18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18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a:buChar char=""/>
            </a:pPr>
            <a:r>
              <a:rPr lang="en-US" sz="18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a:buChar char=""/>
            </a:pPr>
            <a:r>
              <a:rPr lang="en-US" sz="1800" b="0" strike="noStrike" spc="-1">
                <a:solidFill>
                  <a:srgbClr val="FFFFFF"/>
                </a:solidFill>
                <a:uFill>
                  <a:solidFill>
                    <a:srgbClr val="FFFFFF"/>
                  </a:solidFill>
                </a:uFill>
                <a:latin typeface="Calibri"/>
              </a:rPr>
              <a:t>Sixth Outline Level</a:t>
            </a:r>
          </a:p>
          <a:p>
            <a:pPr marL="285840" indent="-285480">
              <a:lnSpc>
                <a:spcPct val="100000"/>
              </a:lnSpc>
              <a:buClr>
                <a:srgbClr val="FFFFFF"/>
              </a:buClr>
              <a:buFont typeface="Arial"/>
              <a:buChar char="•"/>
            </a:pPr>
            <a:r>
              <a:rPr lang="en-US" sz="1800" b="0" strike="noStrike" spc="-1">
                <a:solidFill>
                  <a:srgbClr val="FFFFFF"/>
                </a:solidFill>
                <a:uFill>
                  <a:solidFill>
                    <a:srgbClr val="FFFFFF"/>
                  </a:solidFill>
                </a:uFill>
                <a:latin typeface="Calibri"/>
              </a:rPr>
              <a:t>Seventh Outline LevelEdit Master text styles</a:t>
            </a:r>
          </a:p>
          <a:p>
            <a:pPr marL="743040" lvl="1" indent="-285480">
              <a:lnSpc>
                <a:spcPct val="100000"/>
              </a:lnSpc>
              <a:buClr>
                <a:srgbClr val="FFFFFF"/>
              </a:buClr>
              <a:buFont typeface="Arial"/>
              <a:buChar char="•"/>
            </a:pPr>
            <a:r>
              <a:rPr lang="en-US" sz="1600" b="0" strike="noStrike" spc="-1">
                <a:solidFill>
                  <a:srgbClr val="FFFFFF"/>
                </a:solidFill>
                <a:uFill>
                  <a:solidFill>
                    <a:srgbClr val="FFFFFF"/>
                  </a:solidFill>
                </a:uFill>
                <a:latin typeface="Calibri"/>
              </a:rPr>
              <a:t>Second level</a:t>
            </a:r>
            <a:endParaRPr lang="en-US" sz="1800" b="0" strike="noStrike" spc="-1">
              <a:solidFill>
                <a:srgbClr val="FFFFFF"/>
              </a:solidFill>
              <a:uFill>
                <a:solidFill>
                  <a:srgbClr val="FFFFFF"/>
                </a:solidFill>
              </a:uFill>
              <a:latin typeface="Calibri"/>
            </a:endParaRPr>
          </a:p>
          <a:p>
            <a:pPr marL="1200240" lvl="2" indent="-285480">
              <a:lnSpc>
                <a:spcPct val="100000"/>
              </a:lnSpc>
              <a:buClr>
                <a:srgbClr val="FFFFFF"/>
              </a:buClr>
              <a:buFont typeface="Arial"/>
              <a:buChar char="•"/>
            </a:pPr>
            <a:r>
              <a:rPr lang="en-US" sz="1400" b="0" strike="noStrike" spc="-1">
                <a:solidFill>
                  <a:srgbClr val="FFFFFF"/>
                </a:solidFill>
                <a:uFill>
                  <a:solidFill>
                    <a:srgbClr val="FFFFFF"/>
                  </a:solidFill>
                </a:uFill>
                <a:latin typeface="Calibri"/>
              </a:rPr>
              <a:t>Third level</a:t>
            </a:r>
            <a:endParaRPr lang="en-US" sz="1800" b="0" strike="noStrike" spc="-1">
              <a:solidFill>
                <a:srgbClr val="FFFFFF"/>
              </a:solidFill>
              <a:uFill>
                <a:solidFill>
                  <a:srgbClr val="FFFFFF"/>
                </a:solidFill>
              </a:uFill>
              <a:latin typeface="Calibri"/>
            </a:endParaRPr>
          </a:p>
          <a:p>
            <a:pPr marL="1542960" lvl="3" indent="-171000">
              <a:lnSpc>
                <a:spcPct val="100000"/>
              </a:lnSpc>
              <a:buClr>
                <a:srgbClr val="FFFFFF"/>
              </a:buClr>
              <a:buFont typeface="Arial"/>
              <a:buChar char="•"/>
            </a:pPr>
            <a:r>
              <a:rPr lang="en-US" sz="1200" b="0" strike="noStrike" spc="-1">
                <a:solidFill>
                  <a:srgbClr val="FFFFFF"/>
                </a:solidFill>
                <a:uFill>
                  <a:solidFill>
                    <a:srgbClr val="FFFFFF"/>
                  </a:solidFill>
                </a:uFill>
                <a:latin typeface="Calibri"/>
              </a:rPr>
              <a:t>Fourth level</a:t>
            </a:r>
            <a:endParaRPr lang="en-US" sz="1800" b="0" strike="noStrike" spc="-1">
              <a:solidFill>
                <a:srgbClr val="FFFFFF"/>
              </a:solidFill>
              <a:uFill>
                <a:solidFill>
                  <a:srgbClr val="FFFFFF"/>
                </a:solidFill>
              </a:uFill>
              <a:latin typeface="Calibri"/>
            </a:endParaRPr>
          </a:p>
          <a:p>
            <a:pPr marL="2000160" lvl="4" indent="-171000">
              <a:lnSpc>
                <a:spcPct val="100000"/>
              </a:lnSpc>
              <a:buClr>
                <a:srgbClr val="FFFFFF"/>
              </a:buClr>
              <a:buFont typeface="Arial"/>
              <a:buChar char="•"/>
            </a:pPr>
            <a:r>
              <a:rPr lang="en-US" sz="1200" b="0" strike="noStrike" spc="-1">
                <a:solidFill>
                  <a:srgbClr val="FFFFFF"/>
                </a:solidFill>
                <a:uFill>
                  <a:solidFill>
                    <a:srgbClr val="FFFFFF"/>
                  </a:solidFill>
                </a:uFill>
                <a:latin typeface="Calibri"/>
              </a:rPr>
              <a:t>Fifth level</a:t>
            </a:r>
            <a:endParaRPr lang="en-US" sz="1800" b="0" strike="noStrike" spc="-1">
              <a:solidFill>
                <a:srgbClr val="FFFFFF"/>
              </a:solidFill>
              <a:uFill>
                <a:solidFill>
                  <a:srgbClr val="FFFFFF"/>
                </a:solidFill>
              </a:uFill>
              <a:latin typeface="Calibri"/>
            </a:endParaRPr>
          </a:p>
        </p:txBody>
      </p:sp>
      <p:sp>
        <p:nvSpPr>
          <p:cNvPr id="43" name="PlaceHolder 3"/>
          <p:cNvSpPr>
            <a:spLocks noGrp="1"/>
          </p:cNvSpPr>
          <p:nvPr>
            <p:ph type="dt" idx="2"/>
          </p:nvPr>
        </p:nvSpPr>
        <p:spPr>
          <a:xfrm>
            <a:off x="8589600" y="5870520"/>
            <a:ext cx="1599840" cy="377640"/>
          </a:xfrm>
          <a:prstGeom prst="rect">
            <a:avLst/>
          </a:prstGeom>
        </p:spPr>
        <p:txBody>
          <a:bodyPr anchor="ctr"/>
          <a:lstStyle>
            <a:lvl1pPr>
              <a:defRPr>
                <a:solidFill>
                  <a:schemeClr val="bg1"/>
                </a:solidFill>
              </a:defRPr>
            </a:lvl1pPr>
          </a:lstStyle>
          <a:p>
            <a:pPr algn="r"/>
            <a:r>
              <a:rPr lang="en-US" sz="1000" spc="-1">
                <a:uFill>
                  <a:solidFill>
                    <a:srgbClr val="FFFFFF"/>
                  </a:solidFill>
                </a:uFill>
                <a:latin typeface="Calibri"/>
              </a:rPr>
              <a:t>4/24/18</a:t>
            </a:r>
            <a:endParaRPr lang="en-US" sz="1400" spc="-1">
              <a:uFill>
                <a:solidFill>
                  <a:srgbClr val="FFFFFF"/>
                </a:solidFill>
              </a:uFill>
              <a:latin typeface="Times New Roman"/>
            </a:endParaRPr>
          </a:p>
        </p:txBody>
      </p:sp>
      <p:sp>
        <p:nvSpPr>
          <p:cNvPr id="44" name="PlaceHolder 4"/>
          <p:cNvSpPr>
            <a:spLocks noGrp="1"/>
          </p:cNvSpPr>
          <p:nvPr>
            <p:ph type="ftr" idx="3"/>
          </p:nvPr>
        </p:nvSpPr>
        <p:spPr>
          <a:xfrm>
            <a:off x="685800" y="5870520"/>
            <a:ext cx="7827120" cy="377640"/>
          </a:xfrm>
          <a:prstGeom prst="rect">
            <a:avLst/>
          </a:prstGeom>
        </p:spPr>
        <p:txBody>
          <a:bodyPr anchor="ctr"/>
          <a:lstStyle>
            <a:lvl1pPr>
              <a:defRPr>
                <a:solidFill>
                  <a:schemeClr val="bg1"/>
                </a:solidFill>
              </a:defRPr>
            </a:lvl1pPr>
          </a:lstStyle>
          <a:p>
            <a:endParaRPr lang="en-US" sz="2400" spc="-1">
              <a:uFill>
                <a:solidFill>
                  <a:srgbClr val="FFFFFF"/>
                </a:solidFill>
              </a:uFill>
              <a:latin typeface="Times New Roman"/>
            </a:endParaRPr>
          </a:p>
        </p:txBody>
      </p:sp>
      <p:sp>
        <p:nvSpPr>
          <p:cNvPr id="45" name="PlaceHolder 5"/>
          <p:cNvSpPr>
            <a:spLocks noGrp="1"/>
          </p:cNvSpPr>
          <p:nvPr>
            <p:ph type="sldNum" idx="4"/>
          </p:nvPr>
        </p:nvSpPr>
        <p:spPr>
          <a:xfrm>
            <a:off x="10266120" y="5870520"/>
            <a:ext cx="550800" cy="377640"/>
          </a:xfrm>
          <a:prstGeom prst="rect">
            <a:avLst/>
          </a:prstGeom>
        </p:spPr>
        <p:txBody>
          <a:bodyPr anchor="ctr"/>
          <a:lstStyle>
            <a:lvl1pPr>
              <a:defRPr>
                <a:solidFill>
                  <a:schemeClr val="bg1"/>
                </a:solidFill>
              </a:defRPr>
            </a:lvl1pPr>
          </a:lstStyle>
          <a:p>
            <a:pPr algn="r"/>
            <a:fld id="{6CA1C27C-7C74-4AEA-905D-1A4BF311F25E}" type="slidenum">
              <a:rPr lang="en-US" sz="1000" spc="-1" smtClean="0">
                <a:uFill>
                  <a:solidFill>
                    <a:srgbClr val="FFFFFF"/>
                  </a:solidFill>
                </a:uFill>
                <a:latin typeface="Calibri"/>
              </a:rPr>
              <a:pPr algn="r"/>
              <a:t>‹#›</a:t>
            </a:fld>
            <a:endParaRPr lang="en-US" sz="1400" spc="-1">
              <a:uFill>
                <a:solidFill>
                  <a:srgbClr val="FFFFFF"/>
                </a:solidFill>
              </a:uFill>
              <a:latin typeface="Times New Roman"/>
            </a:endParaRPr>
          </a:p>
        </p:txBody>
      </p:sp>
    </p:spTree>
    <p:extLst>
      <p:ext uri="{BB962C8B-B14F-4D97-AF65-F5344CB8AC3E}">
        <p14:creationId xmlns:p14="http://schemas.microsoft.com/office/powerpoint/2010/main" val="4575944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5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3.xml"/><Relationship Id="rId7" Type="http://schemas.openxmlformats.org/officeDocument/2006/relationships/notesSlide" Target="../notesSlides/notesSlide54.xml"/><Relationship Id="rId12" Type="http://schemas.openxmlformats.org/officeDocument/2006/relationships/image" Target="../media/image5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3.xml"/><Relationship Id="rId11" Type="http://schemas.openxmlformats.org/officeDocument/2006/relationships/image" Target="../media/image53.png"/><Relationship Id="rId5" Type="http://schemas.openxmlformats.org/officeDocument/2006/relationships/tags" Target="../tags/tag5.xml"/><Relationship Id="rId10" Type="http://schemas.openxmlformats.org/officeDocument/2006/relationships/image" Target="../media/image52.png"/><Relationship Id="rId4" Type="http://schemas.openxmlformats.org/officeDocument/2006/relationships/tags" Target="../tags/tag4.xml"/><Relationship Id="rId9" Type="http://schemas.openxmlformats.org/officeDocument/2006/relationships/image" Target="../media/image51.png"/></Relationships>
</file>

<file path=ppt/slides/_rels/slide5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8.xml"/><Relationship Id="rId7" Type="http://schemas.openxmlformats.org/officeDocument/2006/relationships/image" Target="../media/image5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5.png"/><Relationship Id="rId5" Type="http://schemas.openxmlformats.org/officeDocument/2006/relationships/notesSlide" Target="../notesSlides/notesSlide55.xml"/><Relationship Id="rId4"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52.png"/><Relationship Id="rId18" Type="http://schemas.openxmlformats.org/officeDocument/2006/relationships/image" Target="../media/image61.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51.png"/><Relationship Id="rId17" Type="http://schemas.openxmlformats.org/officeDocument/2006/relationships/image" Target="../media/image60.png"/><Relationship Id="rId2" Type="http://schemas.openxmlformats.org/officeDocument/2006/relationships/tags" Target="../tags/tag10.xml"/><Relationship Id="rId16" Type="http://schemas.openxmlformats.org/officeDocument/2006/relationships/image" Target="../media/image59.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50.png"/><Relationship Id="rId5" Type="http://schemas.openxmlformats.org/officeDocument/2006/relationships/tags" Target="../tags/tag13.xml"/><Relationship Id="rId15" Type="http://schemas.openxmlformats.org/officeDocument/2006/relationships/image" Target="../media/image58.png"/><Relationship Id="rId10" Type="http://schemas.openxmlformats.org/officeDocument/2006/relationships/notesSlide" Target="../notesSlides/notesSlide57.xml"/><Relationship Id="rId4" Type="http://schemas.openxmlformats.org/officeDocument/2006/relationships/tags" Target="../tags/tag12.xml"/><Relationship Id="rId9" Type="http://schemas.openxmlformats.org/officeDocument/2006/relationships/slideLayout" Target="../slideLayouts/slideLayout3.xml"/><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19.xml"/><Relationship Id="rId7" Type="http://schemas.openxmlformats.org/officeDocument/2006/relationships/image" Target="../media/image6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62.png"/><Relationship Id="rId5" Type="http://schemas.openxmlformats.org/officeDocument/2006/relationships/notesSlide" Target="../notesSlides/notesSlide58.xml"/><Relationship Id="rId4" Type="http://schemas.openxmlformats.org/officeDocument/2006/relationships/slideLayout" Target="../slideLayouts/slideLayout3.xml"/><Relationship Id="rId9" Type="http://schemas.openxmlformats.org/officeDocument/2006/relationships/image" Target="../media/image34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6.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5.png"/><Relationship Id="rId5" Type="http://schemas.openxmlformats.org/officeDocument/2006/relationships/image" Target="../media/image350.png"/><Relationship Id="rId4"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0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26.xml"/><Relationship Id="rId7" Type="http://schemas.openxmlformats.org/officeDocument/2006/relationships/image" Target="../media/image7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69.png"/><Relationship Id="rId5" Type="http://schemas.openxmlformats.org/officeDocument/2006/relationships/notesSlide" Target="../notesSlides/notesSlide63.xml"/><Relationship Id="rId4"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dl.acm.org/citation.cfm?id=2969125"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l.acm.org/citation.cfm?id=2969125"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hyperlink" Target="https://dl.acm.org/citation.cfm?id=2969125"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hyperlink" Target="https://dl.acm.org/citation.cfm?id=2969125"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pdf/1411.1784.pdf"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openaccess.thecvf.com/content_cvpr_2017/papers/Isola_Image-To-Image_Translation_With_CVPR_2017_paper.pdf"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91.jpeg"/><Relationship Id="rId4" Type="http://schemas.openxmlformats.org/officeDocument/2006/relationships/image" Target="../media/image90.jpeg"/></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39" y="1345750"/>
            <a:ext cx="10131120" cy="3178749"/>
          </a:xfrm>
        </p:spPr>
        <p:txBody>
          <a:bodyPr/>
          <a:lstStyle/>
          <a:p>
            <a:pPr algn="ctr"/>
            <a:r>
              <a:rPr lang="en-US" sz="7200" dirty="0">
                <a:solidFill>
                  <a:schemeClr val="bg1"/>
                </a:solidFill>
                <a:latin typeface="Calibri" panose="020F0502020204030204" pitchFamily="34" charset="0"/>
              </a:rPr>
              <a:t>Introduction</a:t>
            </a:r>
            <a:r>
              <a:rPr lang="en-IL" sz="7200" dirty="0">
                <a:solidFill>
                  <a:schemeClr val="bg1"/>
                </a:solidFill>
                <a:latin typeface="Calibri" panose="020F0502020204030204" pitchFamily="34" charset="0"/>
              </a:rPr>
              <a:t> </a:t>
            </a:r>
            <a:r>
              <a:rPr lang="en-US" sz="7200" dirty="0">
                <a:solidFill>
                  <a:schemeClr val="bg1"/>
                </a:solidFill>
                <a:latin typeface="Calibri" panose="020F0502020204030204" pitchFamily="34" charset="0"/>
              </a:rPr>
              <a:t>to</a:t>
            </a:r>
            <a:r>
              <a:rPr lang="en-IL" sz="7200" dirty="0">
                <a:solidFill>
                  <a:schemeClr val="bg1"/>
                </a:solidFill>
                <a:latin typeface="Calibri" panose="020F0502020204030204" pitchFamily="34" charset="0"/>
              </a:rPr>
              <a:t> </a:t>
            </a:r>
            <a:br>
              <a:rPr lang="en-IL" sz="7200" dirty="0">
                <a:solidFill>
                  <a:schemeClr val="bg1"/>
                </a:solidFill>
                <a:latin typeface="Calibri" panose="020F0502020204030204" pitchFamily="34" charset="0"/>
              </a:rPr>
            </a:br>
            <a:r>
              <a:rPr lang="en-IL" sz="7200" dirty="0">
                <a:solidFill>
                  <a:schemeClr val="bg1"/>
                </a:solidFill>
                <a:latin typeface="Calibri" panose="020F0502020204030204" pitchFamily="34" charset="0"/>
              </a:rPr>
              <a:t>ML &amp;</a:t>
            </a:r>
            <a:r>
              <a:rPr lang="en-US" sz="7200" dirty="0">
                <a:solidFill>
                  <a:schemeClr val="bg1"/>
                </a:solidFill>
                <a:latin typeface="Calibri" panose="020F0502020204030204" pitchFamily="34" charset="0"/>
              </a:rPr>
              <a:t> Speech Processing</a:t>
            </a:r>
          </a:p>
        </p:txBody>
      </p:sp>
      <p:sp>
        <p:nvSpPr>
          <p:cNvPr id="11" name="Title 1">
            <a:extLst>
              <a:ext uri="{FF2B5EF4-FFF2-40B4-BE49-F238E27FC236}">
                <a16:creationId xmlns:a16="http://schemas.microsoft.com/office/drawing/2014/main" id="{68ACE4C5-5D71-48C4-BDCE-A6F22BA1F229}"/>
              </a:ext>
            </a:extLst>
          </p:cNvPr>
          <p:cNvSpPr txBox="1">
            <a:spLocks/>
          </p:cNvSpPr>
          <p:nvPr/>
        </p:nvSpPr>
        <p:spPr>
          <a:xfrm>
            <a:off x="2337459" y="5189517"/>
            <a:ext cx="7517081" cy="12449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he-IL" sz="4000" dirty="0">
                <a:latin typeface="Calibri" panose="020F0502020204030204" pitchFamily="34" charset="0"/>
                <a:cs typeface="Calibri" panose="020F0502020204030204" pitchFamily="34" charset="0"/>
              </a:rPr>
              <a:t>סדרת פסגות </a:t>
            </a:r>
            <a:r>
              <a:rPr lang="he-IL" sz="4000" dirty="0" err="1">
                <a:latin typeface="Calibri" panose="020F0502020204030204" pitchFamily="34" charset="0"/>
                <a:cs typeface="Calibri" panose="020F0502020204030204" pitchFamily="34" charset="0"/>
              </a:rPr>
              <a:t>הת"מ</a:t>
            </a:r>
            <a:r>
              <a:rPr lang="he-IL" sz="4000" dirty="0">
                <a:latin typeface="Calibri" panose="020F0502020204030204" pitchFamily="34" charset="0"/>
                <a:cs typeface="Calibri" panose="020F0502020204030204" pitchFamily="34" charset="0"/>
              </a:rPr>
              <a:t> – 2024</a:t>
            </a:r>
          </a:p>
          <a:p>
            <a:pPr algn="ctr"/>
            <a:r>
              <a:rPr lang="he-IL" sz="4000" dirty="0">
                <a:latin typeface="Calibri" panose="020F0502020204030204" pitchFamily="34" charset="0"/>
                <a:cs typeface="Calibri" panose="020F0502020204030204" pitchFamily="34" charset="0"/>
              </a:rPr>
              <a:t>מדור 624</a:t>
            </a:r>
            <a:endParaRPr lang="en-US" sz="4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219025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447" name="An object"/>
          <p:cNvSpPr txBox="1">
            <a:spLocks noGrp="1"/>
          </p:cNvSpPr>
          <p:nvPr>
            <p:ph type="title"/>
          </p:nvPr>
        </p:nvSpPr>
        <p:spPr>
          <a:xfrm>
            <a:off x="2066225" y="182250"/>
            <a:ext cx="7973100" cy="801900"/>
          </a:xfrm>
          <a:prstGeom prst="rect">
            <a:avLst/>
          </a:prstGeom>
          <a:noFill/>
          <a:ln>
            <a:noFill/>
          </a:ln>
        </p:spPr>
        <p:txBody>
          <a:bodyPr spcFirstLastPara="1" wrap="square" lIns="91425" tIns="45700" rIns="91425" bIns="45700" anchor="ctr" anchorCtr="0">
            <a:normAutofit/>
          </a:bodyPr>
          <a:lstStyle/>
          <a:p>
            <a:pPr algn="r" rtl="1">
              <a:spcBef>
                <a:spcPts val="0"/>
              </a:spcBef>
              <a:buClr>
                <a:srgbClr val="2E75B5"/>
              </a:buClr>
              <a:buSzPts val="3600"/>
            </a:pPr>
            <a:r>
              <a:rPr lang="iw-IL" dirty="0"/>
              <a:t>מדידת לחץ ‌אקוסטי - יחידות </a:t>
            </a:r>
            <a:r>
              <a:rPr lang="iw-IL" sz="3100" dirty="0"/>
              <a:t>dBSPL</a:t>
            </a:r>
            <a:endParaRPr sz="3100" dirty="0"/>
          </a:p>
        </p:txBody>
      </p:sp>
      <p:sp>
        <p:nvSpPr>
          <p:cNvPr id="449" name="An object"/>
          <p:cNvSpPr txBox="1"/>
          <p:nvPr/>
        </p:nvSpPr>
        <p:spPr>
          <a:xfrm>
            <a:off x="2066228" y="1148870"/>
            <a:ext cx="8306400" cy="1574700"/>
          </a:xfrm>
          <a:prstGeom prst="rect">
            <a:avLst/>
          </a:prstGeom>
          <a:noFill/>
          <a:ln>
            <a:noFill/>
          </a:ln>
        </p:spPr>
        <p:txBody>
          <a:bodyPr spcFirstLastPara="1" wrap="square" lIns="91425" tIns="45700" rIns="91425" bIns="45700" anchor="t" anchorCtr="0">
            <a:spAutoFit/>
          </a:bodyPr>
          <a:lstStyle/>
          <a:p>
            <a:pPr algn="r" rtl="1"/>
            <a:r>
              <a:rPr lang="iw-IL" sz="2400" dirty="0">
                <a:solidFill>
                  <a:schemeClr val="bg1"/>
                </a:solidFill>
              </a:rPr>
              <a:t>עוצמת הקול נמדדת במדידה ​יחסית וביחידת לוגריתמיות</a:t>
            </a:r>
            <a:endParaRPr sz="2400" dirty="0">
              <a:solidFill>
                <a:schemeClr val="bg1"/>
              </a:solidFill>
            </a:endParaRPr>
          </a:p>
          <a:p>
            <a:pPr>
              <a:lnSpc>
                <a:spcPct val="115000"/>
              </a:lnSpc>
            </a:pPr>
            <a:r>
              <a:rPr lang="iw-IL" sz="2100" b="1" dirty="0">
                <a:solidFill>
                  <a:schemeClr val="bg1"/>
                </a:solidFill>
                <a:latin typeface="Arial"/>
                <a:ea typeface="Arial"/>
                <a:cs typeface="Arial"/>
                <a:sym typeface="Arial"/>
              </a:rPr>
              <a:t>S‌PL</a:t>
            </a:r>
            <a:r>
              <a:rPr lang="iw-IL" sz="2100" dirty="0">
                <a:solidFill>
                  <a:schemeClr val="bg1"/>
                </a:solidFill>
                <a:latin typeface="Arial"/>
                <a:ea typeface="Arial"/>
                <a:cs typeface="Arial"/>
                <a:sym typeface="Arial"/>
              </a:rPr>
              <a:t> – Sound Pressure levеl</a:t>
            </a:r>
            <a:endParaRPr sz="1100" dirty="0">
              <a:solidFill>
                <a:schemeClr val="bg1"/>
              </a:solidFill>
            </a:endParaRPr>
          </a:p>
          <a:p>
            <a:pPr>
              <a:lnSpc>
                <a:spcPct val="115000"/>
              </a:lnSpc>
            </a:pPr>
            <a:r>
              <a:rPr lang="iw-IL" sz="2100" b="1" dirty="0">
                <a:solidFill>
                  <a:schemeClr val="bg1"/>
                </a:solidFill>
                <a:latin typeface="Arial"/>
                <a:ea typeface="Arial"/>
                <a:cs typeface="Arial"/>
                <a:sym typeface="Arial"/>
              </a:rPr>
              <a:t>dB</a:t>
            </a:r>
            <a:r>
              <a:rPr lang="iw-IL" sz="2100" dirty="0">
                <a:solidFill>
                  <a:schemeClr val="bg1"/>
                </a:solidFill>
                <a:latin typeface="Arial"/>
                <a:ea typeface="Arial"/>
                <a:cs typeface="Arial"/>
                <a:sym typeface="Arial"/>
              </a:rPr>
              <a:t> – Decibel - דצי​בל</a:t>
            </a:r>
            <a:endParaRPr sz="2100" dirty="0">
              <a:solidFill>
                <a:schemeClr val="bg1"/>
              </a:solidFill>
              <a:latin typeface="Arial"/>
              <a:ea typeface="Arial"/>
              <a:cs typeface="Arial"/>
              <a:sym typeface="Arial"/>
            </a:endParaRPr>
          </a:p>
          <a:p>
            <a:endParaRPr sz="2400" dirty="0">
              <a:solidFill>
                <a:schemeClr val="bg1"/>
              </a:solidFill>
              <a:latin typeface="Arial"/>
              <a:ea typeface="Arial"/>
              <a:cs typeface="Arial"/>
              <a:sym typeface="Arial"/>
            </a:endParaRPr>
          </a:p>
        </p:txBody>
      </p:sp>
      <p:pic>
        <p:nvPicPr>
          <p:cNvPr id="451" name="An object"/>
          <p:cNvPicPr preferRelativeResize="0"/>
          <p:nvPr/>
        </p:nvPicPr>
        <p:blipFill rotWithShape="1">
          <a:blip r:embed="rId3">
            <a:alphaModFix/>
          </a:blip>
          <a:srcRect l="3745" t="12172" r="5113" b="12825"/>
          <a:stretch/>
        </p:blipFill>
        <p:spPr>
          <a:xfrm>
            <a:off x="3668401" y="2526926"/>
            <a:ext cx="5373801" cy="1100175"/>
          </a:xfrm>
          <a:prstGeom prst="rect">
            <a:avLst/>
          </a:prstGeom>
          <a:noFill/>
          <a:ln w="22225" cap="flat" cmpd="sng">
            <a:solidFill>
              <a:schemeClr val="accent1"/>
            </a:solidFill>
            <a:prstDash val="solid"/>
            <a:round/>
            <a:headEnd type="none" w="sm" len="sm"/>
            <a:tailEnd type="none" w="sm" len="sm"/>
          </a:ln>
        </p:spPr>
      </p:pic>
      <p:graphicFrame>
        <p:nvGraphicFramePr>
          <p:cNvPr id="453" name="An object"/>
          <p:cNvGraphicFramePr/>
          <p:nvPr>
            <p:extLst>
              <p:ext uri="{D42A27DB-BD31-4B8C-83A1-F6EECF244321}">
                <p14:modId xmlns:p14="http://schemas.microsoft.com/office/powerpoint/2010/main" val="3862668238"/>
              </p:ext>
            </p:extLst>
          </p:nvPr>
        </p:nvGraphicFramePr>
        <p:xfrm>
          <a:off x="4805276" y="4486588"/>
          <a:ext cx="3100050" cy="1497675"/>
        </p:xfrm>
        <a:graphic>
          <a:graphicData uri="http://schemas.openxmlformats.org/drawingml/2006/table">
            <a:tbl>
              <a:tblPr firstRow="1" bandRow="1">
                <a:noFill/>
              </a:tblPr>
              <a:tblGrid>
                <a:gridCol w="130005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tblGrid>
              <a:tr h="385125">
                <a:tc>
                  <a:txBody>
                    <a:bodyPr/>
                    <a:lstStyle/>
                    <a:p>
                      <a:pPr marL="0" marR="0" lvl="0" indent="0" algn="r" rtl="1">
                        <a:spcBef>
                          <a:spcPts val="0"/>
                        </a:spcBef>
                        <a:spcAft>
                          <a:spcPts val="0"/>
                        </a:spcAft>
                        <a:buNone/>
                      </a:pPr>
                      <a:r>
                        <a:rPr lang="iw-IL" sz="1800" u="none" strike="noStrike" cap="none" dirty="0">
                          <a:solidFill>
                            <a:schemeClr val="bg1"/>
                          </a:solidFill>
                        </a:rPr>
                        <a:t>לחץ</a:t>
                      </a:r>
                      <a:r>
                        <a:rPr lang="he-IL" sz="1800" u="none" strike="noStrike" cap="none" dirty="0">
                          <a:solidFill>
                            <a:schemeClr val="bg1"/>
                          </a:solidFill>
                        </a:rPr>
                        <a:t> </a:t>
                      </a:r>
                      <a:endParaRPr dirty="0">
                        <a:solidFill>
                          <a:schemeClr val="bg1"/>
                        </a:solidFill>
                      </a:endParaRPr>
                    </a:p>
                  </a:txBody>
                  <a:tcPr marL="91450" marR="91450" marT="45725" marB="45725"/>
                </a:tc>
                <a:tc>
                  <a:txBody>
                    <a:bodyPr/>
                    <a:lstStyle/>
                    <a:p>
                      <a:pPr marL="0" marR="0" lvl="0" indent="0" algn="r" rtl="1">
                        <a:spcBef>
                          <a:spcPts val="0"/>
                        </a:spcBef>
                        <a:spcAft>
                          <a:spcPts val="0"/>
                        </a:spcAft>
                        <a:buNone/>
                      </a:pPr>
                      <a:r>
                        <a:rPr lang="iw-IL" sz="1800" u="none" strike="noStrike" cap="none">
                          <a:solidFill>
                            <a:schemeClr val="bg1"/>
                          </a:solidFill>
                        </a:rPr>
                        <a:t>לחץ ԁBSPL</a:t>
                      </a:r>
                      <a:endParaRPr sz="1800" u="none" strike="noStrike" cap="none">
                        <a:solidFill>
                          <a:schemeClr val="bg1"/>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1">
                        <a:spcBef>
                          <a:spcPts val="0"/>
                        </a:spcBef>
                        <a:spcAft>
                          <a:spcPts val="0"/>
                        </a:spcAft>
                        <a:buNone/>
                      </a:pPr>
                      <a:r>
                        <a:rPr lang="iw-IL" sz="1800" u="none" strike="noStrike" cap="none">
                          <a:solidFill>
                            <a:schemeClr val="bg1"/>
                          </a:solidFill>
                        </a:rPr>
                        <a:t>0.000020</a:t>
                      </a:r>
                      <a:endParaRPr sz="1800" u="none" strike="noStrike" cap="none">
                        <a:solidFill>
                          <a:schemeClr val="bg1"/>
                        </a:solidFill>
                      </a:endParaRPr>
                    </a:p>
                  </a:txBody>
                  <a:tcPr marL="91450" marR="91450" marT="45725" marB="45725"/>
                </a:tc>
                <a:tc>
                  <a:txBody>
                    <a:bodyPr/>
                    <a:lstStyle/>
                    <a:p>
                      <a:pPr marL="0" marR="0" lvl="0" indent="0" algn="r" rtl="1">
                        <a:spcBef>
                          <a:spcPts val="0"/>
                        </a:spcBef>
                        <a:spcAft>
                          <a:spcPts val="0"/>
                        </a:spcAft>
                        <a:buNone/>
                      </a:pPr>
                      <a:r>
                        <a:rPr lang="iw-IL" sz="1800" u="none" strike="noStrike" cap="none" dirty="0">
                          <a:solidFill>
                            <a:schemeClr val="bg1"/>
                          </a:solidFill>
                        </a:rPr>
                        <a:t>0d‌BSPL</a:t>
                      </a:r>
                      <a:endParaRPr sz="1800" u="none" strike="noStrike" cap="none" dirty="0">
                        <a:solidFill>
                          <a:schemeClr val="bg1"/>
                        </a:solidFil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1">
                        <a:spcBef>
                          <a:spcPts val="0"/>
                        </a:spcBef>
                        <a:spcAft>
                          <a:spcPts val="0"/>
                        </a:spcAft>
                        <a:buNone/>
                      </a:pPr>
                      <a:r>
                        <a:rPr lang="iw-IL" sz="1800" u="none" strike="noStrike" cap="none" dirty="0">
                          <a:solidFill>
                            <a:schemeClr val="bg1"/>
                          </a:solidFill>
                        </a:rPr>
                        <a:t>0.01</a:t>
                      </a:r>
                      <a:endParaRPr sz="1800" u="none" strike="noStrike" cap="none" dirty="0">
                        <a:solidFill>
                          <a:schemeClr val="bg1"/>
                        </a:solidFill>
                      </a:endParaRPr>
                    </a:p>
                  </a:txBody>
                  <a:tcPr marL="91450" marR="91450" marT="45725" marB="45725"/>
                </a:tc>
                <a:tc>
                  <a:txBody>
                    <a:bodyPr/>
                    <a:lstStyle/>
                    <a:p>
                      <a:pPr marL="0" marR="0" lvl="0" indent="0" algn="r" rtl="1">
                        <a:lnSpc>
                          <a:spcPct val="100000"/>
                        </a:lnSpc>
                        <a:spcBef>
                          <a:spcPts val="0"/>
                        </a:spcBef>
                        <a:spcAft>
                          <a:spcPts val="0"/>
                        </a:spcAft>
                        <a:buClr>
                          <a:schemeClr val="dk1"/>
                        </a:buClr>
                        <a:buSzPts val="1800"/>
                        <a:buFont typeface="Arial"/>
                        <a:buNone/>
                      </a:pPr>
                      <a:r>
                        <a:rPr lang="iw-IL" sz="1800" u="none" strike="noStrike" cap="none">
                          <a:solidFill>
                            <a:schemeClr val="bg1"/>
                          </a:solidFill>
                        </a:rPr>
                        <a:t>54dBSPL</a:t>
                      </a:r>
                      <a:endParaRPr sz="1800" u="none" strike="noStrike" cap="none">
                        <a:solidFill>
                          <a:schemeClr val="bg1"/>
                        </a:solidFil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1">
                        <a:spcBef>
                          <a:spcPts val="0"/>
                        </a:spcBef>
                        <a:spcAft>
                          <a:spcPts val="0"/>
                        </a:spcAft>
                        <a:buNone/>
                      </a:pPr>
                      <a:r>
                        <a:rPr lang="iw-IL" sz="1800" u="none" strike="noStrike" cap="none" dirty="0">
                          <a:solidFill>
                            <a:schemeClr val="bg1"/>
                          </a:solidFill>
                        </a:rPr>
                        <a:t>1</a:t>
                      </a:r>
                      <a:endParaRPr sz="1800" u="none" strike="noStrike" cap="none" dirty="0">
                        <a:solidFill>
                          <a:schemeClr val="bg1"/>
                        </a:solidFill>
                      </a:endParaRPr>
                    </a:p>
                  </a:txBody>
                  <a:tcPr marL="91450" marR="91450" marT="45725" marB="45725"/>
                </a:tc>
                <a:tc>
                  <a:txBody>
                    <a:bodyPr/>
                    <a:lstStyle/>
                    <a:p>
                      <a:pPr marL="0" marR="0" lvl="0" indent="0" algn="r" rtl="1">
                        <a:lnSpc>
                          <a:spcPct val="100000"/>
                        </a:lnSpc>
                        <a:spcBef>
                          <a:spcPts val="0"/>
                        </a:spcBef>
                        <a:spcAft>
                          <a:spcPts val="0"/>
                        </a:spcAft>
                        <a:buClr>
                          <a:schemeClr val="dk1"/>
                        </a:buClr>
                        <a:buSzPts val="1800"/>
                        <a:buFont typeface="Arial"/>
                        <a:buNone/>
                      </a:pPr>
                      <a:r>
                        <a:rPr lang="iw-IL" sz="1800" u="none" strike="noStrike" cap="none" dirty="0">
                          <a:solidFill>
                            <a:schemeClr val="bg1"/>
                          </a:solidFill>
                        </a:rPr>
                        <a:t>94dBSP‌L</a:t>
                      </a:r>
                      <a:endParaRPr sz="1800" u="none" strike="noStrike" cap="none" dirty="0">
                        <a:solidFill>
                          <a:schemeClr val="bg1"/>
                        </a:solidFill>
                      </a:endParaRPr>
                    </a:p>
                  </a:txBody>
                  <a:tcPr marL="91450" marR="91450" marT="45725" marB="45725"/>
                </a:tc>
                <a:extLst>
                  <a:ext uri="{0D108BD9-81ED-4DB2-BD59-A6C34878D82A}">
                    <a16:rowId xmlns:a16="http://schemas.microsoft.com/office/drawing/2014/main" val="10003"/>
                  </a:ext>
                </a:extLst>
              </a:tr>
            </a:tbl>
          </a:graphicData>
        </a:graphic>
      </p:graphicFrame>
      <p:sp>
        <p:nvSpPr>
          <p:cNvPr id="455" name="An object"/>
          <p:cNvSpPr txBox="1"/>
          <p:nvPr/>
        </p:nvSpPr>
        <p:spPr>
          <a:xfrm>
            <a:off x="7754675" y="3731450"/>
            <a:ext cx="1668300" cy="507900"/>
          </a:xfrm>
          <a:prstGeom prst="rect">
            <a:avLst/>
          </a:prstGeom>
          <a:noFill/>
          <a:ln>
            <a:noFill/>
          </a:ln>
        </p:spPr>
        <p:txBody>
          <a:bodyPr spcFirstLastPara="1" wrap="square" lIns="91425" tIns="91425" rIns="91425" bIns="91425" anchor="t" anchorCtr="0">
            <a:spAutoFit/>
          </a:bodyPr>
          <a:lstStyle/>
          <a:p>
            <a:pPr algn="r"/>
            <a:r>
              <a:rPr lang="iw-IL" sz="2100" dirty="0">
                <a:solidFill>
                  <a:schemeClr val="bg1"/>
                </a:solidFill>
              </a:rPr>
              <a:t>סף‌ השמיעה​</a:t>
            </a:r>
            <a:endParaRPr sz="2100" dirty="0">
              <a:solidFill>
                <a:schemeClr val="bg1"/>
              </a:solidFill>
            </a:endParaRPr>
          </a:p>
        </p:txBody>
      </p:sp>
      <p:sp>
        <p:nvSpPr>
          <p:cNvPr id="457" name="An object"/>
          <p:cNvSpPr/>
          <p:nvPr/>
        </p:nvSpPr>
        <p:spPr>
          <a:xfrm rot="-3183656">
            <a:off x="7573347" y="3370676"/>
            <a:ext cx="347940" cy="46878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467" name="An object"/>
          <p:cNvSpPr txBox="1">
            <a:spLocks noGrp="1"/>
          </p:cNvSpPr>
          <p:nvPr>
            <p:ph type="title"/>
          </p:nvPr>
        </p:nvSpPr>
        <p:spPr>
          <a:xfrm>
            <a:off x="2661804" y="369284"/>
            <a:ext cx="7886700" cy="721802"/>
          </a:xfrm>
          <a:prstGeom prst="rect">
            <a:avLst/>
          </a:prstGeom>
          <a:noFill/>
          <a:ln>
            <a:noFill/>
          </a:ln>
        </p:spPr>
        <p:txBody>
          <a:bodyPr spcFirstLastPara="1" wrap="square" lIns="91425" tIns="45700" rIns="91425" bIns="45700" anchor="ctr" anchorCtr="0">
            <a:normAutofit/>
          </a:bodyPr>
          <a:lstStyle/>
          <a:p>
            <a:pPr algn="r" rtl="1">
              <a:spcBef>
                <a:spcPts val="0"/>
              </a:spcBef>
              <a:buClr>
                <a:srgbClr val="2E75B5"/>
              </a:buClr>
              <a:buSzPts val="3600"/>
            </a:pPr>
            <a:r>
              <a:rPr lang="iw-IL" dirty="0"/>
              <a:t>עוצמת גל‌ אקוסטי</a:t>
            </a:r>
            <a:endParaRPr dirty="0"/>
          </a:p>
        </p:txBody>
      </p:sp>
      <p:pic>
        <p:nvPicPr>
          <p:cNvPr id="469" name="An object"/>
          <p:cNvPicPr preferRelativeResize="0"/>
          <p:nvPr/>
        </p:nvPicPr>
        <p:blipFill rotWithShape="1">
          <a:blip r:embed="rId3">
            <a:alphaModFix/>
          </a:blip>
          <a:srcRect/>
          <a:stretch/>
        </p:blipFill>
        <p:spPr>
          <a:xfrm>
            <a:off x="978128" y="83127"/>
            <a:ext cx="4819999" cy="6691745"/>
          </a:xfrm>
          <a:prstGeom prst="rect">
            <a:avLst/>
          </a:prstGeom>
          <a:noFill/>
          <a:ln>
            <a:noFill/>
          </a:ln>
        </p:spPr>
      </p:pic>
      <p:sp>
        <p:nvSpPr>
          <p:cNvPr id="471" name="An object"/>
          <p:cNvSpPr txBox="1"/>
          <p:nvPr/>
        </p:nvSpPr>
        <p:spPr>
          <a:xfrm>
            <a:off x="2411875" y="2402750"/>
            <a:ext cx="1076100" cy="342900"/>
          </a:xfrm>
          <a:prstGeom prst="rect">
            <a:avLst/>
          </a:prstGeom>
          <a:noFill/>
          <a:ln>
            <a:noFill/>
          </a:ln>
        </p:spPr>
        <p:txBody>
          <a:bodyPr spcFirstLastPara="1" wrap="square" lIns="91425" tIns="91425" rIns="91425" bIns="91425" anchor="t" anchorCtr="0">
            <a:noAutofit/>
          </a:bodyPr>
          <a:lstStyle/>
          <a:p>
            <a:pPr algn="r" rtl="1"/>
            <a:endParaRPr sz="2800">
              <a:solidFill>
                <a:schemeClr val="dk1"/>
              </a:solidFill>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530" name="An object"/>
          <p:cNvSpPr txBox="1">
            <a:spLocks noGrp="1"/>
          </p:cNvSpPr>
          <p:nvPr>
            <p:ph type="title"/>
          </p:nvPr>
        </p:nvSpPr>
        <p:spPr>
          <a:xfrm>
            <a:off x="2921577" y="261490"/>
            <a:ext cx="7886700" cy="721802"/>
          </a:xfrm>
          <a:prstGeom prst="rect">
            <a:avLst/>
          </a:prstGeom>
          <a:noFill/>
          <a:ln>
            <a:noFill/>
          </a:ln>
        </p:spPr>
        <p:txBody>
          <a:bodyPr spcFirstLastPara="1" wrap="square" lIns="91425" tIns="45700" rIns="91425" bIns="45700" anchor="ctr" anchorCtr="0">
            <a:normAutofit/>
          </a:bodyPr>
          <a:lstStyle/>
          <a:p>
            <a:pPr algn="r" rtl="1">
              <a:spcBef>
                <a:spcPts val="0"/>
              </a:spcBef>
              <a:buClr>
                <a:srgbClr val="2E75B5"/>
              </a:buClr>
              <a:buSzPts val="3600"/>
            </a:pPr>
            <a:r>
              <a:rPr lang="he-IL" sz="3500" b="1" dirty="0"/>
              <a:t>מנגנון השמיעה</a:t>
            </a:r>
            <a:endParaRPr sz="3300" dirty="0"/>
          </a:p>
        </p:txBody>
      </p:sp>
      <p:pic>
        <p:nvPicPr>
          <p:cNvPr id="533" name="An object"/>
          <p:cNvPicPr preferRelativeResize="0">
            <a:picLocks noGrp="1"/>
          </p:cNvPicPr>
          <p:nvPr>
            <p:ph type="body" idx="1"/>
          </p:nvPr>
        </p:nvPicPr>
        <p:blipFill rotWithShape="1">
          <a:blip r:embed="rId3">
            <a:alphaModFix/>
          </a:blip>
          <a:srcRect/>
          <a:stretch/>
        </p:blipFill>
        <p:spPr>
          <a:xfrm>
            <a:off x="1740026" y="1202327"/>
            <a:ext cx="8711948" cy="4148546"/>
          </a:xfrm>
          <a:prstGeom prst="rect">
            <a:avLst/>
          </a:prstGeom>
          <a:noFill/>
          <a:ln>
            <a:noFill/>
          </a:ln>
        </p:spPr>
      </p:pic>
      <p:sp>
        <p:nvSpPr>
          <p:cNvPr id="536" name="An object"/>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endParaRPr>
              <a:solidFill>
                <a:schemeClr val="dk1"/>
              </a:solidFill>
              <a:latin typeface="Arial"/>
              <a:ea typeface="Arial"/>
              <a:cs typeface="Arial"/>
              <a:sym typeface="Arial"/>
            </a:endParaRPr>
          </a:p>
        </p:txBody>
      </p:sp>
      <p:sp>
        <p:nvSpPr>
          <p:cNvPr id="539" name="An object"/>
          <p:cNvSpPr txBox="1"/>
          <p:nvPr/>
        </p:nvSpPr>
        <p:spPr>
          <a:xfrm>
            <a:off x="3317081" y="5527609"/>
            <a:ext cx="4698900" cy="708000"/>
          </a:xfrm>
          <a:prstGeom prst="rect">
            <a:avLst/>
          </a:prstGeom>
          <a:noFill/>
          <a:ln>
            <a:noFill/>
          </a:ln>
        </p:spPr>
        <p:txBody>
          <a:bodyPr spcFirstLastPara="1" wrap="square" lIns="91425" tIns="45700" rIns="91425" bIns="45700" anchor="t" anchorCtr="0">
            <a:spAutoFit/>
          </a:bodyPr>
          <a:lstStyle/>
          <a:p>
            <a:pPr algn="ctr"/>
            <a:r>
              <a:rPr lang="iw-IL" sz="2000" dirty="0">
                <a:solidFill>
                  <a:schemeClr val="bg1"/>
                </a:solidFill>
                <a:latin typeface="Arial"/>
                <a:ea typeface="Arial"/>
                <a:cs typeface="Arial"/>
                <a:sym typeface="Arial"/>
              </a:rPr>
              <a:t>תחום תדרי הש​מיעה האנושי </a:t>
            </a:r>
          </a:p>
          <a:p>
            <a:pPr algn="ctr"/>
            <a:r>
              <a:rPr lang="iw-IL" sz="2000" dirty="0">
                <a:solidFill>
                  <a:schemeClr val="bg1"/>
                </a:solidFill>
                <a:latin typeface="Arial"/>
                <a:ea typeface="Arial"/>
                <a:cs typeface="Arial"/>
                <a:sym typeface="Arial"/>
              </a:rPr>
              <a:t>20Hz –​ ‌20 KHz</a:t>
            </a:r>
            <a:endParaRPr sz="2000" dirty="0">
              <a:solidFill>
                <a:schemeClr val="bg1"/>
              </a:solidFill>
              <a:latin typeface="Arial"/>
              <a:ea typeface="Arial"/>
              <a:cs typeface="Arial"/>
              <a:sym typeface="Aria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pic>
        <p:nvPicPr>
          <p:cNvPr id="151" name="An object"/>
          <p:cNvPicPr preferRelativeResize="0"/>
          <p:nvPr/>
        </p:nvPicPr>
        <p:blipFill>
          <a:blip r:embed="rId3">
            <a:alphaModFix/>
          </a:blip>
          <a:stretch>
            <a:fillRect/>
          </a:stretch>
        </p:blipFill>
        <p:spPr>
          <a:xfrm>
            <a:off x="4915310" y="3414097"/>
            <a:ext cx="6151200" cy="2981875"/>
          </a:xfrm>
          <a:prstGeom prst="rect">
            <a:avLst/>
          </a:prstGeom>
          <a:noFill/>
          <a:ln>
            <a:noFill/>
          </a:ln>
        </p:spPr>
      </p:pic>
      <p:pic>
        <p:nvPicPr>
          <p:cNvPr id="147" name="An object"/>
          <p:cNvPicPr preferRelativeResize="0"/>
          <p:nvPr/>
        </p:nvPicPr>
        <p:blipFill>
          <a:blip r:embed="rId4">
            <a:alphaModFix/>
          </a:blip>
          <a:stretch>
            <a:fillRect/>
          </a:stretch>
        </p:blipFill>
        <p:spPr>
          <a:xfrm>
            <a:off x="740916" y="671098"/>
            <a:ext cx="2693200" cy="5724874"/>
          </a:xfrm>
          <a:prstGeom prst="rect">
            <a:avLst/>
          </a:prstGeom>
          <a:noFill/>
          <a:ln>
            <a:noFill/>
          </a:ln>
        </p:spPr>
      </p:pic>
      <p:sp>
        <p:nvSpPr>
          <p:cNvPr id="143" name="An object"/>
          <p:cNvSpPr txBox="1">
            <a:spLocks noGrp="1"/>
          </p:cNvSpPr>
          <p:nvPr>
            <p:ph type="title"/>
          </p:nvPr>
        </p:nvSpPr>
        <p:spPr>
          <a:xfrm>
            <a:off x="2388525" y="199830"/>
            <a:ext cx="8116684" cy="1057469"/>
          </a:xfrm>
          <a:prstGeom prst="rect">
            <a:avLst/>
          </a:prstGeom>
          <a:noFill/>
          <a:ln>
            <a:noFill/>
          </a:ln>
        </p:spPr>
        <p:txBody>
          <a:bodyPr spcFirstLastPara="1" wrap="square" lIns="91425" tIns="45700" rIns="91425" bIns="45700" anchor="ctr" anchorCtr="0">
            <a:normAutofit/>
          </a:bodyPr>
          <a:lstStyle/>
          <a:p>
            <a:pPr algn="r" rtl="1">
              <a:spcBef>
                <a:spcPts val="0"/>
              </a:spcBef>
              <a:buClr>
                <a:srgbClr val="2E75B5"/>
              </a:buClr>
              <a:buSzPts val="3600"/>
            </a:pPr>
            <a:r>
              <a:rPr lang="he-IL" sz="3500" b="1" dirty="0"/>
              <a:t>מנגנון השמיעה - השבלול</a:t>
            </a:r>
            <a:endParaRPr dirty="0"/>
          </a:p>
        </p:txBody>
      </p:sp>
      <p:sp>
        <p:nvSpPr>
          <p:cNvPr id="5" name="Content Placeholder 2">
            <a:extLst>
              <a:ext uri="{FF2B5EF4-FFF2-40B4-BE49-F238E27FC236}">
                <a16:creationId xmlns:a16="http://schemas.microsoft.com/office/drawing/2014/main" id="{078ED3C7-7C0F-4A15-9486-B1F6F0685FB0}"/>
              </a:ext>
            </a:extLst>
          </p:cNvPr>
          <p:cNvSpPr>
            <a:spLocks noGrp="1"/>
          </p:cNvSpPr>
          <p:nvPr>
            <p:ph type="body" idx="1"/>
          </p:nvPr>
        </p:nvSpPr>
        <p:spPr>
          <a:xfrm>
            <a:off x="4281355" y="1153697"/>
            <a:ext cx="7419111" cy="1927881"/>
          </a:xfrm>
        </p:spPr>
        <p:txBody>
          <a:bodyPr>
            <a:normAutofit fontScale="85000" lnSpcReduction="10000"/>
          </a:bodyPr>
          <a:lstStyle/>
          <a:p>
            <a:pPr algn="r" rtl="1"/>
            <a:endParaRPr lang="en-US" dirty="0">
              <a:solidFill>
                <a:schemeClr val="bg1"/>
              </a:solidFill>
              <a:latin typeface="Calibri" panose="020F0502020204030204" pitchFamily="34" charset="0"/>
            </a:endParaRPr>
          </a:p>
          <a:p>
            <a:pPr algn="r" rtl="1"/>
            <a:r>
              <a:rPr lang="he-IL" dirty="0">
                <a:solidFill>
                  <a:schemeClr val="bg1"/>
                </a:solidFill>
                <a:latin typeface="Calibri" panose="020F0502020204030204" pitchFamily="34" charset="0"/>
              </a:rPr>
              <a:t>השערות בשבלול מכוונות להגיב לתדרים שונים לפי מיקומן. השערות בהתחלה נוקשות ולכן מגיבות לתדרים גבוהים ואלה שבפנים פחות נוקשות ולכן מגיבות לתדרים נמוכים</a:t>
            </a:r>
          </a:p>
          <a:p>
            <a:pPr algn="r" rtl="1"/>
            <a:r>
              <a:rPr lang="he-IL" dirty="0">
                <a:solidFill>
                  <a:schemeClr val="bg1"/>
                </a:solidFill>
                <a:latin typeface="Calibri" panose="020F0502020204030204" pitchFamily="34" charset="0"/>
              </a:rPr>
              <a:t>התגובתיות לתדרים שונים לוגריתמית ולא לינארית.</a:t>
            </a:r>
            <a:endParaRPr lang="en-US" dirty="0">
              <a:solidFill>
                <a:schemeClr val="bg1"/>
              </a:solidFill>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479" name="An object"/>
          <p:cNvSpPr txBox="1">
            <a:spLocks noGrp="1"/>
          </p:cNvSpPr>
          <p:nvPr>
            <p:ph type="title"/>
          </p:nvPr>
        </p:nvSpPr>
        <p:spPr>
          <a:xfrm>
            <a:off x="2290213" y="94302"/>
            <a:ext cx="7886700" cy="721800"/>
          </a:xfrm>
          <a:prstGeom prst="rect">
            <a:avLst/>
          </a:prstGeom>
        </p:spPr>
        <p:txBody>
          <a:bodyPr spcFirstLastPara="1" wrap="square" lIns="91425" tIns="45700" rIns="91425" bIns="45700" anchor="ctr" anchorCtr="0">
            <a:normAutofit/>
          </a:bodyPr>
          <a:lstStyle/>
          <a:p>
            <a:pPr algn="r" rtl="1">
              <a:spcBef>
                <a:spcPts val="0"/>
              </a:spcBef>
            </a:pPr>
            <a:r>
              <a:rPr lang="he-IL" sz="3500" b="1" dirty="0">
                <a:sym typeface="Calibri"/>
              </a:rPr>
              <a:t>מנגנון הדיבור</a:t>
            </a:r>
            <a:endParaRPr sz="3500" b="1" dirty="0">
              <a:sym typeface="Calibri"/>
            </a:endParaRPr>
          </a:p>
        </p:txBody>
      </p:sp>
      <p:sp>
        <p:nvSpPr>
          <p:cNvPr id="207" name="An object"/>
          <p:cNvSpPr txBox="1"/>
          <p:nvPr/>
        </p:nvSpPr>
        <p:spPr>
          <a:xfrm>
            <a:off x="5051388" y="1086100"/>
            <a:ext cx="2089200" cy="431100"/>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a:t>עובר דרך מיתר​י הקול</a:t>
            </a:r>
            <a:endParaRPr sz="1600" b="1"/>
          </a:p>
        </p:txBody>
      </p:sp>
      <p:pic>
        <p:nvPicPr>
          <p:cNvPr id="204" name="An object"/>
          <p:cNvPicPr preferRelativeResize="0"/>
          <p:nvPr/>
        </p:nvPicPr>
        <p:blipFill>
          <a:blip r:embed="rId3">
            <a:alphaModFix/>
          </a:blip>
          <a:stretch>
            <a:fillRect/>
          </a:stretch>
        </p:blipFill>
        <p:spPr>
          <a:xfrm>
            <a:off x="4935925" y="1995553"/>
            <a:ext cx="2595275" cy="1518621"/>
          </a:xfrm>
          <a:prstGeom prst="rect">
            <a:avLst/>
          </a:prstGeom>
          <a:noFill/>
          <a:ln>
            <a:noFill/>
          </a:ln>
        </p:spPr>
      </p:pic>
      <p:pic>
        <p:nvPicPr>
          <p:cNvPr id="213" name="An object"/>
          <p:cNvPicPr preferRelativeResize="0"/>
          <p:nvPr/>
        </p:nvPicPr>
        <p:blipFill>
          <a:blip r:embed="rId4">
            <a:alphaModFix/>
          </a:blip>
          <a:stretch>
            <a:fillRect/>
          </a:stretch>
        </p:blipFill>
        <p:spPr>
          <a:xfrm>
            <a:off x="8005250" y="1766352"/>
            <a:ext cx="2544200" cy="2866925"/>
          </a:xfrm>
          <a:prstGeom prst="rect">
            <a:avLst/>
          </a:prstGeom>
          <a:noFill/>
          <a:ln>
            <a:noFill/>
          </a:ln>
        </p:spPr>
      </p:pic>
      <p:pic>
        <p:nvPicPr>
          <p:cNvPr id="210" name="An object"/>
          <p:cNvPicPr preferRelativeResize="0"/>
          <p:nvPr/>
        </p:nvPicPr>
        <p:blipFill rotWithShape="1">
          <a:blip r:embed="rId5">
            <a:alphaModFix/>
          </a:blip>
          <a:srcRect l="38574" t="44754"/>
          <a:stretch/>
        </p:blipFill>
        <p:spPr>
          <a:xfrm>
            <a:off x="1717475" y="1682463"/>
            <a:ext cx="2930150" cy="2304276"/>
          </a:xfrm>
          <a:prstGeom prst="rect">
            <a:avLst/>
          </a:prstGeom>
          <a:noFill/>
          <a:ln>
            <a:noFill/>
          </a:ln>
        </p:spPr>
      </p:pic>
      <p:sp>
        <p:nvSpPr>
          <p:cNvPr id="195" name="An object"/>
          <p:cNvSpPr/>
          <p:nvPr/>
        </p:nvSpPr>
        <p:spPr>
          <a:xfrm>
            <a:off x="4500550" y="1227088"/>
            <a:ext cx="387000" cy="290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2" name="An object"/>
          <p:cNvSpPr/>
          <p:nvPr/>
        </p:nvSpPr>
        <p:spPr>
          <a:xfrm>
            <a:off x="7531200" y="2559088"/>
            <a:ext cx="387000" cy="290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1" name="An object"/>
          <p:cNvSpPr txBox="1"/>
          <p:nvPr/>
        </p:nvSpPr>
        <p:spPr>
          <a:xfrm>
            <a:off x="2034113" y="1086100"/>
            <a:ext cx="2089200" cy="431100"/>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a:t>אוויר נדחף מהריאות</a:t>
            </a:r>
            <a:endParaRPr sz="1600" b="1"/>
          </a:p>
        </p:txBody>
      </p:sp>
      <p:sp>
        <p:nvSpPr>
          <p:cNvPr id="198" name="An object"/>
          <p:cNvSpPr txBox="1"/>
          <p:nvPr/>
        </p:nvSpPr>
        <p:spPr>
          <a:xfrm>
            <a:off x="7918201" y="1075663"/>
            <a:ext cx="2321100" cy="431100"/>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a:t>יוצא‌ החוצה ממערכת הפה</a:t>
            </a:r>
            <a:endParaRPr sz="1600" b="1"/>
          </a:p>
        </p:txBody>
      </p:sp>
      <p:sp>
        <p:nvSpPr>
          <p:cNvPr id="593" name="An object"/>
          <p:cNvSpPr/>
          <p:nvPr/>
        </p:nvSpPr>
        <p:spPr>
          <a:xfrm>
            <a:off x="7390350" y="1156588"/>
            <a:ext cx="387000" cy="290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4" name="An object"/>
          <p:cNvSpPr txBox="1"/>
          <p:nvPr/>
        </p:nvSpPr>
        <p:spPr>
          <a:xfrm>
            <a:off x="5281838" y="3757225"/>
            <a:ext cx="2089200" cy="431100"/>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a:t>מרע​יד את מיתרי הקול</a:t>
            </a:r>
            <a:endParaRPr sz="1600" b="1"/>
          </a:p>
        </p:txBody>
      </p:sp>
      <p:sp>
        <p:nvSpPr>
          <p:cNvPr id="277" name="An object"/>
          <p:cNvSpPr txBox="1"/>
          <p:nvPr/>
        </p:nvSpPr>
        <p:spPr>
          <a:xfrm>
            <a:off x="5148650" y="4595025"/>
            <a:ext cx="506700" cy="431100"/>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a:t>לא</a:t>
            </a:r>
            <a:endParaRPr sz="1600" b="1"/>
          </a:p>
        </p:txBody>
      </p:sp>
      <p:sp>
        <p:nvSpPr>
          <p:cNvPr id="280" name="An object"/>
          <p:cNvSpPr/>
          <p:nvPr/>
        </p:nvSpPr>
        <p:spPr>
          <a:xfrm rot="7700251">
            <a:off x="5560659" y="4202844"/>
            <a:ext cx="449788" cy="29025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3" name="An object"/>
          <p:cNvSpPr txBox="1"/>
          <p:nvPr/>
        </p:nvSpPr>
        <p:spPr>
          <a:xfrm>
            <a:off x="6618788" y="4595025"/>
            <a:ext cx="582900" cy="431100"/>
          </a:xfrm>
          <a:prstGeom prst="rect">
            <a:avLst/>
          </a:prstGeom>
          <a:solidFill>
            <a:schemeClr val="lt1"/>
          </a:solidFill>
          <a:ln>
            <a:noFill/>
          </a:ln>
        </p:spPr>
        <p:txBody>
          <a:bodyPr spcFirstLastPara="1" wrap="square" lIns="91425" tIns="91425" rIns="91425" bIns="91425" anchor="t" anchorCtr="0">
            <a:spAutoFit/>
          </a:bodyPr>
          <a:lstStyle/>
          <a:p>
            <a:pPr algn="r" rtl="1"/>
            <a:r>
              <a:rPr lang="iw-IL" sz="1600" b="1"/>
              <a:t>כן</a:t>
            </a:r>
            <a:endParaRPr sz="1600" b="1"/>
          </a:p>
        </p:txBody>
      </p:sp>
      <p:sp>
        <p:nvSpPr>
          <p:cNvPr id="286" name="An object"/>
          <p:cNvSpPr/>
          <p:nvPr/>
        </p:nvSpPr>
        <p:spPr>
          <a:xfrm rot="4205016">
            <a:off x="6610139" y="4231575"/>
            <a:ext cx="440336" cy="29039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 name="An object"/>
          <p:cNvSpPr txBox="1">
            <a:spLocks noGrp="1"/>
          </p:cNvSpPr>
          <p:nvPr>
            <p:ph type="body" idx="1"/>
          </p:nvPr>
        </p:nvSpPr>
        <p:spPr>
          <a:xfrm>
            <a:off x="3545600" y="4968875"/>
            <a:ext cx="2454300" cy="1779300"/>
          </a:xfrm>
          <a:prstGeom prst="rect">
            <a:avLst/>
          </a:prstGeom>
          <a:noFill/>
          <a:ln>
            <a:noFill/>
          </a:ln>
        </p:spPr>
        <p:txBody>
          <a:bodyPr spcFirstLastPara="1" wrap="square" lIns="91425" tIns="45700" rIns="91425" bIns="45700" anchor="t" anchorCtr="0">
            <a:normAutofit/>
          </a:bodyPr>
          <a:lstStyle/>
          <a:p>
            <a:pPr marL="0" indent="0" algn="ctr" rtl="1">
              <a:spcBef>
                <a:spcPts val="0"/>
              </a:spcBef>
              <a:buClr>
                <a:schemeClr val="accent1"/>
              </a:buClr>
              <a:buSzPts val="2800"/>
              <a:buNone/>
            </a:pPr>
            <a:r>
              <a:rPr lang="iw-IL" sz="1600" b="1">
                <a:solidFill>
                  <a:schemeClr val="accent1"/>
                </a:solidFill>
              </a:rPr>
              <a:t>Unvoiced </a:t>
            </a:r>
            <a:endParaRPr sz="1600" b="1">
              <a:solidFill>
                <a:schemeClr val="accent1"/>
              </a:solidFill>
            </a:endParaRPr>
          </a:p>
          <a:p>
            <a:pPr marL="0" indent="0" algn="ctr" rtl="1">
              <a:spcBef>
                <a:spcPts val="0"/>
              </a:spcBef>
              <a:buClr>
                <a:schemeClr val="accent1"/>
              </a:buClr>
              <a:buSzPts val="2800"/>
              <a:buNone/>
            </a:pPr>
            <a:r>
              <a:rPr lang="iw-IL" sz="1600" b="1">
                <a:solidFill>
                  <a:schemeClr val="accent1"/>
                </a:solidFill>
              </a:rPr>
              <a:t>עיצורים אטומים /א-ק‌ולי</a:t>
            </a:r>
            <a:endParaRPr sz="1600"/>
          </a:p>
          <a:p>
            <a:pPr marL="0" indent="0" algn="ctr" rtl="1">
              <a:buClr>
                <a:schemeClr val="dk1"/>
              </a:buClr>
              <a:buSzPts val="2800"/>
              <a:buNone/>
            </a:pPr>
            <a:r>
              <a:rPr lang="iw-IL" sz="1600"/>
              <a:t>עיצורים שבמהלך הפקתם לא נוצרת ר‌טיטה של​ מיתרי הקול.</a:t>
            </a:r>
            <a:endParaRPr sz="1600"/>
          </a:p>
        </p:txBody>
      </p:sp>
      <p:sp>
        <p:nvSpPr>
          <p:cNvPr id="266" name="An object"/>
          <p:cNvSpPr txBox="1">
            <a:spLocks noGrp="1"/>
          </p:cNvSpPr>
          <p:nvPr>
            <p:ph type="body" idx="1"/>
          </p:nvPr>
        </p:nvSpPr>
        <p:spPr>
          <a:xfrm>
            <a:off x="6118800" y="5026125"/>
            <a:ext cx="2930100" cy="1953600"/>
          </a:xfrm>
          <a:prstGeom prst="rect">
            <a:avLst/>
          </a:prstGeom>
          <a:noFill/>
          <a:ln>
            <a:noFill/>
          </a:ln>
        </p:spPr>
        <p:txBody>
          <a:bodyPr spcFirstLastPara="1" wrap="square" lIns="91425" tIns="45700" rIns="91425" bIns="45700" anchor="t" anchorCtr="0">
            <a:normAutofit/>
          </a:bodyPr>
          <a:lstStyle/>
          <a:p>
            <a:pPr marL="0" indent="0" algn="ctr" rtl="1">
              <a:spcBef>
                <a:spcPts val="0"/>
              </a:spcBef>
              <a:buClr>
                <a:schemeClr val="accent1"/>
              </a:buClr>
              <a:buSzPts val="2800"/>
              <a:buNone/>
            </a:pPr>
            <a:r>
              <a:rPr lang="iw-IL" sz="1600" b="1">
                <a:solidFill>
                  <a:schemeClr val="accent1"/>
                </a:solidFill>
              </a:rPr>
              <a:t>Voiced</a:t>
            </a:r>
            <a:endParaRPr sz="1600" b="1">
              <a:solidFill>
                <a:schemeClr val="accent1"/>
              </a:solidFill>
            </a:endParaRPr>
          </a:p>
          <a:p>
            <a:pPr marL="0" indent="0" algn="ctr" rtl="1">
              <a:spcBef>
                <a:spcPts val="0"/>
              </a:spcBef>
              <a:buClr>
                <a:schemeClr val="accent1"/>
              </a:buClr>
              <a:buSzPts val="2800"/>
              <a:buNone/>
            </a:pPr>
            <a:r>
              <a:rPr lang="iw-IL" sz="1600" b="1">
                <a:solidFill>
                  <a:schemeClr val="accent1"/>
                </a:solidFill>
              </a:rPr>
              <a:t> עיצורים קוליים</a:t>
            </a:r>
            <a:r>
              <a:rPr lang="iw-IL" sz="1600">
                <a:solidFill>
                  <a:schemeClr val="accent1"/>
                </a:solidFill>
              </a:rPr>
              <a:t> </a:t>
            </a:r>
            <a:endParaRPr sz="1600"/>
          </a:p>
          <a:p>
            <a:pPr marL="0" indent="0" algn="ctr" rtl="1">
              <a:buClr>
                <a:schemeClr val="dk1"/>
              </a:buClr>
              <a:buSzPts val="2800"/>
              <a:buNone/>
            </a:pPr>
            <a:r>
              <a:rPr lang="iw-IL" sz="1600"/>
              <a:t>עיצורים‌ שבמהלך הפקתם לחץ האוויר ​מתוך הריאות גורם לרטיטת מיתרי הקול.</a:t>
            </a:r>
            <a:endParaRPr sz="190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297" name="An object"/>
          <p:cNvSpPr txBox="1"/>
          <p:nvPr/>
        </p:nvSpPr>
        <p:spPr>
          <a:xfrm>
            <a:off x="1803450" y="401675"/>
            <a:ext cx="8585100" cy="669600"/>
          </a:xfrm>
          <a:prstGeom prst="rect">
            <a:avLst/>
          </a:prstGeom>
          <a:noFill/>
          <a:ln>
            <a:noFill/>
          </a:ln>
        </p:spPr>
        <p:txBody>
          <a:bodyPr spcFirstLastPara="1" wrap="square" lIns="91425" tIns="91425" rIns="91425" bIns="91425" anchor="t" anchorCtr="0">
            <a:spAutoFit/>
          </a:bodyPr>
          <a:lstStyle/>
          <a:p>
            <a:pPr algn="r" rtl="1">
              <a:lnSpc>
                <a:spcPct val="90000"/>
              </a:lnSpc>
            </a:pPr>
            <a:r>
              <a:rPr lang="he-IL" sz="3500" b="1" dirty="0">
                <a:solidFill>
                  <a:schemeClr val="bg1"/>
                </a:solidFill>
              </a:rPr>
              <a:t>עוצמה ותדר</a:t>
            </a:r>
            <a:endParaRPr sz="3300" dirty="0">
              <a:solidFill>
                <a:schemeClr val="bg1"/>
              </a:solidFill>
            </a:endParaRPr>
          </a:p>
        </p:txBody>
      </p:sp>
      <p:pic>
        <p:nvPicPr>
          <p:cNvPr id="291" name="An object" descr="An object"/>
          <p:cNvPicPr preferRelativeResize="0"/>
          <p:nvPr/>
        </p:nvPicPr>
        <p:blipFill rotWithShape="1">
          <a:blip r:embed="rId3">
            <a:alphaModFix/>
          </a:blip>
          <a:srcRect/>
          <a:stretch/>
        </p:blipFill>
        <p:spPr>
          <a:xfrm>
            <a:off x="2527120" y="1394631"/>
            <a:ext cx="6815138" cy="4068739"/>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What does the ear do?</a:t>
            </a:r>
          </a:p>
        </p:txBody>
      </p:sp>
      <p:sp>
        <p:nvSpPr>
          <p:cNvPr id="3" name="Content Placeholder 2"/>
          <p:cNvSpPr>
            <a:spLocks noGrp="1"/>
          </p:cNvSpPr>
          <p:nvPr>
            <p:ph type="body" idx="1"/>
          </p:nvPr>
        </p:nvSpPr>
        <p:spPr>
          <a:xfrm>
            <a:off x="838199" y="1825624"/>
            <a:ext cx="8139546" cy="5032376"/>
          </a:xfrm>
        </p:spPr>
        <p:txBody>
          <a:bodyPr>
            <a:normAutofit fontScale="85000" lnSpcReduction="20000"/>
          </a:bodyPr>
          <a:lstStyle/>
          <a:p>
            <a:r>
              <a:rPr lang="en-US" dirty="0">
                <a:solidFill>
                  <a:schemeClr val="bg1"/>
                </a:solidFill>
                <a:latin typeface="Calibri" panose="020F0502020204030204" pitchFamily="34" charset="0"/>
              </a:rPr>
              <a:t>The cochlea is filled with a liquid which moves in response to the vibrations coming from the middle ear. </a:t>
            </a:r>
          </a:p>
          <a:p>
            <a:r>
              <a:rPr lang="en-US" dirty="0">
                <a:solidFill>
                  <a:schemeClr val="bg1"/>
                </a:solidFill>
                <a:latin typeface="Calibri" panose="020F0502020204030204" pitchFamily="34" charset="0"/>
              </a:rPr>
              <a:t>Hair cells on the walls of the cochlea convert that motion to electrical signals.</a:t>
            </a:r>
          </a:p>
          <a:p>
            <a:r>
              <a:rPr lang="en-US" b="1" dirty="0">
                <a:solidFill>
                  <a:schemeClr val="bg1"/>
                </a:solidFill>
                <a:latin typeface="Calibri" panose="020F0502020204030204" pitchFamily="34" charset="0"/>
              </a:rPr>
              <a:t>The hair cells are tuned to certain sound frequencies</a:t>
            </a:r>
            <a:r>
              <a:rPr lang="en-US" dirty="0">
                <a:solidFill>
                  <a:schemeClr val="bg1"/>
                </a:solidFill>
                <a:latin typeface="Calibri" panose="020F0502020204030204" pitchFamily="34" charset="0"/>
              </a:rPr>
              <a:t> by their location in the cochlea. The hairs near the beginning are very stiff and thus only move due to higher frequencies (resonance), and less stiff hairs that react to lower frequencies are found further down the tube.</a:t>
            </a:r>
          </a:p>
          <a:p>
            <a:r>
              <a:rPr lang="en-US" b="1" dirty="0">
                <a:solidFill>
                  <a:schemeClr val="bg1"/>
                </a:solidFill>
                <a:latin typeface="Calibri" panose="020F0502020204030204" pitchFamily="34" charset="0"/>
              </a:rPr>
              <a:t>The cochlea can’t discern the difference between two closely spaced frequencies</a:t>
            </a:r>
            <a:r>
              <a:rPr lang="en-US" dirty="0">
                <a:solidFill>
                  <a:schemeClr val="bg1"/>
                </a:solidFill>
                <a:latin typeface="Calibri" panose="020F0502020204030204" pitchFamily="34" charset="0"/>
              </a:rPr>
              <a:t>, especially as the frequencies increase.</a:t>
            </a:r>
          </a:p>
          <a:p>
            <a:r>
              <a:rPr lang="en-US" sz="3300" dirty="0">
                <a:solidFill>
                  <a:schemeClr val="bg1"/>
                </a:solidFill>
                <a:latin typeface="Calibri" panose="020F0502020204030204" pitchFamily="34" charset="0"/>
              </a:rPr>
              <a:t>The ear is able to discern both very quiet and very loud sounds of very small and very large frequencies </a:t>
            </a:r>
            <a:r>
              <a:rPr lang="en-US" sz="3300" b="1" dirty="0">
                <a:solidFill>
                  <a:schemeClr val="bg1"/>
                </a:solidFill>
                <a:latin typeface="Calibri" panose="020F0502020204030204" pitchFamily="34" charset="0"/>
              </a:rPr>
              <a:t>– hence the ear hears logarithmically – for both power and frequency.</a:t>
            </a:r>
          </a:p>
        </p:txBody>
      </p:sp>
      <p:pic>
        <p:nvPicPr>
          <p:cNvPr id="4" name="Picture 3"/>
          <p:cNvPicPr>
            <a:picLocks noChangeAspect="1"/>
          </p:cNvPicPr>
          <p:nvPr/>
        </p:nvPicPr>
        <p:blipFill>
          <a:blip r:embed="rId3"/>
          <a:stretch>
            <a:fillRect/>
          </a:stretch>
        </p:blipFill>
        <p:spPr>
          <a:xfrm>
            <a:off x="8827539" y="0"/>
            <a:ext cx="3364461" cy="2624632"/>
          </a:xfrm>
          <a:prstGeom prst="rect">
            <a:avLst/>
          </a:prstGeom>
        </p:spPr>
      </p:pic>
    </p:spTree>
    <p:extLst>
      <p:ext uri="{BB962C8B-B14F-4D97-AF65-F5344CB8AC3E}">
        <p14:creationId xmlns:p14="http://schemas.microsoft.com/office/powerpoint/2010/main" val="6651164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y2mate.com - How Hearing Works Video  Process of Hearing Animation Function  Parts of Human Ear Sound Pathway_360p">
            <a:hlinkClick r:id="" action="ppaction://media"/>
            <a:extLst>
              <a:ext uri="{FF2B5EF4-FFF2-40B4-BE49-F238E27FC236}">
                <a16:creationId xmlns:a16="http://schemas.microsoft.com/office/drawing/2014/main" id="{BA216A95-2D65-4397-A6F4-F81AEA77F0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34398" y="1849697"/>
            <a:ext cx="6523203" cy="4892402"/>
          </a:xfrm>
          <a:prstGeom prst="rect">
            <a:avLst/>
          </a:prstGeom>
        </p:spPr>
      </p:pic>
      <p:sp>
        <p:nvSpPr>
          <p:cNvPr id="5" name="Title 1">
            <a:extLst>
              <a:ext uri="{FF2B5EF4-FFF2-40B4-BE49-F238E27FC236}">
                <a16:creationId xmlns:a16="http://schemas.microsoft.com/office/drawing/2014/main" id="{29EFA12C-6C7B-4A0B-B2E8-F8FF801F595C}"/>
              </a:ext>
            </a:extLst>
          </p:cNvPr>
          <p:cNvSpPr>
            <a:spLocks noGrp="1"/>
          </p:cNvSpPr>
          <p:nvPr>
            <p:ph type="title"/>
          </p:nvPr>
        </p:nvSpPr>
        <p:spPr>
          <a:xfrm>
            <a:off x="685800" y="609480"/>
            <a:ext cx="10131120" cy="1455840"/>
          </a:xfrm>
        </p:spPr>
        <p:txBody>
          <a:bodyPr/>
          <a:lstStyle/>
          <a:p>
            <a:r>
              <a:rPr lang="en-US" dirty="0">
                <a:solidFill>
                  <a:schemeClr val="bg1"/>
                </a:solidFill>
                <a:latin typeface="Calibri" panose="020F0502020204030204" pitchFamily="34" charset="0"/>
              </a:rPr>
              <a:t>What does the ear do?</a:t>
            </a:r>
          </a:p>
        </p:txBody>
      </p:sp>
    </p:spTree>
    <p:extLst>
      <p:ext uri="{BB962C8B-B14F-4D97-AF65-F5344CB8AC3E}">
        <p14:creationId xmlns:p14="http://schemas.microsoft.com/office/powerpoint/2010/main" val="746438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9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678260"/>
            <a:ext cx="10131120" cy="3178749"/>
          </a:xfrm>
        </p:spPr>
        <p:txBody>
          <a:bodyPr/>
          <a:lstStyle/>
          <a:p>
            <a:pPr algn="ctr"/>
            <a:r>
              <a:rPr lang="he-IL" sz="7200" dirty="0">
                <a:latin typeface="Calibri" panose="020F0502020204030204" pitchFamily="34" charset="0"/>
              </a:rPr>
              <a:t>שאלות עד כאן?</a:t>
            </a:r>
            <a:endParaRPr lang="en-US" sz="72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167196953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678260"/>
            <a:ext cx="10131120" cy="3178749"/>
          </a:xfrm>
        </p:spPr>
        <p:txBody>
          <a:bodyPr/>
          <a:lstStyle/>
          <a:p>
            <a:pPr algn="ctr"/>
            <a:r>
              <a:rPr lang="he-IL" sz="7200" dirty="0">
                <a:latin typeface="Calibri" panose="020F0502020204030204" pitchFamily="34" charset="0"/>
              </a:rPr>
              <a:t>פיצ'רים לשמע</a:t>
            </a:r>
            <a:endParaRPr lang="en-US" sz="72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223143280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115" name="An object"/>
          <p:cNvSpPr txBox="1">
            <a:spLocks noGrp="1"/>
          </p:cNvSpPr>
          <p:nvPr>
            <p:ph type="title"/>
          </p:nvPr>
        </p:nvSpPr>
        <p:spPr>
          <a:xfrm>
            <a:off x="415600" y="496667"/>
            <a:ext cx="11360800" cy="978000"/>
          </a:xfrm>
          <a:prstGeom prst="rect">
            <a:avLst/>
          </a:prstGeom>
        </p:spPr>
        <p:txBody>
          <a:bodyPr spcFirstLastPara="1" wrap="square" lIns="121900" tIns="121900" rIns="121900" bIns="121900" anchor="b" anchorCtr="0">
            <a:normAutofit/>
          </a:bodyPr>
          <a:lstStyle/>
          <a:p>
            <a:pPr algn="r" rtl="1">
              <a:spcBef>
                <a:spcPts val="0"/>
              </a:spcBef>
            </a:pPr>
            <a:r>
              <a:rPr lang="he-IL" dirty="0">
                <a:latin typeface="Assistant ExtraBold"/>
                <a:ea typeface="Assistant ExtraBold"/>
                <a:cs typeface="Assistant ExtraBold"/>
                <a:sym typeface="Assistant ExtraBold"/>
              </a:rPr>
              <a:t>על מה נדבר?</a:t>
            </a:r>
            <a:endParaRPr dirty="0">
              <a:latin typeface="Assistant ExtraBold"/>
              <a:ea typeface="Assistant ExtraBold"/>
              <a:cs typeface="Assistant ExtraBold"/>
              <a:sym typeface="Assistant ExtraBold"/>
            </a:endParaRPr>
          </a:p>
        </p:txBody>
      </p:sp>
      <p:sp>
        <p:nvSpPr>
          <p:cNvPr id="116" name="An object"/>
          <p:cNvSpPr txBox="1">
            <a:spLocks noGrp="1"/>
          </p:cNvSpPr>
          <p:nvPr>
            <p:ph type="body" idx="4294967295"/>
          </p:nvPr>
        </p:nvSpPr>
        <p:spPr>
          <a:xfrm>
            <a:off x="0" y="1589809"/>
            <a:ext cx="11866417" cy="4771524"/>
          </a:xfrm>
          <a:prstGeom prst="rect">
            <a:avLst/>
          </a:prstGeom>
        </p:spPr>
        <p:txBody>
          <a:bodyPr spcFirstLastPara="1" wrap="square" lIns="121900" tIns="121900" rIns="121900" bIns="121900" anchor="t" anchorCtr="0">
            <a:normAutofit fontScale="70000" lnSpcReduction="20000"/>
          </a:bodyPr>
          <a:lstStyle/>
          <a:p>
            <a:pPr marL="1066785" indent="-457200" algn="r" rtl="1">
              <a:lnSpc>
                <a:spcPct val="115000"/>
              </a:lnSpc>
              <a:spcBef>
                <a:spcPts val="0"/>
              </a:spcBef>
            </a:pPr>
            <a:r>
              <a:rPr lang="he-IL" sz="3200" dirty="0">
                <a:latin typeface="Assistant SemiBold"/>
                <a:ea typeface="Assistant SemiBold"/>
                <a:cs typeface="Assistant SemiBold"/>
                <a:sym typeface="Assistant SemiBold"/>
              </a:rPr>
              <a:t>מבוא לשמע</a:t>
            </a:r>
          </a:p>
          <a:p>
            <a:pPr marL="1523985" lvl="1" indent="-457200" algn="r" rtl="1">
              <a:lnSpc>
                <a:spcPct val="115000"/>
              </a:lnSpc>
              <a:spcBef>
                <a:spcPts val="0"/>
              </a:spcBef>
            </a:pPr>
            <a:r>
              <a:rPr lang="he-IL" sz="2800" dirty="0">
                <a:latin typeface="Assistant SemiBold"/>
                <a:ea typeface="Assistant SemiBold"/>
                <a:cs typeface="Assistant SemiBold"/>
                <a:sym typeface="Assistant SemiBold"/>
              </a:rPr>
              <a:t>מונחי בסיס</a:t>
            </a:r>
          </a:p>
          <a:p>
            <a:pPr marL="1523985" lvl="1" indent="-457200" algn="r" rtl="1">
              <a:lnSpc>
                <a:spcPct val="115000"/>
              </a:lnSpc>
              <a:spcBef>
                <a:spcPts val="0"/>
              </a:spcBef>
            </a:pPr>
            <a:r>
              <a:rPr lang="he-IL" sz="2800" dirty="0">
                <a:latin typeface="Assistant SemiBold"/>
                <a:ea typeface="Assistant SemiBold"/>
                <a:cs typeface="Assistant SemiBold"/>
                <a:sym typeface="Assistant SemiBold"/>
              </a:rPr>
              <a:t>מנגנון השמיעה</a:t>
            </a:r>
          </a:p>
          <a:p>
            <a:pPr marL="1523985" lvl="1" indent="-457200" algn="r" rtl="1">
              <a:lnSpc>
                <a:spcPct val="115000"/>
              </a:lnSpc>
              <a:spcBef>
                <a:spcPts val="0"/>
              </a:spcBef>
            </a:pPr>
            <a:r>
              <a:rPr lang="he-IL" sz="2800" dirty="0">
                <a:latin typeface="Assistant SemiBold"/>
                <a:ea typeface="Assistant SemiBold"/>
                <a:cs typeface="Assistant SemiBold"/>
                <a:sym typeface="Assistant SemiBold"/>
              </a:rPr>
              <a:t>מנגנון הדיבור</a:t>
            </a:r>
            <a:endParaRPr sz="2800" dirty="0">
              <a:latin typeface="Assistant SemiBold"/>
              <a:ea typeface="Assistant SemiBold"/>
              <a:cs typeface="Assistant SemiBold"/>
              <a:sym typeface="Assistant SemiBold"/>
            </a:endParaRPr>
          </a:p>
          <a:p>
            <a:pPr marL="1066785" indent="-457200" algn="r" rtl="1">
              <a:lnSpc>
                <a:spcPct val="115000"/>
              </a:lnSpc>
              <a:spcBef>
                <a:spcPts val="1600"/>
              </a:spcBef>
            </a:pPr>
            <a:r>
              <a:rPr lang="he-IL" sz="3200" dirty="0">
                <a:latin typeface="Assistant SemiBold"/>
                <a:ea typeface="Assistant SemiBold"/>
                <a:cs typeface="Assistant SemiBold"/>
                <a:sym typeface="Assistant SemiBold"/>
              </a:rPr>
              <a:t>פיצ'רים לשמע</a:t>
            </a:r>
          </a:p>
          <a:p>
            <a:pPr marL="1523985" lvl="1" indent="-457200" algn="r" rtl="1">
              <a:lnSpc>
                <a:spcPct val="115000"/>
              </a:lnSpc>
              <a:spcBef>
                <a:spcPts val="0"/>
              </a:spcBef>
            </a:pPr>
            <a:r>
              <a:rPr lang="he-IL" sz="2900" dirty="0">
                <a:latin typeface="Assistant SemiBold"/>
                <a:cs typeface="Assistant SemiBold"/>
                <a:sym typeface="Assistant SemiBold"/>
              </a:rPr>
              <a:t>התמרת פורייה</a:t>
            </a:r>
          </a:p>
          <a:p>
            <a:pPr marL="1523985" lvl="1" indent="-457200" algn="r" rtl="1">
              <a:lnSpc>
                <a:spcPct val="115000"/>
              </a:lnSpc>
              <a:spcBef>
                <a:spcPts val="0"/>
              </a:spcBef>
            </a:pPr>
            <a:r>
              <a:rPr lang="he-IL" sz="2900" dirty="0" err="1">
                <a:latin typeface="Assistant SemiBold"/>
                <a:cs typeface="Assistant SemiBold"/>
                <a:sym typeface="Assistant SemiBold"/>
              </a:rPr>
              <a:t>ספקטרוגרמה</a:t>
            </a:r>
            <a:endParaRPr lang="he-IL" sz="2900" dirty="0">
              <a:latin typeface="Assistant SemiBold"/>
              <a:cs typeface="Assistant SemiBold"/>
              <a:sym typeface="Assistant SemiBold"/>
            </a:endParaRPr>
          </a:p>
          <a:p>
            <a:pPr marL="1523985" lvl="1" indent="-457200" algn="r" rtl="1">
              <a:lnSpc>
                <a:spcPct val="115000"/>
              </a:lnSpc>
              <a:spcBef>
                <a:spcPts val="0"/>
              </a:spcBef>
            </a:pPr>
            <a:r>
              <a:rPr lang="en-US" sz="2900" dirty="0">
                <a:latin typeface="Assistant SemiBold"/>
                <a:cs typeface="Assistant SemiBold"/>
                <a:sym typeface="Assistant SemiBold"/>
              </a:rPr>
              <a:t>Mel </a:t>
            </a:r>
            <a:r>
              <a:rPr lang="en-US" sz="2900" dirty="0" err="1">
                <a:latin typeface="Assistant SemiBold"/>
                <a:cs typeface="Assistant SemiBold"/>
                <a:sym typeface="Assistant SemiBold"/>
              </a:rPr>
              <a:t>filterbanks</a:t>
            </a:r>
            <a:r>
              <a:rPr lang="en-US" sz="2900" dirty="0">
                <a:latin typeface="Assistant SemiBold"/>
                <a:cs typeface="Assistant SemiBold"/>
                <a:sym typeface="Assistant SemiBold"/>
              </a:rPr>
              <a:t> &amp; MFCC</a:t>
            </a:r>
            <a:endParaRPr lang="he-IL" sz="2900" dirty="0">
              <a:latin typeface="Assistant SemiBold"/>
              <a:cs typeface="Assistant SemiBold"/>
              <a:sym typeface="Assistant SemiBold"/>
            </a:endParaRPr>
          </a:p>
          <a:p>
            <a:pPr marL="1066785" indent="-457200" algn="r" rtl="1">
              <a:lnSpc>
                <a:spcPct val="115000"/>
              </a:lnSpc>
              <a:spcBef>
                <a:spcPts val="1600"/>
              </a:spcBef>
            </a:pPr>
            <a:r>
              <a:rPr lang="en-US" sz="3200" dirty="0">
                <a:latin typeface="Assistant SemiBold"/>
                <a:ea typeface="Assistant SemiBold"/>
                <a:cs typeface="Assistant SemiBold"/>
                <a:sym typeface="Assistant SemiBold"/>
              </a:rPr>
              <a:t>ML</a:t>
            </a:r>
            <a:endParaRPr lang="he-IL" sz="3200" dirty="0">
              <a:latin typeface="Assistant SemiBold"/>
              <a:ea typeface="Assistant SemiBold"/>
              <a:cs typeface="Assistant SemiBold"/>
              <a:sym typeface="Assistant SemiBold"/>
            </a:endParaRPr>
          </a:p>
          <a:p>
            <a:pPr marL="1523985" lvl="1" indent="-457200" algn="r" rtl="1">
              <a:lnSpc>
                <a:spcPct val="115000"/>
              </a:lnSpc>
              <a:spcBef>
                <a:spcPts val="0"/>
              </a:spcBef>
            </a:pPr>
            <a:r>
              <a:rPr lang="en-US" sz="2700" dirty="0">
                <a:latin typeface="Assistant SemiBold"/>
                <a:cs typeface="Assistant SemiBold"/>
                <a:sym typeface="Assistant SemiBold"/>
              </a:rPr>
              <a:t>Embeddings</a:t>
            </a:r>
            <a:endParaRPr lang="he-IL" sz="2700" dirty="0">
              <a:latin typeface="Assistant SemiBold"/>
              <a:cs typeface="Assistant SemiBold"/>
              <a:sym typeface="Assistant SemiBold"/>
            </a:endParaRPr>
          </a:p>
          <a:p>
            <a:pPr marL="1523985" lvl="1" indent="-457200" algn="r" rtl="1">
              <a:lnSpc>
                <a:spcPct val="115000"/>
              </a:lnSpc>
              <a:spcBef>
                <a:spcPts val="0"/>
              </a:spcBef>
            </a:pPr>
            <a:r>
              <a:rPr lang="he-IL" sz="2700" dirty="0">
                <a:latin typeface="Assistant SemiBold"/>
                <a:cs typeface="Assistant SemiBold"/>
                <a:sym typeface="Assistant SemiBold"/>
              </a:rPr>
              <a:t>הורדת ממדיות</a:t>
            </a:r>
          </a:p>
          <a:p>
            <a:pPr marL="1523985" lvl="1" indent="-457200" algn="r" rtl="1">
              <a:lnSpc>
                <a:spcPct val="115000"/>
              </a:lnSpc>
              <a:spcBef>
                <a:spcPts val="0"/>
              </a:spcBef>
            </a:pPr>
            <a:r>
              <a:rPr lang="en-US" sz="2700" dirty="0">
                <a:latin typeface="Assistant SemiBold"/>
                <a:cs typeface="Assistant SemiBold"/>
                <a:sym typeface="Assistant SemiBold"/>
              </a:rPr>
              <a:t>Transfer Learning</a:t>
            </a:r>
            <a:endParaRPr lang="he-IL" sz="2700" dirty="0">
              <a:latin typeface="Assistant SemiBold"/>
              <a:cs typeface="Assistant SemiBold"/>
              <a:sym typeface="Assistant SemiBold"/>
            </a:endParaRPr>
          </a:p>
          <a:p>
            <a:pPr marL="1523985" lvl="1" indent="-457200" algn="r" rtl="1">
              <a:lnSpc>
                <a:spcPct val="115000"/>
              </a:lnSpc>
              <a:spcBef>
                <a:spcPts val="0"/>
              </a:spcBef>
            </a:pPr>
            <a:r>
              <a:rPr lang="en-US" sz="2700" dirty="0">
                <a:latin typeface="Assistant SemiBold"/>
                <a:cs typeface="Assistant SemiBold"/>
                <a:sym typeface="Assistant SemiBold"/>
              </a:rPr>
              <a:t>SVM</a:t>
            </a:r>
          </a:p>
          <a:p>
            <a:pPr marL="1523985" lvl="1" indent="-457200" algn="r" rtl="1">
              <a:lnSpc>
                <a:spcPct val="115000"/>
              </a:lnSpc>
              <a:spcBef>
                <a:spcPts val="1600"/>
              </a:spcBef>
            </a:pPr>
            <a:endParaRPr lang="he-IL" sz="2800" dirty="0">
              <a:latin typeface="Assistant SemiBold"/>
              <a:ea typeface="Assistant SemiBold"/>
              <a:cs typeface="Assistant SemiBold"/>
              <a:sym typeface="Assistant SemiBold"/>
            </a:endParaRPr>
          </a:p>
          <a:p>
            <a:pPr marL="1523985" lvl="1" indent="-457200" algn="r" rtl="1">
              <a:lnSpc>
                <a:spcPct val="115000"/>
              </a:lnSpc>
              <a:spcBef>
                <a:spcPts val="1600"/>
              </a:spcBef>
            </a:pPr>
            <a:endParaRPr lang="he-IL" sz="2800" dirty="0">
              <a:latin typeface="Assistant SemiBold"/>
              <a:ea typeface="Assistant SemiBold"/>
              <a:cs typeface="Assistant SemiBold"/>
              <a:sym typeface="Assistant SemiBold"/>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340" name="An object"/>
          <p:cNvSpPr txBox="1">
            <a:spLocks noGrp="1"/>
          </p:cNvSpPr>
          <p:nvPr>
            <p:ph type="body" idx="1"/>
          </p:nvPr>
        </p:nvSpPr>
        <p:spPr>
          <a:xfrm>
            <a:off x="1631373" y="2626439"/>
            <a:ext cx="9561369" cy="972076"/>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dk1"/>
              </a:buClr>
              <a:buSzPts val="2400"/>
              <a:buNone/>
            </a:pPr>
            <a:endParaRPr lang="he-IL" sz="2400" dirty="0"/>
          </a:p>
          <a:p>
            <a:pPr marL="0" indent="0" algn="r" rtl="1">
              <a:spcBef>
                <a:spcPts val="0"/>
              </a:spcBef>
              <a:buClr>
                <a:schemeClr val="dk1"/>
              </a:buClr>
              <a:buSzPts val="2400"/>
              <a:buNone/>
            </a:pPr>
            <a:endParaRPr sz="2400" dirty="0"/>
          </a:p>
        </p:txBody>
      </p:sp>
      <p:sp>
        <p:nvSpPr>
          <p:cNvPr id="343" name="An object"/>
          <p:cNvSpPr txBox="1"/>
          <p:nvPr/>
        </p:nvSpPr>
        <p:spPr>
          <a:xfrm>
            <a:off x="5638801" y="2973978"/>
            <a:ext cx="65" cy="276999"/>
          </a:xfrm>
          <a:prstGeom prst="rect">
            <a:avLst/>
          </a:prstGeom>
          <a:noFill/>
          <a:ln>
            <a:noFill/>
          </a:ln>
        </p:spPr>
        <p:txBody>
          <a:bodyPr spcFirstLastPara="1" wrap="square" lIns="0" tIns="0" rIns="0" bIns="0" anchor="t" anchorCtr="0">
            <a:spAutoFit/>
          </a:bodyPr>
          <a:lstStyle/>
          <a:p>
            <a:endParaRPr>
              <a:solidFill>
                <a:schemeClr val="dk1"/>
              </a:solidFill>
              <a:latin typeface="Arial"/>
              <a:ea typeface="Arial"/>
              <a:cs typeface="Arial"/>
              <a:sym typeface="Arial"/>
            </a:endParaRPr>
          </a:p>
        </p:txBody>
      </p:sp>
      <p:sp>
        <p:nvSpPr>
          <p:cNvPr id="348" name="An object"/>
          <p:cNvSpPr txBox="1"/>
          <p:nvPr/>
        </p:nvSpPr>
        <p:spPr>
          <a:xfrm>
            <a:off x="3836226" y="354520"/>
            <a:ext cx="4519548" cy="932533"/>
          </a:xfrm>
          <a:prstGeom prst="rect">
            <a:avLst/>
          </a:prstGeom>
          <a:noFill/>
          <a:ln>
            <a:noFill/>
          </a:ln>
        </p:spPr>
        <p:txBody>
          <a:bodyPr spcFirstLastPara="1" wrap="square" lIns="91425" tIns="91425" rIns="91425" bIns="91425" anchor="t" anchorCtr="0">
            <a:spAutoFit/>
          </a:bodyPr>
          <a:lstStyle/>
          <a:p>
            <a:pPr algn="ctr" rtl="1">
              <a:lnSpc>
                <a:spcPct val="90000"/>
              </a:lnSpc>
            </a:pPr>
            <a:r>
              <a:rPr lang="he-IL" sz="5400" dirty="0">
                <a:solidFill>
                  <a:schemeClr val="bg1"/>
                </a:solidFill>
                <a:latin typeface="Calibri" panose="020F0502020204030204" pitchFamily="34" charset="0"/>
                <a:ea typeface="+mj-ea"/>
                <a:cs typeface="+mj-cs"/>
              </a:rPr>
              <a:t>מוטיבציה</a:t>
            </a:r>
            <a:endParaRPr sz="5400" dirty="0">
              <a:solidFill>
                <a:schemeClr val="bg1"/>
              </a:solidFill>
              <a:latin typeface="Calibri" panose="020F0502020204030204" pitchFamily="34" charset="0"/>
              <a:ea typeface="+mj-ea"/>
              <a:cs typeface="+mj-cs"/>
            </a:endParaRPr>
          </a:p>
        </p:txBody>
      </p:sp>
      <p:sp>
        <p:nvSpPr>
          <p:cNvPr id="12" name="An object">
            <a:extLst>
              <a:ext uri="{FF2B5EF4-FFF2-40B4-BE49-F238E27FC236}">
                <a16:creationId xmlns:a16="http://schemas.microsoft.com/office/drawing/2014/main" id="{BE0E51FB-07F0-4469-92D7-6F1B5A825B5D}"/>
              </a:ext>
            </a:extLst>
          </p:cNvPr>
          <p:cNvSpPr txBox="1">
            <a:spLocks/>
          </p:cNvSpPr>
          <p:nvPr/>
        </p:nvSpPr>
        <p:spPr>
          <a:xfrm>
            <a:off x="-241662" y="5565979"/>
            <a:ext cx="8376013" cy="395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r" rtl="1">
              <a:spcBef>
                <a:spcPts val="0"/>
              </a:spcBef>
              <a:buClr>
                <a:schemeClr val="dk1"/>
              </a:buClr>
              <a:buSzPts val="2400"/>
              <a:buFont typeface="Arial" pitchFamily="34" charset="0"/>
              <a:buNone/>
            </a:pPr>
            <a:endParaRPr lang="en-US" sz="2400" dirty="0"/>
          </a:p>
        </p:txBody>
      </p:sp>
      <p:sp>
        <p:nvSpPr>
          <p:cNvPr id="7" name="An object">
            <a:extLst>
              <a:ext uri="{FF2B5EF4-FFF2-40B4-BE49-F238E27FC236}">
                <a16:creationId xmlns:a16="http://schemas.microsoft.com/office/drawing/2014/main" id="{9116513B-935D-4433-A6E0-FB67F36BF9A3}"/>
              </a:ext>
            </a:extLst>
          </p:cNvPr>
          <p:cNvSpPr txBox="1">
            <a:spLocks/>
          </p:cNvSpPr>
          <p:nvPr/>
        </p:nvSpPr>
        <p:spPr>
          <a:xfrm>
            <a:off x="1184564" y="1723612"/>
            <a:ext cx="10735541" cy="3749805"/>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r" rtl="1">
              <a:spcBef>
                <a:spcPts val="0"/>
              </a:spcBef>
              <a:buClr>
                <a:schemeClr val="dk1"/>
              </a:buClr>
              <a:buSzPts val="2400"/>
              <a:buFont typeface="Arial" pitchFamily="34" charset="0"/>
              <a:buNone/>
            </a:pPr>
            <a:r>
              <a:rPr lang="he-IL" sz="3200" dirty="0"/>
              <a:t>נרצה להשיג מידע משמעותי (לחלץ פיצ'רים) מהאות המתקבל ובאמצעותו להסיק מסקנות על השמע ולאמן עליו מודלים שידעו לעשות דברים מעניינים.</a:t>
            </a:r>
          </a:p>
          <a:p>
            <a:pPr marL="0" indent="0" algn="r" rtl="1">
              <a:spcBef>
                <a:spcPts val="0"/>
              </a:spcBef>
              <a:buClr>
                <a:schemeClr val="dk1"/>
              </a:buClr>
              <a:buSzPts val="2400"/>
              <a:buFont typeface="Arial" pitchFamily="34" charset="0"/>
              <a:buNone/>
            </a:pPr>
            <a:endParaRPr lang="he-IL" sz="3200" dirty="0"/>
          </a:p>
          <a:p>
            <a:pPr marL="0" indent="0" algn="r" rtl="1">
              <a:spcBef>
                <a:spcPts val="0"/>
              </a:spcBef>
              <a:buClr>
                <a:schemeClr val="dk1"/>
              </a:buClr>
              <a:buSzPts val="2400"/>
              <a:buFont typeface="Arial" pitchFamily="34" charset="0"/>
              <a:buNone/>
            </a:pPr>
            <a:r>
              <a:rPr lang="he-IL" sz="3200" dirty="0"/>
              <a:t>*</a:t>
            </a:r>
            <a:r>
              <a:rPr lang="en-US" sz="3200" dirty="0"/>
              <a:t> </a:t>
            </a:r>
            <a:r>
              <a:rPr lang="he-IL" sz="3200" dirty="0"/>
              <a:t>זוהי מצגת בלמ"ס אז את הדברים המעניינים תסיקו בעצמכם...</a:t>
            </a:r>
            <a:endParaRPr lang="en-US" sz="3200" dirty="0"/>
          </a:p>
          <a:p>
            <a:pPr marL="0" indent="0" algn="r" rtl="1">
              <a:spcBef>
                <a:spcPts val="0"/>
              </a:spcBef>
              <a:buClr>
                <a:schemeClr val="dk1"/>
              </a:buClr>
              <a:buSzPts val="2400"/>
              <a:buFont typeface="Arial" pitchFamily="34" charset="0"/>
              <a:buNone/>
            </a:pPr>
            <a:endParaRPr lang="en-US" sz="2400" dirty="0"/>
          </a:p>
        </p:txBody>
      </p:sp>
    </p:spTree>
    <p:extLst>
      <p:ext uri="{BB962C8B-B14F-4D97-AF65-F5344CB8AC3E}">
        <p14:creationId xmlns:p14="http://schemas.microsoft.com/office/powerpoint/2010/main" val="465628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677" y="135363"/>
            <a:ext cx="10131120" cy="1455840"/>
          </a:xfrm>
        </p:spPr>
        <p:txBody>
          <a:bodyPr/>
          <a:lstStyle/>
          <a:p>
            <a:pPr algn="r" rtl="1"/>
            <a:r>
              <a:rPr lang="he-IL" dirty="0">
                <a:latin typeface="Calibri" panose="020F0502020204030204" pitchFamily="34" charset="0"/>
              </a:rPr>
              <a:t>מגל קול לאות דיגיטלי</a:t>
            </a:r>
            <a:endParaRPr lang="en-US" dirty="0">
              <a:solidFill>
                <a:schemeClr val="bg1"/>
              </a:solidFill>
              <a:latin typeface="Calibri" panose="020F0502020204030204" pitchFamily="34" charset="0"/>
            </a:endParaRPr>
          </a:p>
        </p:txBody>
      </p:sp>
      <p:sp>
        <p:nvSpPr>
          <p:cNvPr id="3" name="Content Placeholder 2"/>
          <p:cNvSpPr>
            <a:spLocks noGrp="1"/>
          </p:cNvSpPr>
          <p:nvPr>
            <p:ph type="body" idx="1"/>
          </p:nvPr>
        </p:nvSpPr>
        <p:spPr>
          <a:xfrm>
            <a:off x="1378712" y="2040242"/>
            <a:ext cx="10405753" cy="3648600"/>
          </a:xfrm>
        </p:spPr>
        <p:txBody>
          <a:bodyPr>
            <a:normAutofit/>
          </a:bodyPr>
          <a:lstStyle/>
          <a:p>
            <a:pPr algn="r" rtl="1">
              <a:lnSpc>
                <a:spcPct val="114000"/>
              </a:lnSpc>
            </a:pPr>
            <a:r>
              <a:rPr lang="he-IL" dirty="0">
                <a:solidFill>
                  <a:schemeClr val="bg1"/>
                </a:solidFill>
                <a:latin typeface="Calibri" panose="020F0502020204030204" pitchFamily="34" charset="0"/>
              </a:rPr>
              <a:t>מיקרופון ממיר את הגל האקוסטי למתח חשמלי (אות אנלוגי) שמומר לאות דיגיטלי ע"י דגימה. הפרמטר שמשפיע על רזולוציית האות הדיגיטלי הוא </a:t>
            </a:r>
            <a:r>
              <a:rPr lang="he-IL" b="1" dirty="0">
                <a:solidFill>
                  <a:schemeClr val="bg1"/>
                </a:solidFill>
                <a:latin typeface="Calibri" panose="020F0502020204030204" pitchFamily="34" charset="0"/>
              </a:rPr>
              <a:t>תדר הדגימה</a:t>
            </a:r>
            <a:r>
              <a:rPr lang="he-IL" dirty="0">
                <a:solidFill>
                  <a:schemeClr val="bg1"/>
                </a:solidFill>
                <a:latin typeface="Calibri" panose="020F0502020204030204" pitchFamily="34" charset="0"/>
              </a:rPr>
              <a:t>.</a:t>
            </a:r>
          </a:p>
          <a:p>
            <a:pPr algn="r" rtl="1">
              <a:lnSpc>
                <a:spcPct val="114000"/>
              </a:lnSpc>
            </a:pPr>
            <a:r>
              <a:rPr lang="he-IL" dirty="0">
                <a:latin typeface="Calibri" panose="020F0502020204030204" pitchFamily="34" charset="0"/>
              </a:rPr>
              <a:t>לפי תנאי </a:t>
            </a:r>
            <a:r>
              <a:rPr lang="he-IL" dirty="0" err="1">
                <a:latin typeface="Calibri" panose="020F0502020204030204" pitchFamily="34" charset="0"/>
              </a:rPr>
              <a:t>נייקוויסט</a:t>
            </a:r>
            <a:r>
              <a:rPr lang="he-IL" dirty="0">
                <a:latin typeface="Calibri" panose="020F0502020204030204" pitchFamily="34" charset="0"/>
              </a:rPr>
              <a:t> ניתן לשחזר תדרים הקטנים ממחצית תדר הדגימה. אם כן באילו תדרי דגימה משתמשים לשמע? </a:t>
            </a:r>
            <a:endParaRPr lang="he-IL" dirty="0">
              <a:solidFill>
                <a:schemeClr val="bg1"/>
              </a:solidFill>
              <a:latin typeface="Calibri" panose="020F0502020204030204" pitchFamily="34" charset="0"/>
            </a:endParaRPr>
          </a:p>
          <a:p>
            <a:pPr algn="r" rtl="1">
              <a:lnSpc>
                <a:spcPct val="114000"/>
              </a:lnSpc>
            </a:pPr>
            <a:endParaRPr lang="he-IL" dirty="0">
              <a:solidFill>
                <a:schemeClr val="bg1"/>
              </a:solidFill>
              <a:latin typeface="Calibri" panose="020F0502020204030204" pitchFamily="34" charset="0"/>
            </a:endParaRPr>
          </a:p>
          <a:p>
            <a:pPr algn="r" rtl="1">
              <a:lnSpc>
                <a:spcPct val="114000"/>
              </a:lnSpc>
            </a:pPr>
            <a:endParaRPr lang="en-US" dirty="0">
              <a:solidFill>
                <a:schemeClr val="bg1"/>
              </a:solidFill>
              <a:latin typeface="Calibri" panose="020F0502020204030204" pitchFamily="34" charset="0"/>
            </a:endParaRPr>
          </a:p>
          <a:p>
            <a:pPr>
              <a:lnSpc>
                <a:spcPct val="114000"/>
              </a:lnSpc>
            </a:pPr>
            <a:endParaRPr lang="en-US" dirty="0">
              <a:solidFill>
                <a:schemeClr val="bg1"/>
              </a:solidFill>
              <a:latin typeface="Calibri" panose="020F0502020204030204" pitchFamily="34" charset="0"/>
            </a:endParaRPr>
          </a:p>
        </p:txBody>
      </p:sp>
      <p:grpSp>
        <p:nvGrpSpPr>
          <p:cNvPr id="41" name="Group 40"/>
          <p:cNvGrpSpPr/>
          <p:nvPr/>
        </p:nvGrpSpPr>
        <p:grpSpPr>
          <a:xfrm>
            <a:off x="238992" y="4104408"/>
            <a:ext cx="3865418" cy="2660074"/>
            <a:chOff x="7733125" y="3746170"/>
            <a:chExt cx="3620675" cy="2878486"/>
          </a:xfrm>
        </p:grpSpPr>
        <p:pic>
          <p:nvPicPr>
            <p:cNvPr id="5" name="Picture 4"/>
            <p:cNvPicPr>
              <a:picLocks noChangeAspect="1"/>
            </p:cNvPicPr>
            <p:nvPr/>
          </p:nvPicPr>
          <p:blipFill>
            <a:blip r:embed="rId3"/>
            <a:stretch>
              <a:fillRect/>
            </a:stretch>
          </p:blipFill>
          <p:spPr>
            <a:xfrm>
              <a:off x="7733125" y="3746170"/>
              <a:ext cx="3620675" cy="2878486"/>
            </a:xfrm>
            <a:prstGeom prst="rect">
              <a:avLst/>
            </a:prstGeom>
          </p:spPr>
        </p:pic>
        <p:sp>
          <p:nvSpPr>
            <p:cNvPr id="7" name="Oval 6"/>
            <p:cNvSpPr/>
            <p:nvPr/>
          </p:nvSpPr>
          <p:spPr>
            <a:xfrm>
              <a:off x="8084229" y="412432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8" name="Oval 7"/>
            <p:cNvSpPr/>
            <p:nvPr/>
          </p:nvSpPr>
          <p:spPr>
            <a:xfrm>
              <a:off x="8225628" y="597852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9" name="Oval 8"/>
            <p:cNvSpPr/>
            <p:nvPr/>
          </p:nvSpPr>
          <p:spPr>
            <a:xfrm>
              <a:off x="8367027" y="463232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 name="Oval 9"/>
            <p:cNvSpPr/>
            <p:nvPr/>
          </p:nvSpPr>
          <p:spPr>
            <a:xfrm>
              <a:off x="8508426" y="420687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1" name="Oval 10"/>
            <p:cNvSpPr/>
            <p:nvPr/>
          </p:nvSpPr>
          <p:spPr>
            <a:xfrm>
              <a:off x="8649825" y="604837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2" name="Oval 11"/>
            <p:cNvSpPr/>
            <p:nvPr/>
          </p:nvSpPr>
          <p:spPr>
            <a:xfrm>
              <a:off x="8791224" y="463232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3" name="Oval 12"/>
            <p:cNvSpPr/>
            <p:nvPr/>
          </p:nvSpPr>
          <p:spPr>
            <a:xfrm>
              <a:off x="8932623" y="430847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4" name="Oval 13"/>
            <p:cNvSpPr/>
            <p:nvPr/>
          </p:nvSpPr>
          <p:spPr>
            <a:xfrm>
              <a:off x="9074022" y="6022975"/>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3" name="Oval 32"/>
            <p:cNvSpPr/>
            <p:nvPr/>
          </p:nvSpPr>
          <p:spPr>
            <a:xfrm>
              <a:off x="8154929" y="5318913"/>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4" name="Oval 33"/>
            <p:cNvSpPr/>
            <p:nvPr/>
          </p:nvSpPr>
          <p:spPr>
            <a:xfrm>
              <a:off x="8296327" y="5704680"/>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5" name="Oval 34"/>
            <p:cNvSpPr/>
            <p:nvPr/>
          </p:nvSpPr>
          <p:spPr>
            <a:xfrm>
              <a:off x="8437727" y="3973487"/>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6" name="Oval 35"/>
            <p:cNvSpPr/>
            <p:nvPr/>
          </p:nvSpPr>
          <p:spPr>
            <a:xfrm>
              <a:off x="8579125" y="5339557"/>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7" name="Oval 36"/>
            <p:cNvSpPr/>
            <p:nvPr/>
          </p:nvSpPr>
          <p:spPr>
            <a:xfrm>
              <a:off x="8725621" y="5668564"/>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8" name="Oval 37"/>
            <p:cNvSpPr/>
            <p:nvPr/>
          </p:nvSpPr>
          <p:spPr>
            <a:xfrm>
              <a:off x="8867019" y="3960414"/>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9" name="Oval 38"/>
            <p:cNvSpPr/>
            <p:nvPr/>
          </p:nvSpPr>
          <p:spPr>
            <a:xfrm>
              <a:off x="9008419" y="5467746"/>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40" name="Oval 39"/>
            <p:cNvSpPr/>
            <p:nvPr/>
          </p:nvSpPr>
          <p:spPr>
            <a:xfrm>
              <a:off x="9149817" y="5626496"/>
              <a:ext cx="109651" cy="116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grpSp>
    </p:spTree>
    <p:extLst>
      <p:ext uri="{BB962C8B-B14F-4D97-AF65-F5344CB8AC3E}">
        <p14:creationId xmlns:p14="http://schemas.microsoft.com/office/powerpoint/2010/main" val="11149087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pic>
        <p:nvPicPr>
          <p:cNvPr id="339" name="An object"/>
          <p:cNvPicPr preferRelativeResize="0"/>
          <p:nvPr/>
        </p:nvPicPr>
        <p:blipFill rotWithShape="1">
          <a:blip r:embed="rId3">
            <a:alphaModFix/>
          </a:blip>
          <a:srcRect/>
          <a:stretch/>
        </p:blipFill>
        <p:spPr>
          <a:xfrm>
            <a:off x="79925" y="3990108"/>
            <a:ext cx="6300028" cy="2867891"/>
          </a:xfrm>
          <a:prstGeom prst="rect">
            <a:avLst/>
          </a:prstGeom>
          <a:noFill/>
          <a:ln>
            <a:noFill/>
          </a:ln>
        </p:spPr>
      </p:pic>
      <p:sp>
        <p:nvSpPr>
          <p:cNvPr id="340" name="An object"/>
          <p:cNvSpPr txBox="1">
            <a:spLocks noGrp="1"/>
          </p:cNvSpPr>
          <p:nvPr>
            <p:ph type="body" idx="1"/>
          </p:nvPr>
        </p:nvSpPr>
        <p:spPr>
          <a:xfrm>
            <a:off x="2358736" y="1102749"/>
            <a:ext cx="9601200" cy="4144659"/>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dk1"/>
              </a:buClr>
              <a:buSzPts val="2400"/>
              <a:buNone/>
            </a:pPr>
            <a:r>
              <a:rPr lang="he-IL" sz="2400" dirty="0"/>
              <a:t>אפשר להשיג מידע על השמע מהסתכלות על ה"גל הגולמי" (</a:t>
            </a:r>
            <a:r>
              <a:rPr lang="en-US" sz="2400" dirty="0"/>
              <a:t>raw waveform</a:t>
            </a:r>
            <a:r>
              <a:rPr lang="he-IL" sz="2400" dirty="0"/>
              <a:t>):</a:t>
            </a:r>
          </a:p>
          <a:p>
            <a:pPr marL="1066785" indent="-457200" algn="r" rtl="1">
              <a:lnSpc>
                <a:spcPct val="115000"/>
              </a:lnSpc>
              <a:spcBef>
                <a:spcPts val="0"/>
              </a:spcBef>
            </a:pPr>
            <a:r>
              <a:rPr lang="he-IL" sz="2400" dirty="0">
                <a:sym typeface="Assistant SemiBold"/>
              </a:rPr>
              <a:t>הדגימות עצמן</a:t>
            </a:r>
          </a:p>
          <a:p>
            <a:pPr marL="1066785" indent="-457200" algn="r" rtl="1">
              <a:lnSpc>
                <a:spcPct val="115000"/>
              </a:lnSpc>
              <a:spcBef>
                <a:spcPts val="0"/>
              </a:spcBef>
            </a:pPr>
            <a:r>
              <a:rPr lang="he-IL" sz="2400" dirty="0">
                <a:sym typeface="Assistant SemiBold"/>
              </a:rPr>
              <a:t>ממוצע/סטיית תקן</a:t>
            </a:r>
          </a:p>
          <a:p>
            <a:pPr marL="1066785" indent="-457200" algn="r" rtl="1">
              <a:lnSpc>
                <a:spcPct val="115000"/>
              </a:lnSpc>
              <a:spcBef>
                <a:spcPts val="0"/>
              </a:spcBef>
            </a:pPr>
            <a:r>
              <a:rPr lang="he-IL" sz="2400" dirty="0">
                <a:sym typeface="Assistant SemiBold"/>
              </a:rPr>
              <a:t>אמפליטודה מקסימלית</a:t>
            </a:r>
          </a:p>
          <a:p>
            <a:pPr marL="1066785" indent="-457200" algn="r" rtl="1">
              <a:lnSpc>
                <a:spcPct val="115000"/>
              </a:lnSpc>
              <a:spcBef>
                <a:spcPts val="0"/>
              </a:spcBef>
            </a:pPr>
            <a:r>
              <a:rPr lang="he-IL" sz="2400" dirty="0">
                <a:sym typeface="Assistant SemiBold"/>
              </a:rPr>
              <a:t>מרחק בין מקסימות (זמן מחזור)</a:t>
            </a:r>
          </a:p>
          <a:p>
            <a:pPr marL="1066785" indent="-457200" algn="r" rtl="1">
              <a:lnSpc>
                <a:spcPct val="115000"/>
              </a:lnSpc>
              <a:spcBef>
                <a:spcPts val="0"/>
              </a:spcBef>
            </a:pPr>
            <a:r>
              <a:rPr lang="he-IL" sz="2400" dirty="0">
                <a:sym typeface="Assistant SemiBold"/>
              </a:rPr>
              <a:t>מספר חציות 0 (</a:t>
            </a:r>
            <a:r>
              <a:rPr lang="en-US" sz="2400" dirty="0">
                <a:sym typeface="Assistant SemiBold"/>
              </a:rPr>
              <a:t>zero crossing rate</a:t>
            </a:r>
            <a:r>
              <a:rPr lang="he-IL" sz="2400" dirty="0">
                <a:sym typeface="Assistant SemiBold"/>
              </a:rPr>
              <a:t>)</a:t>
            </a:r>
          </a:p>
          <a:p>
            <a:pPr marL="1066785" indent="-457200" algn="r" rtl="1">
              <a:lnSpc>
                <a:spcPct val="115000"/>
              </a:lnSpc>
              <a:spcBef>
                <a:spcPts val="0"/>
              </a:spcBef>
            </a:pPr>
            <a:r>
              <a:rPr lang="he-IL" sz="2400" dirty="0">
                <a:sym typeface="Assistant SemiBold"/>
              </a:rPr>
              <a:t>ועוד...</a:t>
            </a:r>
          </a:p>
          <a:p>
            <a:pPr marL="0" indent="0" algn="r" rtl="1">
              <a:spcBef>
                <a:spcPts val="0"/>
              </a:spcBef>
              <a:buClr>
                <a:schemeClr val="dk1"/>
              </a:buClr>
              <a:buSzPts val="2400"/>
              <a:buNone/>
            </a:pPr>
            <a:endParaRPr lang="he-IL" sz="2400" dirty="0"/>
          </a:p>
          <a:p>
            <a:pPr marL="0" indent="0" algn="r" rtl="1">
              <a:spcBef>
                <a:spcPts val="0"/>
              </a:spcBef>
              <a:buClr>
                <a:schemeClr val="dk1"/>
              </a:buClr>
              <a:buSzPts val="2400"/>
              <a:buNone/>
            </a:pPr>
            <a:r>
              <a:rPr lang="he-IL" sz="2400" dirty="0"/>
              <a:t>זמן זה נחמד והכל, אבל בשביל מה דיברנו על תדרים?</a:t>
            </a:r>
            <a:endParaRPr sz="2400" dirty="0"/>
          </a:p>
        </p:txBody>
      </p:sp>
      <p:sp>
        <p:nvSpPr>
          <p:cNvPr id="343" name="An object"/>
          <p:cNvSpPr txBox="1"/>
          <p:nvPr/>
        </p:nvSpPr>
        <p:spPr>
          <a:xfrm>
            <a:off x="5638801" y="2973978"/>
            <a:ext cx="65" cy="276999"/>
          </a:xfrm>
          <a:prstGeom prst="rect">
            <a:avLst/>
          </a:prstGeom>
          <a:noFill/>
          <a:ln>
            <a:noFill/>
          </a:ln>
        </p:spPr>
        <p:txBody>
          <a:bodyPr spcFirstLastPara="1" wrap="square" lIns="0" tIns="0" rIns="0" bIns="0" anchor="t" anchorCtr="0">
            <a:spAutoFit/>
          </a:bodyPr>
          <a:lstStyle/>
          <a:p>
            <a:endParaRPr>
              <a:solidFill>
                <a:schemeClr val="dk1"/>
              </a:solidFill>
              <a:latin typeface="Arial"/>
              <a:ea typeface="Arial"/>
              <a:cs typeface="Arial"/>
              <a:sym typeface="Arial"/>
            </a:endParaRPr>
          </a:p>
        </p:txBody>
      </p:sp>
      <p:sp>
        <p:nvSpPr>
          <p:cNvPr id="348" name="An object"/>
          <p:cNvSpPr txBox="1"/>
          <p:nvPr/>
        </p:nvSpPr>
        <p:spPr>
          <a:xfrm>
            <a:off x="3533042" y="206529"/>
            <a:ext cx="4376916" cy="794033"/>
          </a:xfrm>
          <a:prstGeom prst="rect">
            <a:avLst/>
          </a:prstGeom>
          <a:noFill/>
          <a:ln>
            <a:noFill/>
          </a:ln>
        </p:spPr>
        <p:txBody>
          <a:bodyPr spcFirstLastPara="1" wrap="square" lIns="91425" tIns="91425" rIns="91425" bIns="91425" anchor="t" anchorCtr="0">
            <a:spAutoFit/>
          </a:bodyPr>
          <a:lstStyle/>
          <a:p>
            <a:pPr algn="r" rtl="1">
              <a:lnSpc>
                <a:spcPct val="90000"/>
              </a:lnSpc>
            </a:pPr>
            <a:r>
              <a:rPr lang="he-IL" sz="4400" dirty="0">
                <a:solidFill>
                  <a:schemeClr val="bg1"/>
                </a:solidFill>
                <a:latin typeface="Calibri" panose="020F0502020204030204" pitchFamily="34" charset="0"/>
                <a:ea typeface="+mj-ea"/>
                <a:cs typeface="+mj-cs"/>
              </a:rPr>
              <a:t>פיצ'רים על הגל</a:t>
            </a:r>
            <a:endParaRPr sz="4400" dirty="0">
              <a:solidFill>
                <a:schemeClr val="bg1"/>
              </a:solidFill>
              <a:latin typeface="Calibri" panose="020F0502020204030204" pitchFamily="34" charset="0"/>
              <a:ea typeface="+mj-ea"/>
              <a:cs typeface="+mj-cs"/>
            </a:endParaRPr>
          </a:p>
        </p:txBody>
      </p:sp>
      <p:sp>
        <p:nvSpPr>
          <p:cNvPr id="12" name="An object">
            <a:extLst>
              <a:ext uri="{FF2B5EF4-FFF2-40B4-BE49-F238E27FC236}">
                <a16:creationId xmlns:a16="http://schemas.microsoft.com/office/drawing/2014/main" id="{BE0E51FB-07F0-4469-92D7-6F1B5A825B5D}"/>
              </a:ext>
            </a:extLst>
          </p:cNvPr>
          <p:cNvSpPr txBox="1">
            <a:spLocks/>
          </p:cNvSpPr>
          <p:nvPr/>
        </p:nvSpPr>
        <p:spPr>
          <a:xfrm>
            <a:off x="-241662" y="5565979"/>
            <a:ext cx="8376013" cy="395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r" rtl="1">
              <a:spcBef>
                <a:spcPts val="0"/>
              </a:spcBef>
              <a:buClr>
                <a:schemeClr val="dk1"/>
              </a:buClr>
              <a:buSzPts val="2400"/>
              <a:buFont typeface="Arial" pitchFamily="34" charset="0"/>
              <a:buNone/>
            </a:pPr>
            <a:endParaRPr lang="en-US" sz="2400" dirty="0"/>
          </a:p>
        </p:txBody>
      </p:sp>
    </p:spTree>
    <p:extLst>
      <p:ext uri="{BB962C8B-B14F-4D97-AF65-F5344CB8AC3E}">
        <p14:creationId xmlns:p14="http://schemas.microsoft.com/office/powerpoint/2010/main" val="1369005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4976" y="245798"/>
            <a:ext cx="4284519" cy="1455840"/>
          </a:xfrm>
        </p:spPr>
        <p:txBody>
          <a:bodyPr/>
          <a:lstStyle/>
          <a:p>
            <a:pPr algn="r" rtl="1"/>
            <a:r>
              <a:rPr lang="he-IL" dirty="0">
                <a:solidFill>
                  <a:schemeClr val="bg1"/>
                </a:solidFill>
                <a:latin typeface="Calibri" panose="020F0502020204030204" pitchFamily="34" charset="0"/>
              </a:rPr>
              <a:t>התמרת פורייה</a:t>
            </a:r>
            <a:endParaRPr lang="en-US" dirty="0">
              <a:solidFill>
                <a:schemeClr val="bg1"/>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838200" y="1701638"/>
                <a:ext cx="10487891" cy="4304455"/>
              </a:xfrm>
            </p:spPr>
            <p:txBody>
              <a:bodyPr>
                <a:normAutofit/>
              </a:bodyPr>
              <a:lstStyle/>
              <a:p>
                <a:pPr algn="r" rtl="1"/>
                <a:r>
                  <a:rPr lang="he-IL" dirty="0">
                    <a:latin typeface="Calibri" panose="020F0502020204030204" pitchFamily="34" charset="0"/>
                  </a:rPr>
                  <a:t>התמרת פורייה ממירה את האות שלנו ממישור הזמן למישור התדר</a:t>
                </a:r>
                <a:endParaRPr lang="en-US" dirty="0">
                  <a:solidFill>
                    <a:schemeClr val="bg1"/>
                  </a:solidFill>
                  <a:latin typeface="Calibri" panose="020F0502020204030204" pitchFamily="34" charset="0"/>
                </a:endParaRPr>
              </a:p>
              <a:p>
                <a:pPr marL="0" indent="0" algn="r" rtl="1">
                  <a:buNone/>
                </a:pPr>
                <a14:m>
                  <m:oMathPara xmlns:m="http://schemas.openxmlformats.org/officeDocument/2006/math">
                    <m:oMathParaPr>
                      <m:jc m:val="centerGroup"/>
                    </m:oMathParaPr>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𝑓</m:t>
                          </m:r>
                        </m:e>
                      </m:acc>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𝜔</m:t>
                          </m:r>
                        </m:e>
                      </m:d>
                      <m:r>
                        <a:rPr lang="en-US" b="0" i="1" dirty="0" smtClean="0">
                          <a:solidFill>
                            <a:schemeClr val="bg1"/>
                          </a:solidFill>
                          <a:latin typeface="Cambria Math" panose="02040503050406030204" pitchFamily="18" charset="0"/>
                        </a:rPr>
                        <m:t>=</m:t>
                      </m:r>
                      <m:nary>
                        <m:naryPr>
                          <m:limLoc m:val="undOvr"/>
                          <m:ctrlPr>
                            <a:rPr lang="en-US" b="0" i="1" dirty="0" smtClean="0">
                              <a:solidFill>
                                <a:schemeClr val="bg1"/>
                              </a:solidFill>
                              <a:latin typeface="Cambria Math" panose="02040503050406030204" pitchFamily="18" charset="0"/>
                            </a:rPr>
                          </m:ctrlPr>
                        </m:naryPr>
                        <m:sub>
                          <m:r>
                            <m:rPr>
                              <m:brk m:alnAt="24"/>
                            </m:rP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m:t>
                          </m:r>
                        </m:sub>
                        <m:sup>
                          <m:r>
                            <a:rPr lang="en-US" b="0" i="1" dirty="0" smtClean="0">
                              <a:solidFill>
                                <a:schemeClr val="bg1"/>
                              </a:solidFill>
                              <a:latin typeface="Cambria Math" panose="02040503050406030204" pitchFamily="18" charset="0"/>
                            </a:rPr>
                            <m:t>∞</m:t>
                          </m:r>
                        </m:sup>
                        <m:e>
                          <m:r>
                            <a:rPr lang="en-US" b="0" i="1" dirty="0" smtClean="0">
                              <a:solidFill>
                                <a:schemeClr val="bg1"/>
                              </a:solidFill>
                              <a:latin typeface="Cambria Math" panose="02040503050406030204" pitchFamily="18" charset="0"/>
                            </a:rPr>
                            <m:t>𝑓</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𝑡</m:t>
                              </m:r>
                            </m:e>
                          </m:d>
                          <m:r>
                            <a:rPr lang="en-US" b="0" i="1" dirty="0" smtClean="0">
                              <a:solidFill>
                                <a:schemeClr val="bg1"/>
                              </a:solidFill>
                              <a:latin typeface="Cambria Math" panose="02040503050406030204" pitchFamily="18" charset="0"/>
                            </a:rPr>
                            <m:t>⋅</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𝑒</m:t>
                              </m:r>
                            </m:e>
                            <m:sup>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𝜔</m:t>
                              </m:r>
                              <m:r>
                                <a:rPr lang="en-US" b="0" i="1" dirty="0" smtClean="0">
                                  <a:solidFill>
                                    <a:schemeClr val="bg1"/>
                                  </a:solidFill>
                                  <a:latin typeface="Cambria Math" panose="02040503050406030204" pitchFamily="18" charset="0"/>
                                </a:rPr>
                                <m:t>𝑡</m:t>
                              </m:r>
                            </m:sup>
                          </m:sSup>
                          <m:r>
                            <a:rPr lang="en-US" b="0" i="1" dirty="0" smtClean="0">
                              <a:solidFill>
                                <a:schemeClr val="bg1"/>
                              </a:solidFill>
                              <a:latin typeface="Cambria Math" panose="02040503050406030204" pitchFamily="18" charset="0"/>
                            </a:rPr>
                            <m:t>𝑑𝑡</m:t>
                          </m:r>
                        </m:e>
                      </m:nary>
                    </m:oMath>
                  </m:oMathPara>
                </a14:m>
                <a:endParaRPr lang="en-US" dirty="0">
                  <a:solidFill>
                    <a:schemeClr val="bg1"/>
                  </a:solidFill>
                  <a:latin typeface="Calibri" panose="020F0502020204030204" pitchFamily="34" charset="0"/>
                </a:endParaRPr>
              </a:p>
              <a:p>
                <a:pPr lvl="1" algn="r" rtl="1"/>
                <a:r>
                  <a:rPr lang="he-IL" dirty="0">
                    <a:latin typeface="Calibri" panose="020F0502020204030204" pitchFamily="34" charset="0"/>
                  </a:rPr>
                  <a:t>שימו לב – זוהי פונקציה מרוכבת – לכל תדר הערך הוא מספר מרוכב הבנוי ממגניטודה ופאזה.</a:t>
                </a:r>
                <a:endParaRPr lang="en-US" dirty="0">
                  <a:solidFill>
                    <a:schemeClr val="bg1"/>
                  </a:solidFill>
                  <a:latin typeface="Calibri" panose="020F0502020204030204" pitchFamily="34" charset="0"/>
                </a:endParaRPr>
              </a:p>
              <a:p>
                <a:pPr marL="0" indent="0" algn="r" rtl="1">
                  <a:buNone/>
                </a:pPr>
                <a:endParaRPr lang="en-US" dirty="0">
                  <a:solidFill>
                    <a:schemeClr val="bg1"/>
                  </a:solidFill>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838200" y="1701638"/>
                <a:ext cx="10487891" cy="4304455"/>
              </a:xfrm>
              <a:blipFill>
                <a:blip r:embed="rId3"/>
                <a:stretch>
                  <a:fillRect r="-1919"/>
                </a:stretch>
              </a:blipFill>
            </p:spPr>
            <p:txBody>
              <a:bodyPr/>
              <a:lstStyle/>
              <a:p>
                <a:r>
                  <a:rPr lang="he-IL">
                    <a:noFill/>
                  </a:rPr>
                  <a:t> </a:t>
                </a:r>
              </a:p>
            </p:txBody>
          </p:sp>
        </mc:Fallback>
      </mc:AlternateContent>
    </p:spTree>
    <p:extLst>
      <p:ext uri="{BB962C8B-B14F-4D97-AF65-F5344CB8AC3E}">
        <p14:creationId xmlns:p14="http://schemas.microsoft.com/office/powerpoint/2010/main" val="338889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2195" y="369784"/>
            <a:ext cx="6847609" cy="1455840"/>
          </a:xfrm>
        </p:spPr>
        <p:txBody>
          <a:bodyPr/>
          <a:lstStyle/>
          <a:p>
            <a:r>
              <a:rPr lang="he-IL" dirty="0">
                <a:solidFill>
                  <a:schemeClr val="bg1"/>
                </a:solidFill>
                <a:latin typeface="Calibri" panose="020F0502020204030204" pitchFamily="34" charset="0"/>
              </a:rPr>
              <a:t>התמרת פורייה – בעולם הבדיד</a:t>
            </a:r>
            <a:endParaRPr lang="en-US" dirty="0">
              <a:solidFill>
                <a:schemeClr val="bg1"/>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308262" y="1949759"/>
                <a:ext cx="11575473" cy="3082618"/>
              </a:xfrm>
            </p:spPr>
            <p:txBody>
              <a:bodyPr>
                <a:normAutofit/>
              </a:bodyPr>
              <a:lstStyle/>
              <a:p>
                <a:pPr marL="0" indent="0" algn="r" rtl="1">
                  <a:buNone/>
                </a:pPr>
                <a:r>
                  <a:rPr lang="he-IL" dirty="0">
                    <a:latin typeface="Calibri" panose="020F0502020204030204" pitchFamily="34" charset="0"/>
                  </a:rPr>
                  <a:t>במחשב האות מיוצג על ידי מספר סופי של דגימות בפרק זמן סופי, ולכן "הגרסה הפרקטית" של התמרת פורייה היא ה </a:t>
                </a:r>
                <a:r>
                  <a:rPr lang="en-US" dirty="0">
                    <a:latin typeface="Calibri" panose="020F0502020204030204" pitchFamily="34" charset="0"/>
                  </a:rPr>
                  <a:t>Discrete Fourier Transform (DFT)</a:t>
                </a:r>
                <a:endParaRPr lang="he-IL" dirty="0">
                  <a:latin typeface="Calibri" panose="020F0502020204030204" pitchFamily="34" charset="0"/>
                </a:endParaRPr>
              </a:p>
              <a:p>
                <a:pPr algn="r" rtl="1"/>
                <a:endParaRPr lang="en-US" dirty="0">
                  <a:solidFill>
                    <a:schemeClr val="bg1"/>
                  </a:solidFill>
                  <a:latin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r>
                            <m:rPr>
                              <m:brk m:alnAt="23"/>
                            </m:rPr>
                            <a:rPr lang="en-US" b="0" i="1" smtClean="0">
                              <a:solidFill>
                                <a:schemeClr val="bg1"/>
                              </a:solidFill>
                              <a:latin typeface="Cambria Math" panose="02040503050406030204" pitchFamily="18" charset="0"/>
                            </a:rPr>
                            <m:t>0</m:t>
                          </m:r>
                        </m:sub>
                        <m:sup>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𝑛</m:t>
                              </m:r>
                            </m:sub>
                          </m:sSub>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𝑒</m:t>
                              </m:r>
                            </m:e>
                            <m:sup>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𝜋</m:t>
                                  </m:r>
                                </m:num>
                                <m:den>
                                  <m:r>
                                    <a:rPr lang="en-US" b="0" i="1" smtClean="0">
                                      <a:solidFill>
                                        <a:schemeClr val="bg1"/>
                                      </a:solidFill>
                                      <a:latin typeface="Cambria Math" panose="02040503050406030204" pitchFamily="18" charset="0"/>
                                    </a:rPr>
                                    <m:t>𝑁</m:t>
                                  </m:r>
                                </m:den>
                              </m:f>
                              <m:r>
                                <a:rPr lang="en-US" b="0" i="1" smtClean="0">
                                  <a:solidFill>
                                    <a:schemeClr val="bg1"/>
                                  </a:solidFill>
                                  <a:latin typeface="Cambria Math" panose="02040503050406030204" pitchFamily="18" charset="0"/>
                                </a:rPr>
                                <m:t>𝑘𝑛</m:t>
                              </m:r>
                            </m:sup>
                          </m:sSup>
                        </m:e>
                      </m:nary>
                    </m:oMath>
                  </m:oMathPara>
                </a14:m>
                <a:endParaRPr lang="en-IL" dirty="0">
                  <a:solidFill>
                    <a:schemeClr val="bg1"/>
                  </a:solidFill>
                  <a:latin typeface="Calibri" panose="020F0502020204030204" pitchFamily="34" charset="0"/>
                </a:endParaRPr>
              </a:p>
              <a:p>
                <a:pPr marL="0" indent="0">
                  <a:buNone/>
                </a:pPr>
                <a:endParaRPr lang="en-US" dirty="0">
                  <a:solidFill>
                    <a:schemeClr val="bg1"/>
                  </a:solidFill>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308262" y="1949759"/>
                <a:ext cx="11575473" cy="3082618"/>
              </a:xfrm>
              <a:blipFill>
                <a:blip r:embed="rId3"/>
                <a:stretch>
                  <a:fillRect t="-1581" r="-1897"/>
                </a:stretch>
              </a:blipFill>
            </p:spPr>
            <p:txBody>
              <a:bodyPr/>
              <a:lstStyle/>
              <a:p>
                <a:r>
                  <a:rPr lang="he-IL">
                    <a:noFill/>
                  </a:rPr>
                  <a:t> </a:t>
                </a:r>
              </a:p>
            </p:txBody>
          </p:sp>
        </mc:Fallback>
      </mc:AlternateContent>
    </p:spTree>
    <p:extLst>
      <p:ext uri="{BB962C8B-B14F-4D97-AF65-F5344CB8AC3E}">
        <p14:creationId xmlns:p14="http://schemas.microsoft.com/office/powerpoint/2010/main" val="197914487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722" y="265875"/>
            <a:ext cx="6847609" cy="1455840"/>
          </a:xfrm>
        </p:spPr>
        <p:txBody>
          <a:bodyPr/>
          <a:lstStyle/>
          <a:p>
            <a:pPr algn="ctr" rtl="1"/>
            <a:r>
              <a:rPr lang="en-US" sz="5400" dirty="0">
                <a:solidFill>
                  <a:schemeClr val="bg1"/>
                </a:solidFill>
                <a:latin typeface="Calibri" panose="020F0502020204030204" pitchFamily="34" charset="0"/>
              </a:rPr>
              <a:t>STFT</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844261" y="1650566"/>
                <a:ext cx="10503478" cy="3556867"/>
              </a:xfrm>
            </p:spPr>
            <p:txBody>
              <a:bodyPr>
                <a:normAutofit/>
              </a:bodyPr>
              <a:lstStyle/>
              <a:p>
                <a:pPr marL="0" indent="0" algn="r" rtl="1">
                  <a:buNone/>
                </a:pPr>
                <a:r>
                  <a:rPr lang="he-IL" dirty="0">
                    <a:latin typeface="Calibri" panose="020F0502020204030204" pitchFamily="34" charset="0"/>
                  </a:rPr>
                  <a:t>מכיוון שהאות בתוך מקטע שמע (שאורך מספר שניות) משתנה באופן תדיר, אנחנו נרצה מידע ספקטרלי ברזולוציה גבוהה יותר (עשרות מילישניות). לשם כך נעזר ב </a:t>
                </a:r>
                <a:r>
                  <a:rPr lang="en-US" dirty="0">
                    <a:latin typeface="Calibri" panose="020F0502020204030204" pitchFamily="34" charset="0"/>
                  </a:rPr>
                  <a:t>Short-time Fourier Transform (STFT)</a:t>
                </a:r>
                <a:endParaRPr lang="en-US" dirty="0">
                  <a:solidFill>
                    <a:schemeClr val="bg1"/>
                  </a:solidFill>
                  <a:latin typeface="Calibri" panose="020F0502020204030204" pitchFamily="34" charset="0"/>
                </a:endParaRPr>
              </a:p>
              <a:p>
                <a:pPr marL="0" indent="0">
                  <a:buNone/>
                </a:pPr>
                <a:endParaRPr lang="en-US" dirty="0">
                  <a:solidFill>
                    <a:schemeClr val="bg1"/>
                  </a:solidFill>
                  <a:latin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b="1" i="0" smtClean="0">
                          <a:solidFill>
                            <a:schemeClr val="bg1"/>
                          </a:solidFill>
                          <a:latin typeface="Cambria Math" panose="02040503050406030204" pitchFamily="18" charset="0"/>
                        </a:rPr>
                        <m:t>𝐒𝐓𝐅𝐓</m:t>
                      </m:r>
                      <m:d>
                        <m:dPr>
                          <m:begChr m:val="{"/>
                          <m:endChr m:val="}"/>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𝑛</m:t>
                              </m:r>
                            </m:sub>
                          </m:sSub>
                        </m:e>
                      </m:d>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𝑚</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𝑘</m:t>
                          </m:r>
                        </m:e>
                      </m:d>
                      <m:r>
                        <a:rPr lang="en-US" b="0" i="1" dirty="0"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r>
                            <m:rPr>
                              <m:brk m:alnAt="23"/>
                            </m:rPr>
                            <a:rPr lang="en-US" b="0" i="1" smtClean="0">
                              <a:solidFill>
                                <a:schemeClr val="bg1"/>
                              </a:solidFill>
                              <a:latin typeface="Cambria Math" panose="02040503050406030204" pitchFamily="18" charset="0"/>
                            </a:rPr>
                            <m:t>0</m:t>
                          </m:r>
                        </m:sub>
                        <m:sup>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𝑤</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m:t>
                              </m:r>
                            </m:e>
                          </m:d>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𝑒</m:t>
                              </m:r>
                            </m:e>
                            <m:sup>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𝜋</m:t>
                                  </m:r>
                                </m:num>
                                <m:den>
                                  <m:r>
                                    <a:rPr lang="en-US" b="0" i="1" smtClean="0">
                                      <a:solidFill>
                                        <a:schemeClr val="bg1"/>
                                      </a:solidFill>
                                      <a:latin typeface="Cambria Math" panose="02040503050406030204" pitchFamily="18" charset="0"/>
                                    </a:rPr>
                                    <m:t>𝑁</m:t>
                                  </m:r>
                                </m:den>
                              </m:f>
                              <m:r>
                                <a:rPr lang="en-US" b="0" i="1" smtClean="0">
                                  <a:solidFill>
                                    <a:schemeClr val="bg1"/>
                                  </a:solidFill>
                                  <a:latin typeface="Cambria Math" panose="02040503050406030204" pitchFamily="18" charset="0"/>
                                </a:rPr>
                                <m:t>𝑘𝑛</m:t>
                              </m:r>
                            </m:sup>
                          </m:sSup>
                        </m:e>
                      </m:nary>
                    </m:oMath>
                  </m:oMathPara>
                </a14:m>
                <a:endParaRPr lang="en-US" dirty="0">
                  <a:solidFill>
                    <a:schemeClr val="bg1"/>
                  </a:solidFill>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844261" y="1650566"/>
                <a:ext cx="10503478" cy="3556867"/>
              </a:xfrm>
              <a:blipFill>
                <a:blip r:embed="rId3"/>
                <a:stretch>
                  <a:fillRect l="-1566" r="-2030"/>
                </a:stretch>
              </a:blipFill>
            </p:spPr>
            <p:txBody>
              <a:bodyPr/>
              <a:lstStyle/>
              <a:p>
                <a:r>
                  <a:rPr lang="he-IL">
                    <a:noFill/>
                  </a:rPr>
                  <a:t> </a:t>
                </a:r>
              </a:p>
            </p:txBody>
          </p:sp>
        </mc:Fallback>
      </mc:AlternateContent>
    </p:spTree>
    <p:extLst>
      <p:ext uri="{BB962C8B-B14F-4D97-AF65-F5344CB8AC3E}">
        <p14:creationId xmlns:p14="http://schemas.microsoft.com/office/powerpoint/2010/main" val="358028347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985" y="205337"/>
            <a:ext cx="10131120" cy="1455840"/>
          </a:xfrm>
        </p:spPr>
        <p:txBody>
          <a:bodyPr/>
          <a:lstStyle/>
          <a:p>
            <a:pPr algn="ctr" rtl="1"/>
            <a:r>
              <a:rPr lang="he-IL" dirty="0" err="1">
                <a:solidFill>
                  <a:schemeClr val="bg1"/>
                </a:solidFill>
                <a:latin typeface="Calibri" panose="020F0502020204030204" pitchFamily="34" charset="0"/>
              </a:rPr>
              <a:t>ספרקטרוגרמה</a:t>
            </a:r>
            <a:endParaRPr lang="en-US" dirty="0">
              <a:solidFill>
                <a:schemeClr val="bg1"/>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a:xfrm>
                <a:off x="917985" y="1236517"/>
                <a:ext cx="10501624" cy="1766221"/>
              </a:xfrm>
            </p:spPr>
            <p:txBody>
              <a:bodyPr>
                <a:normAutofit/>
              </a:bodyPr>
              <a:lstStyle/>
              <a:p>
                <a:r>
                  <a:rPr lang="en-US" dirty="0">
                    <a:solidFill>
                      <a:schemeClr val="bg1"/>
                    </a:solidFill>
                    <a:latin typeface="Calibri" panose="020F0502020204030204" pitchFamily="34" charset="0"/>
                  </a:rPr>
                  <a:t>The spectrogram is the result of the magnitude squared of the STFT:</a:t>
                </a:r>
              </a:p>
              <a:p>
                <a:pPr marL="0" indent="0">
                  <a:buNone/>
                </a:pPr>
                <a14:m>
                  <m:oMathPara xmlns:m="http://schemas.openxmlformats.org/officeDocument/2006/math">
                    <m:oMathParaPr>
                      <m:jc m:val="centerGroup"/>
                    </m:oMathParaPr>
                    <m:oMath xmlns:m="http://schemas.openxmlformats.org/officeDocument/2006/math">
                      <m:r>
                        <a:rPr lang="en-US" b="1" i="0" smtClean="0">
                          <a:solidFill>
                            <a:schemeClr val="bg1"/>
                          </a:solidFill>
                          <a:latin typeface="Cambria Math" panose="02040503050406030204" pitchFamily="18" charset="0"/>
                        </a:rPr>
                        <m:t>𝐬𝐩𝐞𝐜𝐭𝐫𝐨𝐠𝐫𝐚𝐦</m:t>
                      </m:r>
                      <m:d>
                        <m:dPr>
                          <m:begChr m:val="{"/>
                          <m:endChr m:val="}"/>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x</m:t>
                              </m:r>
                            </m:e>
                            <m:sub>
                              <m:r>
                                <m:rPr>
                                  <m:sty m:val="p"/>
                                </m:rPr>
                                <a:rPr lang="en-US" b="0" i="0" smtClean="0">
                                  <a:solidFill>
                                    <a:schemeClr val="bg1"/>
                                  </a:solidFill>
                                  <a:latin typeface="Cambria Math" panose="02040503050406030204" pitchFamily="18" charset="0"/>
                                </a:rPr>
                                <m:t>n</m:t>
                              </m:r>
                            </m:sub>
                          </m:sSub>
                        </m:e>
                      </m:d>
                      <m:d>
                        <m:dPr>
                          <m:ctrlPr>
                            <a:rPr lang="en-US" b="0" i="1" smtClean="0">
                              <a:solidFill>
                                <a:schemeClr val="bg1"/>
                              </a:solidFill>
                              <a:latin typeface="Cambria Math" panose="02040503050406030204" pitchFamily="18" charset="0"/>
                            </a:rPr>
                          </m:ctrlPr>
                        </m:dPr>
                        <m:e>
                          <m:r>
                            <m:rPr>
                              <m:sty m:val="p"/>
                            </m:rPr>
                            <a:rPr lang="en-US" b="0" i="0" smtClean="0">
                              <a:solidFill>
                                <a:schemeClr val="bg1"/>
                              </a:solidFill>
                              <a:latin typeface="Cambria Math" panose="02040503050406030204" pitchFamily="18" charset="0"/>
                            </a:rPr>
                            <m:t>m</m:t>
                          </m:r>
                          <m:r>
                            <a:rPr lang="en-US" b="0" i="0"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k</m:t>
                          </m:r>
                        </m:e>
                      </m:d>
                      <m:r>
                        <a:rPr lang="en-US">
                          <a:solidFill>
                            <a:schemeClr val="bg1"/>
                          </a:solidFill>
                          <a:latin typeface="Cambria Math" panose="02040503050406030204" pitchFamily="18" charset="0"/>
                          <a:ea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d>
                            <m:dPr>
                              <m:begChr m:val="|"/>
                              <m:endChr m:val="|"/>
                              <m:ctrlPr>
                                <a:rPr lang="en-US" b="0" i="1" smtClean="0">
                                  <a:solidFill>
                                    <a:schemeClr val="bg1"/>
                                  </a:solidFill>
                                  <a:latin typeface="Cambria Math" panose="02040503050406030204" pitchFamily="18" charset="0"/>
                                </a:rPr>
                              </m:ctrlPr>
                            </m:dPr>
                            <m:e>
                              <m:r>
                                <a:rPr lang="en-US" b="1" i="0" smtClean="0">
                                  <a:solidFill>
                                    <a:schemeClr val="bg1"/>
                                  </a:solidFill>
                                  <a:latin typeface="Cambria Math" panose="02040503050406030204" pitchFamily="18" charset="0"/>
                                </a:rPr>
                                <m:t>𝐒𝐓𝐅𝐓</m:t>
                              </m:r>
                              <m:d>
                                <m:dPr>
                                  <m:begChr m:val="{"/>
                                  <m:endChr m:val="}"/>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𝑛</m:t>
                                      </m:r>
                                    </m:sub>
                                  </m:sSub>
                                </m:e>
                              </m:d>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𝑚</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𝑘</m:t>
                                  </m:r>
                                </m:e>
                              </m:d>
                            </m:e>
                          </m:d>
                        </m:e>
                        <m:sup>
                          <m:r>
                            <a:rPr lang="en-US" b="0" i="0" smtClean="0">
                              <a:solidFill>
                                <a:schemeClr val="bg1"/>
                              </a:solidFill>
                              <a:latin typeface="Cambria Math" panose="02040503050406030204" pitchFamily="18" charset="0"/>
                            </a:rPr>
                            <m:t>2</m:t>
                          </m:r>
                        </m:sup>
                      </m:sSup>
                    </m:oMath>
                  </m:oMathPara>
                </a14:m>
                <a:endParaRPr lang="en-US" dirty="0">
                  <a:solidFill>
                    <a:schemeClr val="bg1"/>
                  </a:solidFill>
                  <a:latin typeface="Calibri" panose="020F0502020204030204" pitchFamily="34" charset="0"/>
                </a:endParaRPr>
              </a:p>
              <a:p>
                <a:pPr marL="0" indent="0" algn="r" rtl="1">
                  <a:buNone/>
                </a:pPr>
                <a:r>
                  <a:rPr lang="he-IL" dirty="0">
                    <a:latin typeface="Calibri" panose="020F0502020204030204" pitchFamily="34" charset="0"/>
                  </a:rPr>
                  <a:t>בגלל התפיסה הלוגריתמית של עוצמה – נהוג לעבוד עם הלוגריתם של </a:t>
                </a:r>
                <a:r>
                  <a:rPr lang="he-IL" dirty="0" err="1">
                    <a:latin typeface="Calibri" panose="020F0502020204030204" pitchFamily="34" charset="0"/>
                  </a:rPr>
                  <a:t>הספקטרוגרמה</a:t>
                </a:r>
                <a:r>
                  <a:rPr lang="he-IL" dirty="0">
                    <a:latin typeface="Calibri" panose="020F0502020204030204" pitchFamily="34" charset="0"/>
                  </a:rPr>
                  <a:t>.</a:t>
                </a:r>
                <a:endParaRPr lang="en-US" dirty="0">
                  <a:solidFill>
                    <a:schemeClr val="bg1"/>
                  </a:solidFill>
                  <a:latin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xfrm>
                <a:off x="917985" y="1236517"/>
                <a:ext cx="10501624" cy="1766221"/>
              </a:xfrm>
              <a:blipFill>
                <a:blip r:embed="rId3"/>
                <a:stretch>
                  <a:fillRect l="-1916" t="-5517" r="-2091" b="-8276"/>
                </a:stretch>
              </a:blipFill>
            </p:spPr>
            <p:txBody>
              <a:bodyPr/>
              <a:lstStyle/>
              <a:p>
                <a:r>
                  <a:rPr lang="he-IL">
                    <a:noFill/>
                  </a:rPr>
                  <a:t> </a:t>
                </a:r>
              </a:p>
            </p:txBody>
          </p:sp>
        </mc:Fallback>
      </mc:AlternateContent>
      <p:pic>
        <p:nvPicPr>
          <p:cNvPr id="4" name="Picture 3"/>
          <p:cNvPicPr>
            <a:picLocks noChangeAspect="1"/>
          </p:cNvPicPr>
          <p:nvPr/>
        </p:nvPicPr>
        <p:blipFill>
          <a:blip r:embed="rId4"/>
          <a:stretch>
            <a:fillRect/>
          </a:stretch>
        </p:blipFill>
        <p:spPr>
          <a:xfrm>
            <a:off x="166932" y="2692357"/>
            <a:ext cx="5602929" cy="4023784"/>
          </a:xfrm>
          <a:prstGeom prst="rect">
            <a:avLst/>
          </a:prstGeom>
        </p:spPr>
      </p:pic>
    </p:spTree>
    <p:extLst>
      <p:ext uri="{BB962C8B-B14F-4D97-AF65-F5344CB8AC3E}">
        <p14:creationId xmlns:p14="http://schemas.microsoft.com/office/powerpoint/2010/main" val="207853468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537" name="An object"/>
          <p:cNvSpPr txBox="1">
            <a:spLocks noGrp="1"/>
          </p:cNvSpPr>
          <p:nvPr>
            <p:ph type="body" idx="1"/>
          </p:nvPr>
        </p:nvSpPr>
        <p:spPr>
          <a:xfrm>
            <a:off x="6082600" y="669600"/>
            <a:ext cx="4057500" cy="4319400"/>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accent1"/>
              </a:buClr>
              <a:buSzPts val="2800"/>
              <a:buNone/>
            </a:pPr>
            <a:r>
              <a:rPr lang="iw-IL" sz="2550" b="1" dirty="0">
                <a:solidFill>
                  <a:schemeClr val="accent1"/>
                </a:solidFill>
              </a:rPr>
              <a:t>Voic‌ed</a:t>
            </a:r>
            <a:endParaRPr sz="2550" b="1" dirty="0">
              <a:solidFill>
                <a:schemeClr val="accent1"/>
              </a:solidFill>
            </a:endParaRPr>
          </a:p>
          <a:p>
            <a:pPr marL="0" indent="0" algn="r" rtl="1">
              <a:spcBef>
                <a:spcPts val="0"/>
              </a:spcBef>
              <a:buClr>
                <a:schemeClr val="accent1"/>
              </a:buClr>
              <a:buSzPts val="2800"/>
              <a:buNone/>
            </a:pPr>
            <a:r>
              <a:rPr lang="iw-IL" sz="1900" b="1" dirty="0"/>
              <a:t>הפקה</a:t>
            </a:r>
            <a:r>
              <a:rPr lang="iw-IL" sz="2400" dirty="0"/>
              <a:t> </a:t>
            </a:r>
            <a:r>
              <a:rPr lang="iw-IL" sz="1900" dirty="0"/>
              <a:t>- לחץ האו‌ויר מתוך הריאות גורם לרטיטת מיתרי הקול.</a:t>
            </a:r>
            <a:endParaRPr sz="2300" dirty="0"/>
          </a:p>
          <a:p>
            <a:pPr marL="0" indent="0" algn="r" rtl="1">
              <a:buClr>
                <a:schemeClr val="dk1"/>
              </a:buClr>
              <a:buSzPts val="2400"/>
              <a:buNone/>
            </a:pPr>
            <a:r>
              <a:rPr lang="iw-IL" sz="1900" b="1" dirty="0"/>
              <a:t>במישור הת‌דר </a:t>
            </a:r>
            <a:r>
              <a:rPr lang="iw-IL" sz="1900" dirty="0"/>
              <a:t> - Ρitch תדר בסיסי שחוזר / מסרק תדרים.</a:t>
            </a:r>
            <a:endParaRPr sz="2300" dirty="0"/>
          </a:p>
          <a:p>
            <a:pPr marL="0" indent="0" algn="r" rtl="1">
              <a:buClr>
                <a:schemeClr val="dk1"/>
              </a:buClr>
              <a:buSzPts val="2400"/>
              <a:buNone/>
            </a:pPr>
            <a:r>
              <a:rPr lang="iw-IL" sz="1900" b="1" dirty="0"/>
              <a:t>אנרגי‌ה -</a:t>
            </a:r>
            <a:r>
              <a:rPr lang="iw-IL" sz="1900" dirty="0"/>
              <a:t> ריכוז בתדרים נמוכים, לרוב איזור נמוך מ 2KHz</a:t>
            </a:r>
            <a:endParaRPr sz="1900" dirty="0"/>
          </a:p>
          <a:p>
            <a:pPr marL="0" indent="0" algn="r" rtl="1">
              <a:buClr>
                <a:schemeClr val="dk1"/>
              </a:buClr>
              <a:buSzPts val="2400"/>
              <a:buNone/>
            </a:pPr>
            <a:endParaRPr dirty="0"/>
          </a:p>
        </p:txBody>
      </p:sp>
      <p:sp>
        <p:nvSpPr>
          <p:cNvPr id="585" name="An object"/>
          <p:cNvSpPr txBox="1"/>
          <p:nvPr/>
        </p:nvSpPr>
        <p:spPr>
          <a:xfrm>
            <a:off x="3933587" y="216"/>
            <a:ext cx="8585100" cy="669384"/>
          </a:xfrm>
          <a:prstGeom prst="rect">
            <a:avLst/>
          </a:prstGeom>
          <a:noFill/>
          <a:ln>
            <a:noFill/>
          </a:ln>
        </p:spPr>
        <p:txBody>
          <a:bodyPr spcFirstLastPara="1" wrap="square" lIns="91425" tIns="91425" rIns="91425" bIns="91425" anchor="t" anchorCtr="0">
            <a:spAutoFit/>
          </a:bodyPr>
          <a:lstStyle/>
          <a:p>
            <a:pPr>
              <a:lnSpc>
                <a:spcPct val="90000"/>
              </a:lnSpc>
            </a:pPr>
            <a:r>
              <a:rPr lang="en-US" sz="3500" b="1" dirty="0">
                <a:solidFill>
                  <a:schemeClr val="bg1"/>
                </a:solidFill>
              </a:rPr>
              <a:t>Speech Spectrogram</a:t>
            </a:r>
            <a:endParaRPr sz="3000" dirty="0">
              <a:solidFill>
                <a:schemeClr val="bg1"/>
              </a:solidFill>
            </a:endParaRPr>
          </a:p>
        </p:txBody>
      </p:sp>
      <p:pic>
        <p:nvPicPr>
          <p:cNvPr id="583" name="An object"/>
          <p:cNvPicPr preferRelativeResize="0"/>
          <p:nvPr/>
        </p:nvPicPr>
        <p:blipFill>
          <a:blip r:embed="rId3">
            <a:alphaModFix/>
          </a:blip>
          <a:stretch>
            <a:fillRect/>
          </a:stretch>
        </p:blipFill>
        <p:spPr>
          <a:xfrm>
            <a:off x="6153349" y="3119507"/>
            <a:ext cx="4342713" cy="1462884"/>
          </a:xfrm>
          <a:prstGeom prst="rect">
            <a:avLst/>
          </a:prstGeom>
          <a:noFill/>
          <a:ln>
            <a:noFill/>
          </a:ln>
        </p:spPr>
      </p:pic>
      <p:sp>
        <p:nvSpPr>
          <p:cNvPr id="148" name="An object"/>
          <p:cNvSpPr txBox="1">
            <a:spLocks noGrp="1"/>
          </p:cNvSpPr>
          <p:nvPr>
            <p:ph type="body" idx="1"/>
          </p:nvPr>
        </p:nvSpPr>
        <p:spPr>
          <a:xfrm>
            <a:off x="1614377" y="669600"/>
            <a:ext cx="4179300" cy="3362100"/>
          </a:xfrm>
          <a:prstGeom prst="rect">
            <a:avLst/>
          </a:prstGeom>
          <a:noFill/>
          <a:ln>
            <a:noFill/>
          </a:ln>
        </p:spPr>
        <p:txBody>
          <a:bodyPr spcFirstLastPara="1" wrap="square" lIns="91425" tIns="45700" rIns="91425" bIns="45700" anchor="t" anchorCtr="0">
            <a:normAutofit/>
          </a:bodyPr>
          <a:lstStyle/>
          <a:p>
            <a:pPr marL="0" indent="0" algn="r" rtl="1">
              <a:spcBef>
                <a:spcPts val="0"/>
              </a:spcBef>
              <a:buClr>
                <a:schemeClr val="accent1"/>
              </a:buClr>
              <a:buSzPts val="2800"/>
              <a:buNone/>
            </a:pPr>
            <a:r>
              <a:rPr lang="iw-IL" b="1" dirty="0">
                <a:solidFill>
                  <a:schemeClr val="accent1"/>
                </a:solidFill>
              </a:rPr>
              <a:t> </a:t>
            </a:r>
            <a:r>
              <a:rPr lang="iw-IL" sz="2600" b="1" dirty="0">
                <a:solidFill>
                  <a:schemeClr val="accent1"/>
                </a:solidFill>
              </a:rPr>
              <a:t>ՍnVo‌iced</a:t>
            </a:r>
            <a:endParaRPr sz="2600" b="1" dirty="0">
              <a:solidFill>
                <a:schemeClr val="accent1"/>
              </a:solidFill>
            </a:endParaRPr>
          </a:p>
          <a:p>
            <a:pPr marL="0" indent="0" algn="r" rtl="1">
              <a:buClr>
                <a:schemeClr val="dk1"/>
              </a:buClr>
              <a:buSzPts val="2400"/>
              <a:buNone/>
            </a:pPr>
            <a:r>
              <a:rPr lang="iw-IL" sz="1900" b="1" dirty="0"/>
              <a:t>הפקה</a:t>
            </a:r>
            <a:r>
              <a:rPr lang="iw-IL" sz="1900" dirty="0"/>
              <a:t>- מעב​ר אוויר ברווחים צרים,לא נוצרת רטיטה של מיתרי ​הקול.</a:t>
            </a:r>
            <a:endParaRPr sz="1900" dirty="0"/>
          </a:p>
          <a:p>
            <a:pPr marL="0" indent="0" algn="r" rtl="1">
              <a:buClr>
                <a:schemeClr val="dk1"/>
              </a:buClr>
              <a:buSzPts val="2400"/>
              <a:buNone/>
            </a:pPr>
            <a:r>
              <a:rPr lang="iw-IL" sz="1900" b="1" dirty="0"/>
              <a:t>במישור התדר</a:t>
            </a:r>
            <a:r>
              <a:rPr lang="iw-IL" sz="1900" dirty="0"/>
              <a:t>  - מאופייני‌ם בספקטרום רחב סרט בתדרים גבוהים.​</a:t>
            </a:r>
            <a:endParaRPr sz="1900" dirty="0"/>
          </a:p>
          <a:p>
            <a:pPr marL="0" indent="0" algn="r" rtl="1">
              <a:buClr>
                <a:schemeClr val="dk1"/>
              </a:buClr>
              <a:buSzPts val="2400"/>
              <a:buNone/>
            </a:pPr>
            <a:r>
              <a:rPr lang="iw-IL" sz="1900" b="1" dirty="0"/>
              <a:t>אנר​גיה -</a:t>
            </a:r>
            <a:r>
              <a:rPr lang="iw-IL" sz="1900" dirty="0"/>
              <a:t> ריכוז בתדרים ג​בוהים, לרוב אזור </a:t>
            </a:r>
            <a:r>
              <a:rPr lang="he-IL" sz="1900" dirty="0"/>
              <a:t>גבוה</a:t>
            </a:r>
            <a:r>
              <a:rPr lang="iw-IL" sz="1900" dirty="0"/>
              <a:t> מ 2KHz</a:t>
            </a:r>
            <a:endParaRPr sz="1900" dirty="0"/>
          </a:p>
        </p:txBody>
      </p:sp>
      <p:pic>
        <p:nvPicPr>
          <p:cNvPr id="152" name="An object"/>
          <p:cNvPicPr preferRelativeResize="0"/>
          <p:nvPr/>
        </p:nvPicPr>
        <p:blipFill>
          <a:blip r:embed="rId4">
            <a:alphaModFix/>
          </a:blip>
          <a:stretch>
            <a:fillRect/>
          </a:stretch>
        </p:blipFill>
        <p:spPr>
          <a:xfrm>
            <a:off x="6153349" y="4663338"/>
            <a:ext cx="4342712" cy="1872544"/>
          </a:xfrm>
          <a:prstGeom prst="rect">
            <a:avLst/>
          </a:prstGeom>
          <a:noFill/>
          <a:ln>
            <a:noFill/>
          </a:ln>
        </p:spPr>
      </p:pic>
      <p:pic>
        <p:nvPicPr>
          <p:cNvPr id="140" name="An object"/>
          <p:cNvPicPr preferRelativeResize="0"/>
          <p:nvPr/>
        </p:nvPicPr>
        <p:blipFill>
          <a:blip r:embed="rId5">
            <a:alphaModFix/>
          </a:blip>
          <a:stretch>
            <a:fillRect/>
          </a:stretch>
        </p:blipFill>
        <p:spPr>
          <a:xfrm>
            <a:off x="1041309" y="3119507"/>
            <a:ext cx="4268445" cy="1462884"/>
          </a:xfrm>
          <a:prstGeom prst="rect">
            <a:avLst/>
          </a:prstGeom>
          <a:noFill/>
          <a:ln>
            <a:noFill/>
          </a:ln>
        </p:spPr>
      </p:pic>
      <p:pic>
        <p:nvPicPr>
          <p:cNvPr id="144" name="An object"/>
          <p:cNvPicPr preferRelativeResize="0"/>
          <p:nvPr/>
        </p:nvPicPr>
        <p:blipFill>
          <a:blip r:embed="rId6">
            <a:alphaModFix/>
          </a:blip>
          <a:stretch>
            <a:fillRect/>
          </a:stretch>
        </p:blipFill>
        <p:spPr>
          <a:xfrm>
            <a:off x="2359379" y="4582391"/>
            <a:ext cx="1454084" cy="2109354"/>
          </a:xfrm>
          <a:prstGeom prst="rect">
            <a:avLst/>
          </a:prstGeom>
          <a:noFill/>
          <a:ln>
            <a:noFill/>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340" name="An object"/>
          <p:cNvSpPr txBox="1">
            <a:spLocks noGrp="1"/>
          </p:cNvSpPr>
          <p:nvPr>
            <p:ph type="body" idx="1"/>
          </p:nvPr>
        </p:nvSpPr>
        <p:spPr>
          <a:xfrm>
            <a:off x="2358736" y="1102749"/>
            <a:ext cx="9601200" cy="4144659"/>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dk1"/>
              </a:buClr>
              <a:buSzPts val="2400"/>
              <a:buNone/>
            </a:pPr>
            <a:r>
              <a:rPr lang="he-IL" sz="2400" dirty="0"/>
              <a:t>בדומה לפיצ'רים בסיסיים שניתן להשיג מה</a:t>
            </a:r>
            <a:r>
              <a:rPr lang="en-US" sz="2400" dirty="0"/>
              <a:t>waveform</a:t>
            </a:r>
            <a:r>
              <a:rPr lang="he-IL" sz="2400" dirty="0"/>
              <a:t> ניתן להשיג פיצ'רים בסיסיים </a:t>
            </a:r>
            <a:r>
              <a:rPr lang="he-IL" sz="2400" dirty="0" err="1"/>
              <a:t>מהספקטרוגרמה</a:t>
            </a:r>
            <a:r>
              <a:rPr lang="he-IL" sz="2400" dirty="0"/>
              <a:t>:</a:t>
            </a:r>
          </a:p>
          <a:p>
            <a:pPr marL="1066785" indent="-457200" algn="r" rtl="1">
              <a:lnSpc>
                <a:spcPct val="115000"/>
              </a:lnSpc>
              <a:spcBef>
                <a:spcPts val="0"/>
              </a:spcBef>
            </a:pPr>
            <a:r>
              <a:rPr lang="he-IL" sz="2400" dirty="0">
                <a:sym typeface="Assistant SemiBold"/>
              </a:rPr>
              <a:t>אמפליטודה/פאזה של הדגימות</a:t>
            </a:r>
          </a:p>
          <a:p>
            <a:pPr marL="1066785" indent="-457200" algn="r" rtl="1">
              <a:lnSpc>
                <a:spcPct val="115000"/>
              </a:lnSpc>
              <a:spcBef>
                <a:spcPts val="0"/>
              </a:spcBef>
            </a:pPr>
            <a:r>
              <a:rPr lang="en-US" sz="2400" dirty="0">
                <a:sym typeface="Assistant SemiBold"/>
              </a:rPr>
              <a:t>Spectral centroid</a:t>
            </a:r>
            <a:r>
              <a:rPr lang="he-IL" sz="2400" dirty="0">
                <a:sym typeface="Assistant SemiBold"/>
              </a:rPr>
              <a:t> – התדר המשוקלל הממוצע בכל נקודת זמן</a:t>
            </a:r>
          </a:p>
          <a:p>
            <a:pPr marL="1066785" indent="-457200" algn="r" rtl="1">
              <a:lnSpc>
                <a:spcPct val="115000"/>
              </a:lnSpc>
              <a:spcBef>
                <a:spcPts val="0"/>
              </a:spcBef>
            </a:pPr>
            <a:r>
              <a:rPr lang="he-IL" sz="2400" dirty="0">
                <a:sym typeface="Assistant SemiBold"/>
              </a:rPr>
              <a:t>מדדי ניגודיות שונים (</a:t>
            </a:r>
            <a:r>
              <a:rPr lang="en-US" sz="2400" dirty="0">
                <a:sym typeface="Assistant SemiBold"/>
              </a:rPr>
              <a:t>spectral </a:t>
            </a:r>
            <a:r>
              <a:rPr lang="en-US" sz="2400" dirty="0" err="1">
                <a:sym typeface="Assistant SemiBold"/>
              </a:rPr>
              <a:t>bandwith</a:t>
            </a:r>
            <a:r>
              <a:rPr lang="he-IL" sz="2400" dirty="0">
                <a:sym typeface="Assistant SemiBold"/>
              </a:rPr>
              <a:t>)</a:t>
            </a:r>
          </a:p>
          <a:p>
            <a:pPr marL="1066785" indent="-457200" algn="r" rtl="1">
              <a:lnSpc>
                <a:spcPct val="115000"/>
              </a:lnSpc>
              <a:spcBef>
                <a:spcPts val="0"/>
              </a:spcBef>
            </a:pPr>
            <a:r>
              <a:rPr lang="he-IL" sz="2400" dirty="0">
                <a:sym typeface="Assistant SemiBold"/>
              </a:rPr>
              <a:t>ועוד... ראו </a:t>
            </a:r>
            <a:r>
              <a:rPr lang="en-US" sz="2400" dirty="0" err="1">
                <a:sym typeface="Assistant SemiBold"/>
              </a:rPr>
              <a:t>librosa.feature</a:t>
            </a:r>
            <a:r>
              <a:rPr lang="he-IL" sz="2400" dirty="0">
                <a:sym typeface="Assistant SemiBold"/>
              </a:rPr>
              <a:t>.</a:t>
            </a:r>
          </a:p>
        </p:txBody>
      </p:sp>
      <p:sp>
        <p:nvSpPr>
          <p:cNvPr id="343" name="An object"/>
          <p:cNvSpPr txBox="1"/>
          <p:nvPr/>
        </p:nvSpPr>
        <p:spPr>
          <a:xfrm>
            <a:off x="5638801" y="2973978"/>
            <a:ext cx="65" cy="276999"/>
          </a:xfrm>
          <a:prstGeom prst="rect">
            <a:avLst/>
          </a:prstGeom>
          <a:noFill/>
          <a:ln>
            <a:noFill/>
          </a:ln>
        </p:spPr>
        <p:txBody>
          <a:bodyPr spcFirstLastPara="1" wrap="square" lIns="0" tIns="0" rIns="0" bIns="0" anchor="t" anchorCtr="0">
            <a:spAutoFit/>
          </a:bodyPr>
          <a:lstStyle/>
          <a:p>
            <a:endParaRPr>
              <a:solidFill>
                <a:schemeClr val="dk1"/>
              </a:solidFill>
              <a:latin typeface="Arial"/>
              <a:ea typeface="Arial"/>
              <a:cs typeface="Arial"/>
              <a:sym typeface="Arial"/>
            </a:endParaRPr>
          </a:p>
        </p:txBody>
      </p:sp>
      <p:sp>
        <p:nvSpPr>
          <p:cNvPr id="348" name="An object"/>
          <p:cNvSpPr txBox="1"/>
          <p:nvPr/>
        </p:nvSpPr>
        <p:spPr>
          <a:xfrm>
            <a:off x="2826391" y="206529"/>
            <a:ext cx="6421517" cy="794033"/>
          </a:xfrm>
          <a:prstGeom prst="rect">
            <a:avLst/>
          </a:prstGeom>
          <a:noFill/>
          <a:ln>
            <a:noFill/>
          </a:ln>
        </p:spPr>
        <p:txBody>
          <a:bodyPr spcFirstLastPara="1" wrap="square" lIns="91425" tIns="91425" rIns="91425" bIns="91425" anchor="t" anchorCtr="0">
            <a:spAutoFit/>
          </a:bodyPr>
          <a:lstStyle/>
          <a:p>
            <a:pPr algn="r" rtl="1">
              <a:lnSpc>
                <a:spcPct val="90000"/>
              </a:lnSpc>
            </a:pPr>
            <a:r>
              <a:rPr lang="he-IL" sz="4400" dirty="0">
                <a:solidFill>
                  <a:schemeClr val="bg1"/>
                </a:solidFill>
                <a:latin typeface="Calibri" panose="020F0502020204030204" pitchFamily="34" charset="0"/>
                <a:ea typeface="+mj-ea"/>
                <a:cs typeface="+mj-cs"/>
              </a:rPr>
              <a:t>פיצ'רים על </a:t>
            </a:r>
            <a:r>
              <a:rPr lang="he-IL" sz="4400" dirty="0" err="1">
                <a:solidFill>
                  <a:schemeClr val="bg1"/>
                </a:solidFill>
                <a:latin typeface="Calibri" panose="020F0502020204030204" pitchFamily="34" charset="0"/>
                <a:ea typeface="+mj-ea"/>
                <a:cs typeface="+mj-cs"/>
              </a:rPr>
              <a:t>הספקטרוגרמה</a:t>
            </a:r>
            <a:endParaRPr sz="4400" dirty="0">
              <a:solidFill>
                <a:schemeClr val="bg1"/>
              </a:solidFill>
              <a:latin typeface="Calibri" panose="020F0502020204030204" pitchFamily="34" charset="0"/>
              <a:ea typeface="+mj-ea"/>
              <a:cs typeface="+mj-cs"/>
            </a:endParaRPr>
          </a:p>
        </p:txBody>
      </p:sp>
      <p:sp>
        <p:nvSpPr>
          <p:cNvPr id="12" name="An object">
            <a:extLst>
              <a:ext uri="{FF2B5EF4-FFF2-40B4-BE49-F238E27FC236}">
                <a16:creationId xmlns:a16="http://schemas.microsoft.com/office/drawing/2014/main" id="{BE0E51FB-07F0-4469-92D7-6F1B5A825B5D}"/>
              </a:ext>
            </a:extLst>
          </p:cNvPr>
          <p:cNvSpPr txBox="1">
            <a:spLocks/>
          </p:cNvSpPr>
          <p:nvPr/>
        </p:nvSpPr>
        <p:spPr>
          <a:xfrm>
            <a:off x="-241662" y="5565979"/>
            <a:ext cx="8376013" cy="395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r" rtl="1">
              <a:spcBef>
                <a:spcPts val="0"/>
              </a:spcBef>
              <a:buClr>
                <a:schemeClr val="dk1"/>
              </a:buClr>
              <a:buSzPts val="2400"/>
              <a:buFont typeface="Arial" pitchFamily="34" charset="0"/>
              <a:buNone/>
            </a:pPr>
            <a:endParaRPr lang="en-US" sz="2400" dirty="0"/>
          </a:p>
        </p:txBody>
      </p:sp>
      <p:pic>
        <p:nvPicPr>
          <p:cNvPr id="3" name="Picture 2">
            <a:extLst>
              <a:ext uri="{FF2B5EF4-FFF2-40B4-BE49-F238E27FC236}">
                <a16:creationId xmlns:a16="http://schemas.microsoft.com/office/drawing/2014/main" id="{A446BD4B-3FD4-4614-85D4-4E04F15ED754}"/>
              </a:ext>
            </a:extLst>
          </p:cNvPr>
          <p:cNvPicPr>
            <a:picLocks noChangeAspect="1"/>
          </p:cNvPicPr>
          <p:nvPr/>
        </p:nvPicPr>
        <p:blipFill>
          <a:blip r:embed="rId3"/>
          <a:stretch>
            <a:fillRect/>
          </a:stretch>
        </p:blipFill>
        <p:spPr>
          <a:xfrm>
            <a:off x="33223" y="3250977"/>
            <a:ext cx="4651026" cy="3541122"/>
          </a:xfrm>
          <a:prstGeom prst="rect">
            <a:avLst/>
          </a:prstGeom>
        </p:spPr>
      </p:pic>
    </p:spTree>
    <p:extLst>
      <p:ext uri="{BB962C8B-B14F-4D97-AF65-F5344CB8AC3E}">
        <p14:creationId xmlns:p14="http://schemas.microsoft.com/office/powerpoint/2010/main" val="347199369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76971"/>
            <a:ext cx="10131120" cy="1455840"/>
          </a:xfrm>
        </p:spPr>
        <p:txBody>
          <a:bodyPr/>
          <a:lstStyle/>
          <a:p>
            <a:pPr algn="ctr" rtl="1"/>
            <a:r>
              <a:rPr lang="en-US" dirty="0">
                <a:solidFill>
                  <a:schemeClr val="bg1"/>
                </a:solidFill>
                <a:latin typeface="Calibri" panose="020F0502020204030204" pitchFamily="34" charset="0"/>
              </a:rPr>
              <a:t>Mel Scale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03CB7A2-0FC5-4A77-A077-DA2CE6123ADA}"/>
                  </a:ext>
                </a:extLst>
              </p:cNvPr>
              <p:cNvSpPr>
                <a:spLocks noGrp="1"/>
              </p:cNvSpPr>
              <p:nvPr>
                <p:ph type="body" idx="1"/>
              </p:nvPr>
            </p:nvSpPr>
            <p:spPr>
              <a:xfrm>
                <a:off x="792305" y="1974272"/>
                <a:ext cx="10866295" cy="2608118"/>
              </a:xfrm>
            </p:spPr>
            <p:txBody>
              <a:bodyPr>
                <a:normAutofit/>
              </a:bodyPr>
              <a:lstStyle/>
              <a:p>
                <a:pPr marL="0" indent="0" algn="r" rtl="1">
                  <a:buNone/>
                </a:pPr>
                <a:r>
                  <a:rPr lang="he-IL" dirty="0">
                    <a:latin typeface="Calibri" panose="020F0502020204030204" pitchFamily="34" charset="0"/>
                  </a:rPr>
                  <a:t>מכיוון שאנו תופסים תדרים בצורה לוגריתמית, אפשר להמיר את התדרים </a:t>
                </a:r>
                <a:r>
                  <a:rPr lang="he-IL" dirty="0" err="1">
                    <a:latin typeface="Calibri" panose="020F0502020204030204" pitchFamily="34" charset="0"/>
                  </a:rPr>
                  <a:t>לסקלת</a:t>
                </a:r>
                <a:r>
                  <a:rPr lang="he-IL" dirty="0">
                    <a:latin typeface="Calibri" panose="020F0502020204030204" pitchFamily="34" charset="0"/>
                  </a:rPr>
                  <a:t> מל מהרץ:</a:t>
                </a:r>
                <a:endParaRPr lang="en-US" dirty="0">
                  <a:solidFill>
                    <a:schemeClr val="bg1"/>
                  </a:solidFill>
                  <a:latin typeface="Calibri" panose="020F0502020204030204" pitchFamily="34" charset="0"/>
                </a:endParaRPr>
              </a:p>
              <a:p>
                <a:pPr marL="0" indent="0">
                  <a:buNone/>
                </a:pPr>
                <a:endParaRPr lang="en-US" dirty="0">
                  <a:solidFill>
                    <a:schemeClr val="bg1"/>
                  </a:solidFill>
                  <a:latin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𝑚</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1127</m:t>
                      </m:r>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ln</m:t>
                          </m:r>
                        </m:fName>
                        <m:e>
                          <m:d>
                            <m:dPr>
                              <m:ctrlPr>
                                <a:rPr lang="en-US" b="0" i="1" smtClean="0">
                                  <a:solidFill>
                                    <a:schemeClr val="bg1"/>
                                  </a:solidFill>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𝑓</m:t>
                                  </m:r>
                                </m:num>
                                <m:den>
                                  <m:r>
                                    <a:rPr lang="en-US" i="1">
                                      <a:latin typeface="Cambria Math" panose="02040503050406030204" pitchFamily="18" charset="0"/>
                                    </a:rPr>
                                    <m:t>700</m:t>
                                  </m:r>
                                </m:den>
                              </m:f>
                            </m:e>
                          </m:d>
                        </m:e>
                      </m:func>
                    </m:oMath>
                  </m:oMathPara>
                </a14:m>
                <a:endParaRPr lang="en-US" dirty="0">
                  <a:solidFill>
                    <a:schemeClr val="bg1"/>
                  </a:solidFill>
                  <a:latin typeface="Calibri" panose="020F0502020204030204" pitchFamily="34" charset="0"/>
                </a:endParaRPr>
              </a:p>
            </p:txBody>
          </p:sp>
        </mc:Choice>
        <mc:Fallback xmlns="">
          <p:sp>
            <p:nvSpPr>
              <p:cNvPr id="7" name="Content Placeholder 2">
                <a:extLst>
                  <a:ext uri="{FF2B5EF4-FFF2-40B4-BE49-F238E27FC236}">
                    <a16:creationId xmlns:a16="http://schemas.microsoft.com/office/drawing/2014/main" id="{003CB7A2-0FC5-4A77-A077-DA2CE6123ADA}"/>
                  </a:ext>
                </a:extLst>
              </p:cNvPr>
              <p:cNvSpPr>
                <a:spLocks noGrp="1" noRot="1" noChangeAspect="1" noMove="1" noResize="1" noEditPoints="1" noAdjustHandles="1" noChangeArrowheads="1" noChangeShapeType="1" noTextEdit="1"/>
              </p:cNvSpPr>
              <p:nvPr>
                <p:ph type="body" idx="1"/>
              </p:nvPr>
            </p:nvSpPr>
            <p:spPr>
              <a:xfrm>
                <a:off x="792305" y="1974272"/>
                <a:ext cx="10866295" cy="2608118"/>
              </a:xfrm>
              <a:blipFill>
                <a:blip r:embed="rId3"/>
                <a:stretch>
                  <a:fillRect r="-1907"/>
                </a:stretch>
              </a:blipFill>
            </p:spPr>
            <p:txBody>
              <a:bodyPr/>
              <a:lstStyle/>
              <a:p>
                <a:r>
                  <a:rPr lang="he-IL">
                    <a:noFill/>
                  </a:rPr>
                  <a:t> </a:t>
                </a:r>
              </a:p>
            </p:txBody>
          </p:sp>
        </mc:Fallback>
      </mc:AlternateContent>
    </p:spTree>
    <p:extLst>
      <p:ext uri="{BB962C8B-B14F-4D97-AF65-F5344CB8AC3E}">
        <p14:creationId xmlns:p14="http://schemas.microsoft.com/office/powerpoint/2010/main" val="111449774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678260"/>
            <a:ext cx="10131120" cy="3178749"/>
          </a:xfrm>
        </p:spPr>
        <p:txBody>
          <a:bodyPr/>
          <a:lstStyle/>
          <a:p>
            <a:pPr algn="ctr"/>
            <a:r>
              <a:rPr lang="he-IL" sz="7200" dirty="0">
                <a:latin typeface="Calibri" panose="020F0502020204030204" pitchFamily="34" charset="0"/>
              </a:rPr>
              <a:t>מבוא לשמע</a:t>
            </a:r>
            <a:endParaRPr lang="en-US" sz="72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78898733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1900" y="141889"/>
            <a:ext cx="3730336" cy="1455840"/>
          </a:xfrm>
        </p:spPr>
        <p:txBody>
          <a:bodyPr/>
          <a:lstStyle/>
          <a:p>
            <a:r>
              <a:rPr lang="en-US" dirty="0">
                <a:solidFill>
                  <a:schemeClr val="bg1"/>
                </a:solidFill>
                <a:latin typeface="Calibri" panose="020F0502020204030204" pitchFamily="34" charset="0"/>
              </a:rPr>
              <a:t>Mel </a:t>
            </a:r>
            <a:r>
              <a:rPr lang="en-US" dirty="0" err="1">
                <a:solidFill>
                  <a:schemeClr val="bg1"/>
                </a:solidFill>
                <a:latin typeface="Calibri" panose="020F0502020204030204" pitchFamily="34" charset="0"/>
              </a:rPr>
              <a:t>Filterbanks</a:t>
            </a:r>
            <a:endParaRPr lang="en-US" dirty="0">
              <a:solidFill>
                <a:schemeClr val="bg1"/>
              </a:solidFill>
              <a:latin typeface="Calibri" panose="020F0502020204030204" pitchFamily="34" charset="0"/>
            </a:endParaRPr>
          </a:p>
        </p:txBody>
      </p:sp>
      <p:pic>
        <p:nvPicPr>
          <p:cNvPr id="4" name="Content Placeholder 3"/>
          <p:cNvPicPr>
            <a:picLocks noGrp="1" noChangeAspect="1"/>
          </p:cNvPicPr>
          <p:nvPr>
            <p:ph idx="4294967295"/>
          </p:nvPr>
        </p:nvPicPr>
        <p:blipFill>
          <a:blip r:embed="rId3"/>
          <a:stretch>
            <a:fillRect/>
          </a:stretch>
        </p:blipFill>
        <p:spPr>
          <a:xfrm>
            <a:off x="0" y="3236474"/>
            <a:ext cx="6577445" cy="3621525"/>
          </a:xfrm>
          <a:prstGeom prst="rect">
            <a:avLst/>
          </a:prstGeom>
        </p:spPr>
      </p:pic>
      <p:sp>
        <p:nvSpPr>
          <p:cNvPr id="5" name="Cloud 4">
            <a:extLst>
              <a:ext uri="{FF2B5EF4-FFF2-40B4-BE49-F238E27FC236}">
                <a16:creationId xmlns:a16="http://schemas.microsoft.com/office/drawing/2014/main" id="{4EC94D19-649A-47F6-A531-C64CB1B73BB0}"/>
              </a:ext>
            </a:extLst>
          </p:cNvPr>
          <p:cNvSpPr/>
          <p:nvPr/>
        </p:nvSpPr>
        <p:spPr>
          <a:xfrm>
            <a:off x="3925521" y="3600302"/>
            <a:ext cx="2170479" cy="1446934"/>
          </a:xfrm>
          <a:prstGeom prst="cloud">
            <a:avLst/>
          </a:prstGeom>
          <a:gradFill>
            <a:gsLst>
              <a:gs pos="0">
                <a:srgbClr val="420D53"/>
              </a:gs>
              <a:gs pos="100000">
                <a:srgbClr val="0A3176"/>
              </a:gs>
            </a:gsLst>
            <a:lin ang="5400000" scaled="1"/>
          </a:gradFill>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L" b="1" dirty="0">
                <a:latin typeface="Calibri" panose="020F0502020204030204" pitchFamily="34" charset="0"/>
                <a:cs typeface="Calibri" panose="020F0502020204030204" pitchFamily="34" charset="0"/>
              </a:rPr>
              <a:t>Sounds like a feature!</a:t>
            </a:r>
            <a:endParaRPr lang="en-US"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D60143B9-930B-4E17-8479-822EA7DAAFA8}"/>
              </a:ext>
            </a:extLst>
          </p:cNvPr>
          <p:cNvSpPr>
            <a:spLocks noGrp="1"/>
          </p:cNvSpPr>
          <p:nvPr>
            <p:ph type="body" idx="1"/>
          </p:nvPr>
        </p:nvSpPr>
        <p:spPr>
          <a:xfrm>
            <a:off x="1031297" y="1484131"/>
            <a:ext cx="10824731" cy="1289505"/>
          </a:xfrm>
        </p:spPr>
        <p:txBody>
          <a:bodyPr>
            <a:normAutofit fontScale="85000" lnSpcReduction="20000"/>
          </a:bodyPr>
          <a:lstStyle/>
          <a:p>
            <a:pPr marL="0" indent="0" algn="r" rtl="1">
              <a:buNone/>
            </a:pPr>
            <a:endParaRPr lang="he-IL" dirty="0">
              <a:latin typeface="Calibri" panose="020F0502020204030204" pitchFamily="34" charset="0"/>
            </a:endParaRPr>
          </a:p>
          <a:p>
            <a:pPr marL="0" indent="0" algn="r" rtl="1">
              <a:buNone/>
            </a:pPr>
            <a:r>
              <a:rPr lang="he-IL" dirty="0">
                <a:latin typeface="Calibri" panose="020F0502020204030204" pitchFamily="34" charset="0"/>
              </a:rPr>
              <a:t>לצורך חילוץ פיצ'רים </a:t>
            </a:r>
            <a:r>
              <a:rPr lang="he-IL" dirty="0" err="1">
                <a:latin typeface="Calibri" panose="020F0502020204030204" pitchFamily="34" charset="0"/>
              </a:rPr>
              <a:t>מספקטרוגרמה</a:t>
            </a:r>
            <a:r>
              <a:rPr lang="he-IL" dirty="0">
                <a:latin typeface="Calibri" panose="020F0502020204030204" pitchFamily="34" charset="0"/>
              </a:rPr>
              <a:t> נהוג להשתמש ב</a:t>
            </a:r>
            <a:r>
              <a:rPr lang="en-US" dirty="0" err="1">
                <a:latin typeface="Calibri" panose="020F0502020204030204" pitchFamily="34" charset="0"/>
              </a:rPr>
              <a:t>mel</a:t>
            </a:r>
            <a:r>
              <a:rPr lang="en-US" dirty="0">
                <a:latin typeface="Calibri" panose="020F0502020204030204" pitchFamily="34" charset="0"/>
              </a:rPr>
              <a:t> </a:t>
            </a:r>
            <a:r>
              <a:rPr lang="en-US" dirty="0" err="1">
                <a:latin typeface="Calibri" panose="020F0502020204030204" pitchFamily="34" charset="0"/>
              </a:rPr>
              <a:t>filterbanks</a:t>
            </a:r>
            <a:r>
              <a:rPr lang="he-IL" dirty="0">
                <a:latin typeface="Calibri" panose="020F0502020204030204" pitchFamily="34" charset="0"/>
              </a:rPr>
              <a:t> – אלה חלונות המרוחקים לינארית </a:t>
            </a:r>
            <a:r>
              <a:rPr lang="he-IL" dirty="0" err="1">
                <a:latin typeface="Calibri" panose="020F0502020204030204" pitchFamily="34" charset="0"/>
              </a:rPr>
              <a:t>בסקלת</a:t>
            </a:r>
            <a:r>
              <a:rPr lang="he-IL" dirty="0">
                <a:latin typeface="Calibri" panose="020F0502020204030204" pitchFamily="34" charset="0"/>
              </a:rPr>
              <a:t> מל ובהם מכפילים את </a:t>
            </a:r>
            <a:r>
              <a:rPr lang="he-IL" dirty="0" err="1">
                <a:latin typeface="Calibri" panose="020F0502020204030204" pitchFamily="34" charset="0"/>
              </a:rPr>
              <a:t>הספקטרוגרמה</a:t>
            </a:r>
            <a:r>
              <a:rPr lang="he-IL" dirty="0">
                <a:latin typeface="Calibri" panose="020F0502020204030204" pitchFamily="34" charset="0"/>
              </a:rPr>
              <a:t>.</a:t>
            </a:r>
          </a:p>
          <a:p>
            <a:pPr marL="0" indent="0" algn="r" rtl="1">
              <a:buNone/>
            </a:pPr>
            <a:r>
              <a:rPr lang="he-IL" dirty="0">
                <a:solidFill>
                  <a:schemeClr val="bg1"/>
                </a:solidFill>
                <a:latin typeface="Calibri" panose="020F0502020204030204" pitchFamily="34" charset="0"/>
              </a:rPr>
              <a:t>נהוג להשתמש בעשרות פילטרים כאלה (</a:t>
            </a:r>
            <a:r>
              <a:rPr lang="en-US" dirty="0">
                <a:solidFill>
                  <a:schemeClr val="bg1"/>
                </a:solidFill>
                <a:latin typeface="Calibri" panose="020F0502020204030204" pitchFamily="34" charset="0"/>
              </a:rPr>
              <a:t>whisper</a:t>
            </a:r>
            <a:r>
              <a:rPr lang="he-IL" dirty="0">
                <a:solidFill>
                  <a:schemeClr val="bg1"/>
                </a:solidFill>
                <a:latin typeface="Calibri" panose="020F0502020204030204" pitchFamily="34" charset="0"/>
              </a:rPr>
              <a:t> משתמש ב80)</a:t>
            </a:r>
            <a:endParaRPr lang="en-US" dirty="0">
              <a:solidFill>
                <a:schemeClr val="bg1"/>
              </a:solidFill>
              <a:latin typeface="Calibri" panose="020F0502020204030204" pitchFamily="34" charset="0"/>
            </a:endParaRPr>
          </a:p>
          <a:p>
            <a:pPr marL="0" indent="0">
              <a:buNone/>
            </a:pPr>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388424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440" y="235407"/>
            <a:ext cx="10131120" cy="1455840"/>
          </a:xfrm>
        </p:spPr>
        <p:txBody>
          <a:bodyPr/>
          <a:lstStyle/>
          <a:p>
            <a:pPr algn="ctr"/>
            <a:r>
              <a:rPr lang="en-US" dirty="0">
                <a:solidFill>
                  <a:schemeClr val="bg1"/>
                </a:solidFill>
                <a:latin typeface="Calibri" panose="020F0502020204030204" pitchFamily="34" charset="0"/>
              </a:rPr>
              <a:t>Log-Mel-</a:t>
            </a:r>
            <a:r>
              <a:rPr lang="en-US" dirty="0" err="1">
                <a:solidFill>
                  <a:schemeClr val="bg1"/>
                </a:solidFill>
                <a:latin typeface="Calibri" panose="020F0502020204030204" pitchFamily="34" charset="0"/>
              </a:rPr>
              <a:t>Filterbanks</a:t>
            </a:r>
            <a:endParaRPr lang="en-US" dirty="0">
              <a:solidFill>
                <a:schemeClr val="bg1"/>
              </a:solidFill>
              <a:latin typeface="Calibri" panose="020F0502020204030204" pitchFamily="34" charset="0"/>
            </a:endParaRPr>
          </a:p>
        </p:txBody>
      </p:sp>
      <p:sp>
        <p:nvSpPr>
          <p:cNvPr id="3" name="Content Placeholder 2"/>
          <p:cNvSpPr>
            <a:spLocks noGrp="1"/>
          </p:cNvSpPr>
          <p:nvPr>
            <p:ph type="body" idx="1"/>
          </p:nvPr>
        </p:nvSpPr>
        <p:spPr/>
        <p:txBody>
          <a:bodyPr/>
          <a:lstStyle/>
          <a:p>
            <a:pPr marL="0" indent="0">
              <a:buNone/>
            </a:pPr>
            <a:r>
              <a:rPr lang="en-US" dirty="0">
                <a:solidFill>
                  <a:schemeClr val="bg1"/>
                </a:solidFill>
                <a:latin typeface="Calibri" panose="020F0502020204030204" pitchFamily="34" charset="0"/>
              </a:rPr>
              <a:t>Use the characteristics of speech and the cochlea to extract meaningful features:</a:t>
            </a:r>
          </a:p>
          <a:p>
            <a:pPr marL="514350" indent="-514350">
              <a:buFont typeface="+mj-lt"/>
              <a:buAutoNum type="arabicPeriod"/>
            </a:pPr>
            <a:r>
              <a:rPr lang="en-US" dirty="0">
                <a:solidFill>
                  <a:schemeClr val="bg1"/>
                </a:solidFill>
                <a:latin typeface="Calibri" panose="020F0502020204030204" pitchFamily="34" charset="0"/>
              </a:rPr>
              <a:t>Frame the signal into short frames (20-40ms)</a:t>
            </a:r>
          </a:p>
          <a:p>
            <a:pPr marL="514350" indent="-514350">
              <a:buFont typeface="+mj-lt"/>
              <a:buAutoNum type="arabicPeriod"/>
            </a:pPr>
            <a:r>
              <a:rPr lang="en-US" dirty="0">
                <a:solidFill>
                  <a:schemeClr val="bg1"/>
                </a:solidFill>
                <a:latin typeface="Calibri" panose="020F0502020204030204" pitchFamily="34" charset="0"/>
              </a:rPr>
              <a:t>Calculate DFT (discrete Fourier transform) for each frame.</a:t>
            </a:r>
          </a:p>
          <a:p>
            <a:pPr lvl="1"/>
            <a:r>
              <a:rPr lang="en-US" dirty="0">
                <a:solidFill>
                  <a:schemeClr val="bg1"/>
                </a:solidFill>
                <a:latin typeface="Calibri" panose="020F0502020204030204" pitchFamily="34" charset="0"/>
              </a:rPr>
              <a:t>We have the spectrogram now.</a:t>
            </a:r>
          </a:p>
          <a:p>
            <a:pPr marL="514350" indent="-514350">
              <a:buFont typeface="+mj-lt"/>
              <a:buAutoNum type="arabicPeriod"/>
            </a:pPr>
            <a:r>
              <a:rPr lang="en-US" dirty="0">
                <a:solidFill>
                  <a:schemeClr val="bg1"/>
                </a:solidFill>
                <a:latin typeface="Calibri" panose="020F0502020204030204" pitchFamily="34" charset="0"/>
              </a:rPr>
              <a:t>Apply Mel Filters</a:t>
            </a:r>
          </a:p>
          <a:p>
            <a:pPr marL="514350" indent="-514350">
              <a:buFont typeface="+mj-lt"/>
              <a:buAutoNum type="arabicPeriod"/>
            </a:pPr>
            <a:r>
              <a:rPr lang="en-US" dirty="0">
                <a:solidFill>
                  <a:schemeClr val="bg1"/>
                </a:solidFill>
                <a:latin typeface="Calibri" panose="020F0502020204030204" pitchFamily="34" charset="0"/>
              </a:rPr>
              <a:t>Calculate logarithm of the </a:t>
            </a:r>
            <a:r>
              <a:rPr lang="en-US" dirty="0" err="1">
                <a:solidFill>
                  <a:schemeClr val="bg1"/>
                </a:solidFill>
                <a:latin typeface="Calibri" panose="020F0502020204030204" pitchFamily="34" charset="0"/>
              </a:rPr>
              <a:t>filterbank</a:t>
            </a:r>
            <a:r>
              <a:rPr lang="en-US" dirty="0">
                <a:solidFill>
                  <a:schemeClr val="bg1"/>
                </a:solidFill>
                <a:latin typeface="Calibri" panose="020F0502020204030204" pitchFamily="34" charset="0"/>
              </a:rPr>
              <a:t> energies.</a:t>
            </a:r>
          </a:p>
        </p:txBody>
      </p:sp>
    </p:spTree>
    <p:extLst>
      <p:ext uri="{BB962C8B-B14F-4D97-AF65-F5344CB8AC3E}">
        <p14:creationId xmlns:p14="http://schemas.microsoft.com/office/powerpoint/2010/main" val="984628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973" y="287362"/>
            <a:ext cx="10131120" cy="1455840"/>
          </a:xfrm>
        </p:spPr>
        <p:txBody>
          <a:bodyPr/>
          <a:lstStyle/>
          <a:p>
            <a:pPr algn="ctr"/>
            <a:r>
              <a:rPr lang="en-US" dirty="0">
                <a:solidFill>
                  <a:schemeClr val="bg1"/>
                </a:solidFill>
                <a:latin typeface="Calibri" panose="020F0502020204030204" pitchFamily="34" charset="0"/>
              </a:rPr>
              <a:t>MFCC</a:t>
            </a:r>
          </a:p>
        </p:txBody>
      </p:sp>
      <p:sp>
        <p:nvSpPr>
          <p:cNvPr id="3" name="Content Placeholder 2"/>
          <p:cNvSpPr>
            <a:spLocks noGrp="1"/>
          </p:cNvSpPr>
          <p:nvPr>
            <p:ph type="body" idx="1"/>
          </p:nvPr>
        </p:nvSpPr>
        <p:spPr>
          <a:xfrm>
            <a:off x="838200" y="1825624"/>
            <a:ext cx="10515600" cy="4919559"/>
          </a:xfrm>
        </p:spPr>
        <p:txBody>
          <a:bodyPr>
            <a:normAutofit/>
          </a:bodyPr>
          <a:lstStyle/>
          <a:p>
            <a:pPr marL="0" indent="0">
              <a:buNone/>
            </a:pPr>
            <a:r>
              <a:rPr lang="en-US" dirty="0">
                <a:solidFill>
                  <a:schemeClr val="bg1"/>
                </a:solidFill>
                <a:latin typeface="Calibri" panose="020F0502020204030204" pitchFamily="34" charset="0"/>
              </a:rPr>
              <a:t>Use the characteristics of speech and the cochlea to extract meaningful features:</a:t>
            </a:r>
          </a:p>
          <a:p>
            <a:pPr marL="514350" indent="-514350">
              <a:buFont typeface="+mj-lt"/>
              <a:buAutoNum type="arabicPeriod"/>
            </a:pPr>
            <a:r>
              <a:rPr lang="en-US" dirty="0">
                <a:solidFill>
                  <a:schemeClr val="bg1"/>
                </a:solidFill>
                <a:latin typeface="Calibri" panose="020F0502020204030204" pitchFamily="34" charset="0"/>
              </a:rPr>
              <a:t>Frame the signal into short frames (20-40ms)</a:t>
            </a:r>
          </a:p>
          <a:p>
            <a:pPr marL="514350" indent="-514350">
              <a:buFont typeface="+mj-lt"/>
              <a:buAutoNum type="arabicPeriod"/>
            </a:pPr>
            <a:r>
              <a:rPr lang="en-US" dirty="0">
                <a:solidFill>
                  <a:schemeClr val="bg1"/>
                </a:solidFill>
                <a:latin typeface="Calibri" panose="020F0502020204030204" pitchFamily="34" charset="0"/>
              </a:rPr>
              <a:t>Calculate DFT (discrete Fourier transform) for each frame.</a:t>
            </a:r>
          </a:p>
          <a:p>
            <a:pPr lvl="1"/>
            <a:r>
              <a:rPr lang="en-US" dirty="0">
                <a:solidFill>
                  <a:schemeClr val="bg1"/>
                </a:solidFill>
                <a:latin typeface="Calibri" panose="020F0502020204030204" pitchFamily="34" charset="0"/>
              </a:rPr>
              <a:t>We have the spectrogram now.</a:t>
            </a:r>
          </a:p>
          <a:p>
            <a:pPr marL="514350" indent="-514350">
              <a:buFont typeface="+mj-lt"/>
              <a:buAutoNum type="arabicPeriod"/>
            </a:pPr>
            <a:r>
              <a:rPr lang="en-US" dirty="0">
                <a:solidFill>
                  <a:schemeClr val="bg1"/>
                </a:solidFill>
                <a:latin typeface="Calibri" panose="020F0502020204030204" pitchFamily="34" charset="0"/>
              </a:rPr>
              <a:t>Apply Mel Filters</a:t>
            </a:r>
          </a:p>
          <a:p>
            <a:pPr marL="514350" indent="-514350">
              <a:buFont typeface="+mj-lt"/>
              <a:buAutoNum type="arabicPeriod"/>
            </a:pPr>
            <a:r>
              <a:rPr lang="en-US" dirty="0">
                <a:solidFill>
                  <a:schemeClr val="bg1"/>
                </a:solidFill>
                <a:latin typeface="Calibri" panose="020F0502020204030204" pitchFamily="34" charset="0"/>
              </a:rPr>
              <a:t>Calculate logarithm of the </a:t>
            </a:r>
            <a:r>
              <a:rPr lang="en-US" dirty="0" err="1">
                <a:solidFill>
                  <a:schemeClr val="bg1"/>
                </a:solidFill>
                <a:latin typeface="Calibri" panose="020F0502020204030204" pitchFamily="34" charset="0"/>
              </a:rPr>
              <a:t>filterbank</a:t>
            </a:r>
            <a:r>
              <a:rPr lang="en-US" dirty="0">
                <a:solidFill>
                  <a:schemeClr val="bg1"/>
                </a:solidFill>
                <a:latin typeface="Calibri" panose="020F0502020204030204" pitchFamily="34" charset="0"/>
              </a:rPr>
              <a:t> energies.</a:t>
            </a:r>
          </a:p>
          <a:p>
            <a:pPr lvl="1"/>
            <a:r>
              <a:rPr lang="en-US" dirty="0">
                <a:solidFill>
                  <a:schemeClr val="bg1"/>
                </a:solidFill>
                <a:latin typeface="Calibri" panose="020F0502020204030204" pitchFamily="34" charset="0"/>
              </a:rPr>
              <a:t>We have the log-</a:t>
            </a:r>
            <a:r>
              <a:rPr lang="en-US" dirty="0" err="1">
                <a:solidFill>
                  <a:schemeClr val="bg1"/>
                </a:solidFill>
                <a:latin typeface="Calibri" panose="020F0502020204030204" pitchFamily="34" charset="0"/>
              </a:rPr>
              <a:t>mel</a:t>
            </a:r>
            <a:r>
              <a:rPr lang="en-US" dirty="0">
                <a:solidFill>
                  <a:schemeClr val="bg1"/>
                </a:solidFill>
                <a:latin typeface="Calibri" panose="020F0502020204030204" pitchFamily="34" charset="0"/>
              </a:rPr>
              <a:t>-spectrogram now.</a:t>
            </a:r>
          </a:p>
          <a:p>
            <a:pPr marL="514350" indent="-514350">
              <a:buFont typeface="+mj-lt"/>
              <a:buAutoNum type="arabicPeriod"/>
            </a:pPr>
            <a:r>
              <a:rPr lang="en-US" dirty="0">
                <a:solidFill>
                  <a:schemeClr val="bg1"/>
                </a:solidFill>
                <a:latin typeface="Calibri" panose="020F0502020204030204" pitchFamily="34" charset="0"/>
              </a:rPr>
              <a:t>Apply DCT (discrete cosine transform, similar to FFT).</a:t>
            </a:r>
          </a:p>
          <a:p>
            <a:pPr marL="514350" indent="-514350">
              <a:buFont typeface="+mj-lt"/>
              <a:buAutoNum type="arabicPeriod"/>
            </a:pPr>
            <a:r>
              <a:rPr lang="en-US" dirty="0">
                <a:solidFill>
                  <a:schemeClr val="bg1"/>
                </a:solidFill>
                <a:latin typeface="Calibri" panose="020F0502020204030204" pitchFamily="34" charset="0"/>
              </a:rPr>
              <a:t>Only keep DCT coefficients 2-13.</a:t>
            </a:r>
          </a:p>
        </p:txBody>
      </p:sp>
    </p:spTree>
    <p:extLst>
      <p:ext uri="{BB962C8B-B14F-4D97-AF65-F5344CB8AC3E}">
        <p14:creationId xmlns:p14="http://schemas.microsoft.com/office/powerpoint/2010/main" val="677417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Final remarks on MFCC</a:t>
            </a:r>
          </a:p>
        </p:txBody>
      </p:sp>
      <p:sp>
        <p:nvSpPr>
          <p:cNvPr id="3" name="Content Placeholder 2"/>
          <p:cNvSpPr>
            <a:spLocks noGrp="1"/>
          </p:cNvSpPr>
          <p:nvPr>
            <p:ph type="body" idx="1"/>
          </p:nvPr>
        </p:nvSpPr>
        <p:spPr>
          <a:xfrm>
            <a:off x="685800" y="1788709"/>
            <a:ext cx="10131120" cy="3648600"/>
          </a:xfrm>
        </p:spPr>
        <p:txBody>
          <a:bodyPr/>
          <a:lstStyle/>
          <a:p>
            <a:pPr marL="514350" indent="-514350">
              <a:buFont typeface="+mj-lt"/>
              <a:buAutoNum type="arabicPeriod"/>
            </a:pPr>
            <a:r>
              <a:rPr lang="en-US" dirty="0">
                <a:solidFill>
                  <a:schemeClr val="bg1"/>
                </a:solidFill>
                <a:latin typeface="Calibri" panose="020F0502020204030204" pitchFamily="34" charset="0"/>
              </a:rPr>
              <a:t>The </a:t>
            </a:r>
            <a:r>
              <a:rPr lang="en-US" dirty="0" err="1">
                <a:solidFill>
                  <a:schemeClr val="bg1"/>
                </a:solidFill>
                <a:latin typeface="Calibri" panose="020F0502020204030204" pitchFamily="34" charset="0"/>
              </a:rPr>
              <a:t>filterbanks</a:t>
            </a:r>
            <a:r>
              <a:rPr lang="en-US" dirty="0">
                <a:solidFill>
                  <a:schemeClr val="bg1"/>
                </a:solidFill>
                <a:latin typeface="Calibri" panose="020F0502020204030204" pitchFamily="34" charset="0"/>
              </a:rPr>
              <a:t> are overlapping and thus resulting energies are correlating, the DCT decorrelates them.</a:t>
            </a:r>
          </a:p>
          <a:p>
            <a:pPr marL="514350" indent="-514350">
              <a:buFont typeface="+mj-lt"/>
              <a:buAutoNum type="arabicPeriod"/>
            </a:pPr>
            <a:r>
              <a:rPr lang="en-US" dirty="0">
                <a:solidFill>
                  <a:schemeClr val="bg1"/>
                </a:solidFill>
                <a:latin typeface="Calibri" panose="020F0502020204030204" pitchFamily="34" charset="0"/>
              </a:rPr>
              <a:t>The higher DCT coefficients represent fast changes in the frequency space, which aren’t relevant to speech recognition tasks.</a:t>
            </a:r>
          </a:p>
        </p:txBody>
      </p:sp>
    </p:spTree>
    <p:extLst>
      <p:ext uri="{BB962C8B-B14F-4D97-AF65-F5344CB8AC3E}">
        <p14:creationId xmlns:p14="http://schemas.microsoft.com/office/powerpoint/2010/main" val="38226132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Speech Features in Practice</a:t>
            </a:r>
          </a:p>
        </p:txBody>
      </p:sp>
      <p:pic>
        <p:nvPicPr>
          <p:cNvPr id="11" name="Picture 10"/>
          <p:cNvPicPr>
            <a:picLocks noChangeAspect="1"/>
          </p:cNvPicPr>
          <p:nvPr/>
        </p:nvPicPr>
        <p:blipFill>
          <a:blip r:embed="rId3"/>
          <a:stretch>
            <a:fillRect/>
          </a:stretch>
        </p:blipFill>
        <p:spPr>
          <a:xfrm>
            <a:off x="181967" y="2723840"/>
            <a:ext cx="11828065" cy="3498829"/>
          </a:xfrm>
          <a:prstGeom prst="rect">
            <a:avLst/>
          </a:prstGeom>
        </p:spPr>
      </p:pic>
      <p:sp>
        <p:nvSpPr>
          <p:cNvPr id="16" name="TextBox 15"/>
          <p:cNvSpPr txBox="1"/>
          <p:nvPr/>
        </p:nvSpPr>
        <p:spPr>
          <a:xfrm>
            <a:off x="541317" y="2149434"/>
            <a:ext cx="10515600" cy="369332"/>
          </a:xfrm>
          <a:prstGeom prst="rect">
            <a:avLst/>
          </a:prstGeom>
          <a:noFill/>
        </p:spPr>
        <p:txBody>
          <a:bodyPr wrap="square" rtlCol="0">
            <a:spAutoFit/>
          </a:bodyPr>
          <a:lstStyle/>
          <a:p>
            <a:r>
              <a:rPr lang="en-US" b="1" dirty="0">
                <a:solidFill>
                  <a:schemeClr val="bg1"/>
                </a:solidFill>
                <a:latin typeface="Calibri" panose="020F0502020204030204" pitchFamily="34" charset="0"/>
              </a:rPr>
              <a:t>* You might use a different package in the exercise</a:t>
            </a:r>
          </a:p>
        </p:txBody>
      </p:sp>
    </p:spTree>
    <p:extLst>
      <p:ext uri="{BB962C8B-B14F-4D97-AF65-F5344CB8AC3E}">
        <p14:creationId xmlns:p14="http://schemas.microsoft.com/office/powerpoint/2010/main" val="263612002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Speech Features in Practice</a:t>
            </a:r>
          </a:p>
        </p:txBody>
      </p:sp>
      <p:pic>
        <p:nvPicPr>
          <p:cNvPr id="4" name="Picture 3"/>
          <p:cNvPicPr>
            <a:picLocks noChangeAspect="1"/>
          </p:cNvPicPr>
          <p:nvPr/>
        </p:nvPicPr>
        <p:blipFill>
          <a:blip r:embed="rId3"/>
          <a:stretch>
            <a:fillRect/>
          </a:stretch>
        </p:blipFill>
        <p:spPr>
          <a:xfrm>
            <a:off x="495300" y="1943490"/>
            <a:ext cx="3144847" cy="1983179"/>
          </a:xfrm>
          <a:prstGeom prst="rect">
            <a:avLst/>
          </a:prstGeom>
        </p:spPr>
      </p:pic>
      <p:pic>
        <p:nvPicPr>
          <p:cNvPr id="5" name="Picture 4"/>
          <p:cNvPicPr>
            <a:picLocks noChangeAspect="1"/>
          </p:cNvPicPr>
          <p:nvPr/>
        </p:nvPicPr>
        <p:blipFill>
          <a:blip r:embed="rId4"/>
          <a:stretch>
            <a:fillRect/>
          </a:stretch>
        </p:blipFill>
        <p:spPr>
          <a:xfrm>
            <a:off x="3855996" y="1943490"/>
            <a:ext cx="3190925" cy="2048495"/>
          </a:xfrm>
          <a:prstGeom prst="rect">
            <a:avLst/>
          </a:prstGeom>
        </p:spPr>
      </p:pic>
      <p:pic>
        <p:nvPicPr>
          <p:cNvPr id="6" name="Picture 5"/>
          <p:cNvPicPr>
            <a:picLocks noChangeAspect="1"/>
          </p:cNvPicPr>
          <p:nvPr/>
        </p:nvPicPr>
        <p:blipFill>
          <a:blip r:embed="rId5"/>
          <a:stretch>
            <a:fillRect/>
          </a:stretch>
        </p:blipFill>
        <p:spPr>
          <a:xfrm>
            <a:off x="7262771" y="1932702"/>
            <a:ext cx="3144847" cy="2059283"/>
          </a:xfrm>
          <a:prstGeom prst="rect">
            <a:avLst/>
          </a:prstGeom>
        </p:spPr>
      </p:pic>
      <p:pic>
        <p:nvPicPr>
          <p:cNvPr id="7" name="Picture 6"/>
          <p:cNvPicPr>
            <a:picLocks noChangeAspect="1"/>
          </p:cNvPicPr>
          <p:nvPr/>
        </p:nvPicPr>
        <p:blipFill>
          <a:blip r:embed="rId6"/>
          <a:stretch>
            <a:fillRect/>
          </a:stretch>
        </p:blipFill>
        <p:spPr>
          <a:xfrm>
            <a:off x="495300" y="4441948"/>
            <a:ext cx="3161664" cy="2048495"/>
          </a:xfrm>
          <a:prstGeom prst="rect">
            <a:avLst/>
          </a:prstGeom>
        </p:spPr>
      </p:pic>
      <p:sp>
        <p:nvSpPr>
          <p:cNvPr id="8" name="TextBox 7"/>
          <p:cNvSpPr txBox="1"/>
          <p:nvPr/>
        </p:nvSpPr>
        <p:spPr>
          <a:xfrm>
            <a:off x="1553569" y="1634658"/>
            <a:ext cx="1893125" cy="369332"/>
          </a:xfrm>
          <a:prstGeom prst="rect">
            <a:avLst/>
          </a:prstGeom>
          <a:noFill/>
        </p:spPr>
        <p:txBody>
          <a:bodyPr wrap="square" rtlCol="0">
            <a:spAutoFit/>
          </a:bodyPr>
          <a:lstStyle/>
          <a:p>
            <a:r>
              <a:rPr lang="en-US" dirty="0">
                <a:solidFill>
                  <a:schemeClr val="bg1"/>
                </a:solidFill>
                <a:latin typeface="Calibri" panose="020F0502020204030204" pitchFamily="34" charset="0"/>
              </a:rPr>
              <a:t>Waveform</a:t>
            </a:r>
          </a:p>
        </p:txBody>
      </p:sp>
      <p:sp>
        <p:nvSpPr>
          <p:cNvPr id="9" name="TextBox 8"/>
          <p:cNvSpPr txBox="1"/>
          <p:nvPr/>
        </p:nvSpPr>
        <p:spPr>
          <a:xfrm>
            <a:off x="4786948" y="1631313"/>
            <a:ext cx="1893125" cy="369332"/>
          </a:xfrm>
          <a:prstGeom prst="rect">
            <a:avLst/>
          </a:prstGeom>
          <a:noFill/>
        </p:spPr>
        <p:txBody>
          <a:bodyPr wrap="square" rtlCol="0">
            <a:spAutoFit/>
          </a:bodyPr>
          <a:lstStyle/>
          <a:p>
            <a:r>
              <a:rPr lang="en-US" dirty="0">
                <a:solidFill>
                  <a:schemeClr val="bg1"/>
                </a:solidFill>
                <a:latin typeface="Calibri" panose="020F0502020204030204" pitchFamily="34" charset="0"/>
              </a:rPr>
              <a:t>Spectrogram</a:t>
            </a:r>
          </a:p>
        </p:txBody>
      </p:sp>
      <p:sp>
        <p:nvSpPr>
          <p:cNvPr id="10" name="TextBox 9"/>
          <p:cNvSpPr txBox="1"/>
          <p:nvPr/>
        </p:nvSpPr>
        <p:spPr>
          <a:xfrm>
            <a:off x="7826874" y="1597908"/>
            <a:ext cx="2503984" cy="369332"/>
          </a:xfrm>
          <a:prstGeom prst="rect">
            <a:avLst/>
          </a:prstGeom>
          <a:noFill/>
        </p:spPr>
        <p:txBody>
          <a:bodyPr wrap="square" rtlCol="0">
            <a:spAutoFit/>
          </a:bodyPr>
          <a:lstStyle/>
          <a:p>
            <a:r>
              <a:rPr lang="en-US" dirty="0">
                <a:solidFill>
                  <a:schemeClr val="bg1"/>
                </a:solidFill>
                <a:latin typeface="Calibri" panose="020F0502020204030204" pitchFamily="34" charset="0"/>
              </a:rPr>
              <a:t>Log-Spectrogram</a:t>
            </a:r>
          </a:p>
        </p:txBody>
      </p:sp>
      <p:sp>
        <p:nvSpPr>
          <p:cNvPr id="11" name="TextBox 10"/>
          <p:cNvSpPr txBox="1"/>
          <p:nvPr/>
        </p:nvSpPr>
        <p:spPr>
          <a:xfrm>
            <a:off x="1735147" y="4151252"/>
            <a:ext cx="1893125" cy="369332"/>
          </a:xfrm>
          <a:prstGeom prst="rect">
            <a:avLst/>
          </a:prstGeom>
          <a:noFill/>
        </p:spPr>
        <p:txBody>
          <a:bodyPr wrap="square" rtlCol="0">
            <a:spAutoFit/>
          </a:bodyPr>
          <a:lstStyle/>
          <a:p>
            <a:r>
              <a:rPr lang="en-US" dirty="0">
                <a:solidFill>
                  <a:schemeClr val="bg1"/>
                </a:solidFill>
                <a:latin typeface="Calibri" panose="020F0502020204030204" pitchFamily="34" charset="0"/>
              </a:rPr>
              <a:t>MFCC</a:t>
            </a:r>
          </a:p>
        </p:txBody>
      </p:sp>
      <p:sp>
        <p:nvSpPr>
          <p:cNvPr id="12" name="TextBox 11"/>
          <p:cNvSpPr txBox="1"/>
          <p:nvPr/>
        </p:nvSpPr>
        <p:spPr>
          <a:xfrm>
            <a:off x="4879994" y="4149700"/>
            <a:ext cx="1893125" cy="369332"/>
          </a:xfrm>
          <a:prstGeom prst="rect">
            <a:avLst/>
          </a:prstGeom>
          <a:noFill/>
        </p:spPr>
        <p:txBody>
          <a:bodyPr wrap="square" rtlCol="0">
            <a:spAutoFit/>
          </a:bodyPr>
          <a:lstStyle/>
          <a:p>
            <a:r>
              <a:rPr lang="en-US" dirty="0">
                <a:solidFill>
                  <a:schemeClr val="bg1"/>
                </a:solidFill>
                <a:latin typeface="Calibri" panose="020F0502020204030204" pitchFamily="34" charset="0"/>
              </a:rPr>
              <a:t>MFCC[2:14]</a:t>
            </a:r>
          </a:p>
        </p:txBody>
      </p:sp>
      <p:pic>
        <p:nvPicPr>
          <p:cNvPr id="14" name="Picture 13"/>
          <p:cNvPicPr>
            <a:picLocks noChangeAspect="1"/>
          </p:cNvPicPr>
          <p:nvPr/>
        </p:nvPicPr>
        <p:blipFill>
          <a:blip r:embed="rId7"/>
          <a:stretch>
            <a:fillRect/>
          </a:stretch>
        </p:blipFill>
        <p:spPr>
          <a:xfrm>
            <a:off x="3855996" y="4470705"/>
            <a:ext cx="3190925" cy="2017037"/>
          </a:xfrm>
          <a:prstGeom prst="rect">
            <a:avLst/>
          </a:prstGeom>
        </p:spPr>
      </p:pic>
    </p:spTree>
    <p:extLst>
      <p:ext uri="{BB962C8B-B14F-4D97-AF65-F5344CB8AC3E}">
        <p14:creationId xmlns:p14="http://schemas.microsoft.com/office/powerpoint/2010/main" val="325396273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678260"/>
            <a:ext cx="10131120" cy="3178749"/>
          </a:xfrm>
        </p:spPr>
        <p:txBody>
          <a:bodyPr/>
          <a:lstStyle/>
          <a:p>
            <a:pPr algn="ctr"/>
            <a:r>
              <a:rPr lang="he-IL" sz="7200" dirty="0">
                <a:latin typeface="Calibri" panose="020F0502020204030204" pitchFamily="34" charset="0"/>
              </a:rPr>
              <a:t>שאלות?</a:t>
            </a:r>
            <a:endParaRPr lang="en-US" sz="72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211630570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839625"/>
            <a:ext cx="10131120" cy="3178749"/>
          </a:xfrm>
        </p:spPr>
        <p:txBody>
          <a:bodyPr/>
          <a:lstStyle/>
          <a:p>
            <a:pPr algn="ctr"/>
            <a:r>
              <a:rPr lang="en-IL" sz="7200" dirty="0">
                <a:solidFill>
                  <a:schemeClr val="bg1"/>
                </a:solidFill>
                <a:latin typeface="Calibri" panose="020F0502020204030204" pitchFamily="34" charset="0"/>
              </a:rPr>
              <a:t>ML</a:t>
            </a:r>
            <a:endParaRPr lang="en-US" sz="72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4163614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Dimensionality Reduction</a:t>
            </a:r>
          </a:p>
        </p:txBody>
      </p:sp>
      <p:sp>
        <p:nvSpPr>
          <p:cNvPr id="7" name="TextShape 2">
            <a:extLst>
              <a:ext uri="{FF2B5EF4-FFF2-40B4-BE49-F238E27FC236}">
                <a16:creationId xmlns:a16="http://schemas.microsoft.com/office/drawing/2014/main" id="{5C5BA898-BAFA-44CE-9BDA-1A679E3A96D5}"/>
              </a:ext>
            </a:extLst>
          </p:cNvPr>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Problems in high-dimensional data:</a:t>
            </a:r>
          </a:p>
          <a:p>
            <a:pPr marL="743040" lvl="1" indent="-285480">
              <a:buClr>
                <a:srgbClr val="FFFFFF"/>
              </a:buClr>
              <a:buFont typeface="Arial"/>
              <a:buChar char="•"/>
              <a:defRPr/>
            </a:pPr>
            <a:r>
              <a:rPr lang="en-US" spc="-1" dirty="0">
                <a:solidFill>
                  <a:srgbClr val="FFFFFF"/>
                </a:solidFill>
                <a:uFill>
                  <a:solidFill>
                    <a:srgbClr val="FFFFFF"/>
                  </a:solidFill>
                </a:uFill>
                <a:latin typeface="Calibri"/>
              </a:rPr>
              <a:t>We can’t look on our data and get intuition about it </a:t>
            </a:r>
            <a:r>
              <a:rPr lang="en-US" spc="-1" dirty="0">
                <a:solidFill>
                  <a:srgbClr val="FFFFFF"/>
                </a:solidFill>
                <a:uFill>
                  <a:solidFill>
                    <a:srgbClr val="FFFFFF"/>
                  </a:solidFill>
                </a:uFill>
                <a:latin typeface="Calibri"/>
                <a:sym typeface="Wingdings" panose="05000000000000000000" pitchFamily="2" charset="2"/>
              </a:rPr>
              <a:t></a:t>
            </a:r>
          </a:p>
          <a:p>
            <a:pPr marL="743040" lvl="1" indent="-285480">
              <a:buClr>
                <a:srgbClr val="FFFFFF"/>
              </a:buClr>
              <a:buFont typeface="Arial"/>
              <a:buChar char="•"/>
              <a:defRPr/>
            </a:pPr>
            <a:r>
              <a:rPr kumimoji="0" lang="en-US" b="0" i="0" u="none" strike="noStrike" kern="1200" cap="none" spc="-1" normalizeH="0" baseline="0" noProof="0" dirty="0">
                <a:ln>
                  <a:noFill/>
                </a:ln>
                <a:solidFill>
                  <a:srgbClr val="FFFFFF"/>
                </a:solidFill>
                <a:effectLst/>
                <a:uLnTx/>
                <a:uFill>
                  <a:solidFill>
                    <a:srgbClr val="FFFFFF"/>
                  </a:solidFill>
                </a:uFill>
                <a:latin typeface="Calibri"/>
                <a:sym typeface="Wingdings" panose="05000000000000000000" pitchFamily="2" charset="2"/>
              </a:rPr>
              <a:t>It might be difficult to make good models using it</a:t>
            </a:r>
          </a:p>
          <a:p>
            <a:pPr marL="743040" lvl="1" indent="-285480">
              <a:buClr>
                <a:srgbClr val="FFFFFF"/>
              </a:buClr>
              <a:buFont typeface="Arial"/>
              <a:buChar char="•"/>
              <a:defRPr/>
            </a:pPr>
            <a:endParaRPr kumimoji="0" lang="en-US" b="0" i="0" u="none" strike="noStrike" kern="1200" cap="none" spc="-1" normalizeH="0" baseline="0" noProof="0" dirty="0">
              <a:ln>
                <a:noFill/>
              </a:ln>
              <a:solidFill>
                <a:srgbClr val="FFFFFF"/>
              </a:solidFill>
              <a:effectLst/>
              <a:uLnTx/>
              <a:uFill>
                <a:solidFill>
                  <a:srgbClr val="FFFFFF"/>
                </a:solidFill>
              </a:uFill>
              <a:latin typeface="Calibri"/>
              <a:sym typeface="Wingdings" panose="05000000000000000000" pitchFamily="2" charset="2"/>
            </a:endParaRPr>
          </a:p>
          <a:p>
            <a:pPr marL="343260" indent="-285480">
              <a:buClr>
                <a:srgbClr val="FFFFFF"/>
              </a:buClr>
              <a:buFont typeface="Arial"/>
              <a:buChar char="•"/>
              <a:defRPr/>
            </a:pPr>
            <a:r>
              <a:rPr lang="en-US" sz="2000" spc="-1" dirty="0">
                <a:solidFill>
                  <a:srgbClr val="FFFFFF"/>
                </a:solidFill>
                <a:uFill>
                  <a:solidFill>
                    <a:srgbClr val="FFFFFF"/>
                  </a:solidFill>
                </a:uFill>
                <a:latin typeface="Calibri"/>
              </a:rPr>
              <a:t>There are many ways to reduce our data dimensions</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PCA/KPCA</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T-SNE</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UMAP</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a:t>
            </a:r>
          </a:p>
          <a:p>
            <a:pPr marL="343260" indent="-285480">
              <a:buClr>
                <a:srgbClr val="FFFFFF"/>
              </a:buClr>
              <a:buFont typeface="Arial"/>
              <a:buChar char="•"/>
              <a:defRPr/>
            </a:pPr>
            <a:r>
              <a:rPr lang="en-US" sz="2000" spc="-1" dirty="0">
                <a:solidFill>
                  <a:srgbClr val="FFFFFF"/>
                </a:solidFill>
                <a:uFill>
                  <a:solidFill>
                    <a:srgbClr val="FFFFFF"/>
                  </a:solidFill>
                </a:uFill>
                <a:latin typeface="Calibri"/>
              </a:rPr>
              <a:t>Also the properties of data will effect the quality of the reduction:</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Centering</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Normalization</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Outliers</a:t>
            </a:r>
          </a:p>
          <a:p>
            <a:pPr marL="800460" lvl="1" indent="-285480">
              <a:buClr>
                <a:srgbClr val="FFFFFF"/>
              </a:buClr>
              <a:buFont typeface="Arial"/>
              <a:buChar char="•"/>
              <a:defRPr/>
            </a:pPr>
            <a:r>
              <a:rPr lang="en-US" sz="2000" spc="-1" dirty="0">
                <a:solidFill>
                  <a:srgbClr val="FFFFFF"/>
                </a:solidFill>
                <a:uFill>
                  <a:solidFill>
                    <a:srgbClr val="FFFFFF"/>
                  </a:solidFill>
                </a:uFill>
                <a:latin typeface="Calibri"/>
              </a:rPr>
              <a:t>…</a:t>
            </a:r>
          </a:p>
        </p:txBody>
      </p:sp>
    </p:spTree>
    <p:extLst>
      <p:ext uri="{BB962C8B-B14F-4D97-AF65-F5344CB8AC3E}">
        <p14:creationId xmlns:p14="http://schemas.microsoft.com/office/powerpoint/2010/main" val="20645452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PCA (Principal Component Analysis)</a:t>
            </a:r>
          </a:p>
        </p:txBody>
      </p:sp>
      <p:sp>
        <p:nvSpPr>
          <p:cNvPr id="7" name="TextShape 2">
            <a:extLst>
              <a:ext uri="{FF2B5EF4-FFF2-40B4-BE49-F238E27FC236}">
                <a16:creationId xmlns:a16="http://schemas.microsoft.com/office/drawing/2014/main" id="{5C5BA898-BAFA-44CE-9BDA-1A679E3A96D5}"/>
              </a:ext>
            </a:extLst>
          </p:cNvPr>
          <p:cNvSpPr txBox="1"/>
          <p:nvPr/>
        </p:nvSpPr>
        <p:spPr>
          <a:xfrm>
            <a:off x="685800" y="2142000"/>
            <a:ext cx="10607634" cy="4134240"/>
          </a:xfrm>
          <a:prstGeom prst="rect">
            <a:avLst/>
          </a:prstGeom>
          <a:noFill/>
          <a:ln>
            <a:noFill/>
          </a:ln>
        </p:spPr>
        <p:txBody>
          <a:bodyPr/>
          <a:lstStyle/>
          <a:p>
            <a:pPr marL="285840" marR="0" lvl="0" indent="-285480" algn="l" defTabSz="914400" rtl="0" eaLnBrk="1" fontAlgn="auto" latinLnBrk="0" hangingPunct="1">
              <a:lnSpc>
                <a:spcPct val="150000"/>
              </a:lnSpc>
              <a:spcBef>
                <a:spcPts val="0"/>
              </a:spcBef>
              <a:spcAft>
                <a:spcPts val="0"/>
              </a:spcAft>
              <a:buClr>
                <a:srgbClr val="FFFFFF"/>
              </a:buClr>
              <a:buSzTx/>
              <a:buFont typeface="Arial"/>
              <a:buChar char="•"/>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An orthogonal projection of the onto </a:t>
            </a:r>
            <a:r>
              <a:rPr kumimoji="0" lang="en-US" sz="2800" b="1" i="0" u="none" strike="noStrike" kern="1200" cap="none" spc="-1" normalizeH="0" baseline="0" noProof="0" dirty="0">
                <a:ln>
                  <a:noFill/>
                </a:ln>
                <a:solidFill>
                  <a:srgbClr val="FFFFFF"/>
                </a:solidFill>
                <a:effectLst/>
                <a:uLnTx/>
                <a:uFill>
                  <a:solidFill>
                    <a:srgbClr val="FFFFFF"/>
                  </a:solidFill>
                </a:uFill>
                <a:latin typeface="Calibri"/>
              </a:rPr>
              <a:t>lower dimensional</a:t>
            </a: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 linear space.</a:t>
            </a:r>
          </a:p>
          <a:p>
            <a:pPr marL="285840" marR="0" lvl="0" indent="-285480" algn="l" defTabSz="914400" rtl="0" eaLnBrk="1" fontAlgn="auto" latinLnBrk="0" hangingPunct="1">
              <a:lnSpc>
                <a:spcPct val="150000"/>
              </a:lnSpc>
              <a:spcBef>
                <a:spcPts val="0"/>
              </a:spcBef>
              <a:spcAft>
                <a:spcPts val="0"/>
              </a:spcAft>
              <a:buClr>
                <a:srgbClr val="FFFFFF"/>
              </a:buClr>
              <a:buSzTx/>
              <a:buFont typeface="Arial"/>
              <a:buChar char="•"/>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The subspace </a:t>
            </a:r>
            <a:r>
              <a:rPr kumimoji="0" lang="en-US" sz="2800" b="1" i="0" u="none" strike="noStrike" kern="1200" cap="none" spc="-1" normalizeH="0" baseline="0" noProof="0" dirty="0">
                <a:ln>
                  <a:noFill/>
                </a:ln>
                <a:solidFill>
                  <a:srgbClr val="FFFFFF"/>
                </a:solidFill>
                <a:effectLst/>
                <a:uLnTx/>
                <a:uFill>
                  <a:solidFill>
                    <a:srgbClr val="FFFFFF"/>
                  </a:solidFill>
                </a:uFill>
                <a:latin typeface="Calibri"/>
              </a:rPr>
              <a:t>maximizes </a:t>
            </a:r>
            <a:r>
              <a:rPr kumimoji="0" lang="en-US" sz="2800" i="0" u="none" strike="noStrike" kern="1200" cap="none" spc="-1" normalizeH="0" baseline="0" noProof="0" dirty="0">
                <a:ln>
                  <a:noFill/>
                </a:ln>
                <a:solidFill>
                  <a:srgbClr val="FFFFFF"/>
                </a:solidFill>
                <a:effectLst/>
                <a:uLnTx/>
                <a:uFill>
                  <a:solidFill>
                    <a:srgbClr val="FFFFFF"/>
                  </a:solidFill>
                </a:uFill>
                <a:latin typeface="Calibri"/>
              </a:rPr>
              <a:t>the</a:t>
            </a:r>
            <a:r>
              <a:rPr kumimoji="0" lang="en-US" sz="2800" b="1" i="0" u="none" strike="noStrike" kern="1200" cap="none" spc="-1" normalizeH="0" baseline="0" noProof="0" dirty="0">
                <a:ln>
                  <a:noFill/>
                </a:ln>
                <a:solidFill>
                  <a:srgbClr val="FFFFFF"/>
                </a:solidFill>
                <a:effectLst/>
                <a:uLnTx/>
                <a:uFill>
                  <a:solidFill>
                    <a:srgbClr val="FFFFFF"/>
                  </a:solidFill>
                </a:uFill>
                <a:latin typeface="Calibri"/>
              </a:rPr>
              <a:t> variance</a:t>
            </a:r>
            <a:r>
              <a:rPr kumimoji="0" lang="en-US" sz="2800" i="0" u="none" strike="noStrike" kern="1200" cap="none" spc="-1" normalizeH="0" baseline="0" noProof="0" dirty="0">
                <a:ln>
                  <a:noFill/>
                </a:ln>
                <a:solidFill>
                  <a:srgbClr val="FFFFFF"/>
                </a:solidFill>
                <a:effectLst/>
                <a:uLnTx/>
                <a:uFill>
                  <a:solidFill>
                    <a:srgbClr val="FFFFFF"/>
                  </a:solidFill>
                </a:uFill>
                <a:latin typeface="Calibri"/>
              </a:rPr>
              <a:t> of the projected data</a:t>
            </a:r>
            <a:endParaRPr kumimoji="0" lang="en-US" sz="2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50000"/>
              </a:lnSpc>
              <a:spcBef>
                <a:spcPts val="0"/>
              </a:spcBef>
              <a:spcAft>
                <a:spcPts val="0"/>
              </a:spcAft>
              <a:buClr>
                <a:srgbClr val="FFFFFF"/>
              </a:buClr>
              <a:buSzTx/>
              <a:buFont typeface="Arial"/>
              <a:buChar char="•"/>
              <a:tabLst/>
              <a:defRPr/>
            </a:pPr>
            <a:endParaRPr lang="en-US" sz="2800" spc="-1" dirty="0">
              <a:solidFill>
                <a:srgbClr val="FFFFFF"/>
              </a:solidFill>
              <a:uFill>
                <a:solidFill>
                  <a:srgbClr val="FFFFFF"/>
                </a:solidFill>
              </a:uFill>
              <a:latin typeface="Calibri"/>
            </a:endParaRPr>
          </a:p>
        </p:txBody>
      </p:sp>
      <p:pic>
        <p:nvPicPr>
          <p:cNvPr id="4" name="Picture 3">
            <a:extLst>
              <a:ext uri="{FF2B5EF4-FFF2-40B4-BE49-F238E27FC236}">
                <a16:creationId xmlns:a16="http://schemas.microsoft.com/office/drawing/2014/main" id="{C7EB256D-AABB-470E-B1F3-80DDE1F9FD36}"/>
              </a:ext>
            </a:extLst>
          </p:cNvPr>
          <p:cNvPicPr>
            <a:picLocks noChangeAspect="1"/>
          </p:cNvPicPr>
          <p:nvPr/>
        </p:nvPicPr>
        <p:blipFill>
          <a:blip r:embed="rId3"/>
          <a:stretch>
            <a:fillRect/>
          </a:stretch>
        </p:blipFill>
        <p:spPr>
          <a:xfrm>
            <a:off x="1563092" y="3800103"/>
            <a:ext cx="2706551" cy="2677323"/>
          </a:xfrm>
          <a:prstGeom prst="rect">
            <a:avLst/>
          </a:prstGeom>
        </p:spPr>
      </p:pic>
      <p:pic>
        <p:nvPicPr>
          <p:cNvPr id="6" name="Picture 5">
            <a:extLst>
              <a:ext uri="{FF2B5EF4-FFF2-40B4-BE49-F238E27FC236}">
                <a16:creationId xmlns:a16="http://schemas.microsoft.com/office/drawing/2014/main" id="{E2ED8B74-1170-41FB-B931-31CE1FC9E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6143" y="3800103"/>
            <a:ext cx="4794276" cy="2677323"/>
          </a:xfrm>
          <a:prstGeom prst="rect">
            <a:avLst/>
          </a:prstGeom>
        </p:spPr>
      </p:pic>
    </p:spTree>
    <p:extLst>
      <p:ext uri="{BB962C8B-B14F-4D97-AF65-F5344CB8AC3E}">
        <p14:creationId xmlns:p14="http://schemas.microsoft.com/office/powerpoint/2010/main" val="23641491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pic>
        <p:nvPicPr>
          <p:cNvPr id="290" name="An object"/>
          <p:cNvPicPr preferRelativeResize="0"/>
          <p:nvPr/>
        </p:nvPicPr>
        <p:blipFill rotWithShape="1">
          <a:blip r:embed="rId3">
            <a:alphaModFix/>
          </a:blip>
          <a:srcRect/>
          <a:stretch/>
        </p:blipFill>
        <p:spPr>
          <a:xfrm>
            <a:off x="1928640" y="2103719"/>
            <a:ext cx="8322021" cy="3871082"/>
          </a:xfrm>
          <a:prstGeom prst="rect">
            <a:avLst/>
          </a:prstGeom>
          <a:noFill/>
          <a:ln>
            <a:noFill/>
          </a:ln>
        </p:spPr>
      </p:pic>
      <p:sp>
        <p:nvSpPr>
          <p:cNvPr id="293" name="An object"/>
          <p:cNvSpPr txBox="1">
            <a:spLocks noGrp="1"/>
          </p:cNvSpPr>
          <p:nvPr>
            <p:ph type="body" idx="1"/>
          </p:nvPr>
        </p:nvSpPr>
        <p:spPr>
          <a:xfrm>
            <a:off x="1663338" y="986707"/>
            <a:ext cx="8376013" cy="882742"/>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dk1"/>
              </a:buClr>
              <a:buSzPts val="2400"/>
              <a:buNone/>
            </a:pPr>
            <a:r>
              <a:rPr lang="iw-IL" sz="2400"/>
              <a:t>התפשטות של ה‌פר‌עה מחזורית במרחב</a:t>
            </a:r>
            <a:endParaRPr/>
          </a:p>
          <a:p>
            <a:pPr marL="0" indent="0" algn="r" rtl="1">
              <a:buClr>
                <a:schemeClr val="dk1"/>
              </a:buClr>
              <a:buSzPts val="2400"/>
              <a:buNone/>
            </a:pPr>
            <a:r>
              <a:rPr lang="iw-IL" sz="2400"/>
              <a:t>הגל מאופיין ע"י ‌תדר/זמ‌ן מחזור ועוצמה</a:t>
            </a:r>
            <a:endParaRPr/>
          </a:p>
          <a:p>
            <a:pPr marL="0" indent="0" algn="r" rtl="1">
              <a:buClr>
                <a:schemeClr val="dk1"/>
              </a:buClr>
              <a:buSzPts val="2400"/>
              <a:buNone/>
            </a:pPr>
            <a:endParaRPr sz="2400"/>
          </a:p>
        </p:txBody>
      </p:sp>
      <p:cxnSp>
        <p:nvCxnSpPr>
          <p:cNvPr id="296" name="An object"/>
          <p:cNvCxnSpPr/>
          <p:nvPr/>
        </p:nvCxnSpPr>
        <p:spPr>
          <a:xfrm>
            <a:off x="7550604" y="2705259"/>
            <a:ext cx="0" cy="1393204"/>
          </a:xfrm>
          <a:prstGeom prst="straightConnector1">
            <a:avLst/>
          </a:prstGeom>
          <a:noFill/>
          <a:ln w="9525" cap="flat" cmpd="sng">
            <a:solidFill>
              <a:srgbClr val="00B0F0"/>
            </a:solidFill>
            <a:prstDash val="solid"/>
            <a:miter lim="800000"/>
            <a:headEnd type="triangle" w="med" len="med"/>
            <a:tailEnd type="triangle" w="med" len="med"/>
          </a:ln>
        </p:spPr>
      </p:cxnSp>
      <p:cxnSp>
        <p:nvCxnSpPr>
          <p:cNvPr id="299" name="An object"/>
          <p:cNvCxnSpPr/>
          <p:nvPr/>
        </p:nvCxnSpPr>
        <p:spPr>
          <a:xfrm rot="10800000">
            <a:off x="2829170" y="2491913"/>
            <a:ext cx="3494125" cy="0"/>
          </a:xfrm>
          <a:prstGeom prst="straightConnector1">
            <a:avLst/>
          </a:prstGeom>
          <a:noFill/>
          <a:ln w="9525" cap="flat" cmpd="sng">
            <a:solidFill>
              <a:schemeClr val="accent2"/>
            </a:solidFill>
            <a:prstDash val="solid"/>
            <a:miter lim="800000"/>
            <a:headEnd type="triangle" w="med" len="med"/>
            <a:tailEnd type="triangle" w="med" len="med"/>
          </a:ln>
        </p:spPr>
      </p:cxnSp>
      <p:cxnSp>
        <p:nvCxnSpPr>
          <p:cNvPr id="302" name="An object"/>
          <p:cNvCxnSpPr/>
          <p:nvPr/>
        </p:nvCxnSpPr>
        <p:spPr>
          <a:xfrm>
            <a:off x="6323294" y="2705259"/>
            <a:ext cx="1284007" cy="0"/>
          </a:xfrm>
          <a:prstGeom prst="straightConnector1">
            <a:avLst/>
          </a:prstGeom>
          <a:noFill/>
          <a:ln w="9525" cap="flat" cmpd="sng">
            <a:solidFill>
              <a:srgbClr val="8296B0"/>
            </a:solidFill>
            <a:prstDash val="dash"/>
            <a:miter lim="800000"/>
            <a:headEnd type="none" w="sm" len="sm"/>
            <a:tailEnd type="none" w="sm" len="sm"/>
          </a:ln>
        </p:spPr>
      </p:cxnSp>
      <p:cxnSp>
        <p:nvCxnSpPr>
          <p:cNvPr id="305" name="An object"/>
          <p:cNvCxnSpPr/>
          <p:nvPr/>
        </p:nvCxnSpPr>
        <p:spPr>
          <a:xfrm rot="10800000">
            <a:off x="2829169" y="2491913"/>
            <a:ext cx="0" cy="283196"/>
          </a:xfrm>
          <a:prstGeom prst="straightConnector1">
            <a:avLst/>
          </a:prstGeom>
          <a:noFill/>
          <a:ln w="9525" cap="flat" cmpd="sng">
            <a:solidFill>
              <a:schemeClr val="accent2"/>
            </a:solidFill>
            <a:prstDash val="dash"/>
            <a:miter lim="800000"/>
            <a:headEnd type="none" w="sm" len="sm"/>
            <a:tailEnd type="none" w="sm" len="sm"/>
          </a:ln>
        </p:spPr>
      </p:cxnSp>
      <p:cxnSp>
        <p:nvCxnSpPr>
          <p:cNvPr id="308" name="An object"/>
          <p:cNvCxnSpPr/>
          <p:nvPr/>
        </p:nvCxnSpPr>
        <p:spPr>
          <a:xfrm rot="10800000">
            <a:off x="6323293" y="2491913"/>
            <a:ext cx="0" cy="283196"/>
          </a:xfrm>
          <a:prstGeom prst="straightConnector1">
            <a:avLst/>
          </a:prstGeom>
          <a:noFill/>
          <a:ln w="9525" cap="flat" cmpd="sng">
            <a:solidFill>
              <a:schemeClr val="accent2"/>
            </a:solidFill>
            <a:prstDash val="dash"/>
            <a:miter lim="800000"/>
            <a:headEnd type="none" w="sm" len="sm"/>
            <a:tailEnd type="none" w="sm" len="sm"/>
          </a:ln>
        </p:spPr>
      </p:cxnSp>
      <p:cxnSp>
        <p:nvCxnSpPr>
          <p:cNvPr id="311" name="An object"/>
          <p:cNvCxnSpPr/>
          <p:nvPr/>
        </p:nvCxnSpPr>
        <p:spPr>
          <a:xfrm rot="10800000">
            <a:off x="1957215" y="4315799"/>
            <a:ext cx="3494125" cy="0"/>
          </a:xfrm>
          <a:prstGeom prst="straightConnector1">
            <a:avLst/>
          </a:prstGeom>
          <a:noFill/>
          <a:ln w="9525" cap="flat" cmpd="sng">
            <a:solidFill>
              <a:schemeClr val="accent2"/>
            </a:solidFill>
            <a:prstDash val="solid"/>
            <a:miter lim="800000"/>
            <a:headEnd type="triangle" w="med" len="med"/>
            <a:tailEnd type="triangle" w="med" len="med"/>
          </a:ln>
        </p:spPr>
      </p:cxnSp>
      <p:cxnSp>
        <p:nvCxnSpPr>
          <p:cNvPr id="313" name="An object"/>
          <p:cNvCxnSpPr/>
          <p:nvPr/>
        </p:nvCxnSpPr>
        <p:spPr>
          <a:xfrm rot="10800000">
            <a:off x="1950864" y="4098463"/>
            <a:ext cx="0" cy="283196"/>
          </a:xfrm>
          <a:prstGeom prst="straightConnector1">
            <a:avLst/>
          </a:prstGeom>
          <a:noFill/>
          <a:ln w="9525" cap="flat" cmpd="sng">
            <a:solidFill>
              <a:schemeClr val="accent2"/>
            </a:solidFill>
            <a:prstDash val="dash"/>
            <a:miter lim="800000"/>
            <a:headEnd type="none" w="sm" len="sm"/>
            <a:tailEnd type="none" w="sm" len="sm"/>
          </a:ln>
        </p:spPr>
      </p:cxnSp>
      <p:cxnSp>
        <p:nvCxnSpPr>
          <p:cNvPr id="314" name="An object"/>
          <p:cNvCxnSpPr/>
          <p:nvPr/>
        </p:nvCxnSpPr>
        <p:spPr>
          <a:xfrm rot="10800000">
            <a:off x="5451339" y="4098463"/>
            <a:ext cx="0" cy="283196"/>
          </a:xfrm>
          <a:prstGeom prst="straightConnector1">
            <a:avLst/>
          </a:prstGeom>
          <a:noFill/>
          <a:ln w="9525" cap="flat" cmpd="sng">
            <a:solidFill>
              <a:schemeClr val="accent2"/>
            </a:solidFill>
            <a:prstDash val="dash"/>
            <a:miter lim="800000"/>
            <a:headEnd type="none" w="sm" len="sm"/>
            <a:tailEnd type="none" w="sm" len="sm"/>
          </a:ln>
        </p:spPr>
      </p:cxnSp>
      <p:sp>
        <p:nvSpPr>
          <p:cNvPr id="316" name="An object"/>
          <p:cNvSpPr txBox="1"/>
          <p:nvPr/>
        </p:nvSpPr>
        <p:spPr>
          <a:xfrm>
            <a:off x="3669452" y="2429839"/>
            <a:ext cx="1284007" cy="369332"/>
          </a:xfrm>
          <a:prstGeom prst="rect">
            <a:avLst/>
          </a:prstGeom>
          <a:noFill/>
          <a:ln>
            <a:noFill/>
          </a:ln>
        </p:spPr>
        <p:txBody>
          <a:bodyPr spcFirstLastPara="1" wrap="square" lIns="91425" tIns="45700" rIns="91425" bIns="45700" anchor="t" anchorCtr="0">
            <a:spAutoFit/>
          </a:bodyPr>
          <a:lstStyle/>
          <a:p>
            <a:r>
              <a:rPr lang="iw-IL">
                <a:solidFill>
                  <a:schemeClr val="accent2"/>
                </a:solidFill>
                <a:latin typeface="Arial"/>
                <a:ea typeface="Arial"/>
                <a:cs typeface="Arial"/>
                <a:sym typeface="Arial"/>
              </a:rPr>
              <a:t>זמן מחזור</a:t>
            </a:r>
            <a:endParaRPr/>
          </a:p>
        </p:txBody>
      </p:sp>
      <p:sp>
        <p:nvSpPr>
          <p:cNvPr id="319" name="An object"/>
          <p:cNvSpPr txBox="1"/>
          <p:nvPr/>
        </p:nvSpPr>
        <p:spPr>
          <a:xfrm>
            <a:off x="7389405" y="2918605"/>
            <a:ext cx="1284000" cy="646200"/>
          </a:xfrm>
          <a:prstGeom prst="rect">
            <a:avLst/>
          </a:prstGeom>
          <a:noFill/>
          <a:ln>
            <a:noFill/>
          </a:ln>
        </p:spPr>
        <p:txBody>
          <a:bodyPr spcFirstLastPara="1" wrap="square" lIns="91425" tIns="45700" rIns="91425" bIns="45700" anchor="t" anchorCtr="0">
            <a:spAutoFit/>
          </a:bodyPr>
          <a:lstStyle/>
          <a:p>
            <a:pPr algn="r"/>
            <a:r>
              <a:rPr lang="iw-IL">
                <a:solidFill>
                  <a:schemeClr val="accent1"/>
                </a:solidFill>
                <a:latin typeface="Arial"/>
                <a:ea typeface="Arial"/>
                <a:cs typeface="Arial"/>
                <a:sym typeface="Arial"/>
              </a:rPr>
              <a:t>עוצמה</a:t>
            </a:r>
            <a:endParaRPr/>
          </a:p>
          <a:p>
            <a:pPr algn="r"/>
            <a:r>
              <a:rPr lang="iw-IL">
                <a:solidFill>
                  <a:schemeClr val="accent1"/>
                </a:solidFill>
                <a:latin typeface="Arial"/>
                <a:ea typeface="Arial"/>
                <a:cs typeface="Arial"/>
                <a:sym typeface="Arial"/>
              </a:rPr>
              <a:t>אמפליטודה</a:t>
            </a:r>
            <a:endParaRPr/>
          </a:p>
        </p:txBody>
      </p:sp>
      <p:sp>
        <p:nvSpPr>
          <p:cNvPr id="322" name="An object"/>
          <p:cNvSpPr txBox="1"/>
          <p:nvPr/>
        </p:nvSpPr>
        <p:spPr>
          <a:xfrm>
            <a:off x="2829169" y="4241295"/>
            <a:ext cx="1521356" cy="369332"/>
          </a:xfrm>
          <a:prstGeom prst="rect">
            <a:avLst/>
          </a:prstGeom>
          <a:noFill/>
          <a:ln>
            <a:noFill/>
          </a:ln>
        </p:spPr>
        <p:txBody>
          <a:bodyPr spcFirstLastPara="1" wrap="square" lIns="91425" tIns="45700" rIns="91425" bIns="45700" anchor="t" anchorCtr="0">
            <a:spAutoFit/>
          </a:bodyPr>
          <a:lstStyle/>
          <a:p>
            <a:r>
              <a:rPr lang="iw-IL">
                <a:solidFill>
                  <a:schemeClr val="accent2"/>
                </a:solidFill>
                <a:latin typeface="Arial"/>
                <a:ea typeface="Arial"/>
                <a:cs typeface="Arial"/>
                <a:sym typeface="Arial"/>
              </a:rPr>
              <a:t>זמן מחזור</a:t>
            </a:r>
            <a:endParaRPr/>
          </a:p>
        </p:txBody>
      </p:sp>
      <p:sp>
        <p:nvSpPr>
          <p:cNvPr id="325" name="An object"/>
          <p:cNvSpPr txBox="1"/>
          <p:nvPr/>
        </p:nvSpPr>
        <p:spPr>
          <a:xfrm>
            <a:off x="7317675" y="206150"/>
            <a:ext cx="3000000" cy="669600"/>
          </a:xfrm>
          <a:prstGeom prst="rect">
            <a:avLst/>
          </a:prstGeom>
          <a:noFill/>
          <a:ln>
            <a:noFill/>
          </a:ln>
        </p:spPr>
        <p:txBody>
          <a:bodyPr spcFirstLastPara="1" wrap="square" lIns="91425" tIns="91425" rIns="91425" bIns="91425" anchor="t" anchorCtr="0">
            <a:spAutoFit/>
          </a:bodyPr>
          <a:lstStyle/>
          <a:p>
            <a:pPr algn="r" rtl="1">
              <a:lnSpc>
                <a:spcPct val="90000"/>
              </a:lnSpc>
            </a:pPr>
            <a:r>
              <a:rPr lang="he-IL" sz="3500" dirty="0">
                <a:solidFill>
                  <a:schemeClr val="bg1"/>
                </a:solidFill>
              </a:rPr>
              <a:t>מה זה גל?</a:t>
            </a:r>
            <a:endParaRPr sz="3500"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 calcmode="lin" valueType="num">
                                      <p:cBhvr additive="base">
                                        <p:cTn id="7" dur="500"/>
                                        <p:tgtEl>
                                          <p:spTgt spid="29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05"/>
                                        </p:tgtEl>
                                        <p:attrNameLst>
                                          <p:attrName>style.visibility</p:attrName>
                                        </p:attrNameLst>
                                      </p:cBhvr>
                                      <p:to>
                                        <p:strVal val="visible"/>
                                      </p:to>
                                    </p:set>
                                    <p:anim calcmode="lin" valueType="num">
                                      <p:cBhvr additive="base">
                                        <p:cTn id="10" dur="500"/>
                                        <p:tgtEl>
                                          <p:spTgt spid="30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08"/>
                                        </p:tgtEl>
                                        <p:attrNameLst>
                                          <p:attrName>style.visibility</p:attrName>
                                        </p:attrNameLst>
                                      </p:cBhvr>
                                      <p:to>
                                        <p:strVal val="visible"/>
                                      </p:to>
                                    </p:set>
                                    <p:anim calcmode="lin" valueType="num">
                                      <p:cBhvr additive="base">
                                        <p:cTn id="13" dur="500"/>
                                        <p:tgtEl>
                                          <p:spTgt spid="308"/>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16"/>
                                        </p:tgtEl>
                                        <p:attrNameLst>
                                          <p:attrName>style.visibility</p:attrName>
                                        </p:attrNameLst>
                                      </p:cBhvr>
                                      <p:to>
                                        <p:strVal val="visible"/>
                                      </p:to>
                                    </p:set>
                                    <p:anim calcmode="lin" valueType="num">
                                      <p:cBhvr additive="base">
                                        <p:cTn id="16" dur="500"/>
                                        <p:tgtEl>
                                          <p:spTgt spid="3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2"/>
                                        </p:tgtEl>
                                        <p:attrNameLst>
                                          <p:attrName>style.visibility</p:attrName>
                                        </p:attrNameLst>
                                      </p:cBhvr>
                                      <p:to>
                                        <p:strVal val="visible"/>
                                      </p:to>
                                    </p:set>
                                    <p:animEffect transition="in" filter="fade">
                                      <p:cBhvr>
                                        <p:cTn id="21" dur="1000"/>
                                        <p:tgtEl>
                                          <p:spTgt spid="302"/>
                                        </p:tgtEl>
                                      </p:cBhvr>
                                    </p:animEffect>
                                  </p:childTnLst>
                                </p:cTn>
                              </p:par>
                              <p:par>
                                <p:cTn id="22" presetID="10" presetClass="entr" presetSubtype="0" fill="hold" nodeType="withEffect">
                                  <p:stCondLst>
                                    <p:cond delay="0"/>
                                  </p:stCondLst>
                                  <p:childTnLst>
                                    <p:set>
                                      <p:cBhvr>
                                        <p:cTn id="23" dur="1" fill="hold">
                                          <p:stCondLst>
                                            <p:cond delay="0"/>
                                          </p:stCondLst>
                                        </p:cTn>
                                        <p:tgtEl>
                                          <p:spTgt spid="319"/>
                                        </p:tgtEl>
                                        <p:attrNameLst>
                                          <p:attrName>style.visibility</p:attrName>
                                        </p:attrNameLst>
                                      </p:cBhvr>
                                      <p:to>
                                        <p:strVal val="visible"/>
                                      </p:to>
                                    </p:set>
                                    <p:animEffect transition="in" filter="fade">
                                      <p:cBhvr>
                                        <p:cTn id="24" dur="1000"/>
                                        <p:tgtEl>
                                          <p:spTgt spid="319"/>
                                        </p:tgtEl>
                                      </p:cBhvr>
                                    </p:animEffect>
                                  </p:childTnLst>
                                </p:cTn>
                              </p:par>
                              <p:par>
                                <p:cTn id="25" presetID="10" presetClass="entr" presetSubtype="0" fill="hold" nodeType="withEffect">
                                  <p:stCondLst>
                                    <p:cond delay="0"/>
                                  </p:stCondLst>
                                  <p:childTnLst>
                                    <p:set>
                                      <p:cBhvr>
                                        <p:cTn id="26" dur="1" fill="hold">
                                          <p:stCondLst>
                                            <p:cond delay="0"/>
                                          </p:stCondLst>
                                        </p:cTn>
                                        <p:tgtEl>
                                          <p:spTgt spid="296"/>
                                        </p:tgtEl>
                                        <p:attrNameLst>
                                          <p:attrName>style.visibility</p:attrName>
                                        </p:attrNameLst>
                                      </p:cBhvr>
                                      <p:to>
                                        <p:strVal val="visible"/>
                                      </p:to>
                                    </p:set>
                                    <p:animEffect transition="in" filter="fade">
                                      <p:cBhvr>
                                        <p:cTn id="27" dur="1000"/>
                                        <p:tgtEl>
                                          <p:spTgt spid="29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11"/>
                                        </p:tgtEl>
                                        <p:attrNameLst>
                                          <p:attrName>style.visibility</p:attrName>
                                        </p:attrNameLst>
                                      </p:cBhvr>
                                      <p:to>
                                        <p:strVal val="visible"/>
                                      </p:to>
                                    </p:set>
                                    <p:anim calcmode="lin" valueType="num">
                                      <p:cBhvr additive="base">
                                        <p:cTn id="32" dur="500"/>
                                        <p:tgtEl>
                                          <p:spTgt spid="311"/>
                                        </p:tgtEl>
                                        <p:attrNameLst>
                                          <p:attrName>ppt_y</p:attrName>
                                        </p:attrNameLst>
                                      </p:cBhvr>
                                      <p:tavLst>
                                        <p:tav tm="0">
                                          <p:val>
                                            <p:strVal val="#ppt_y+1"/>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14"/>
                                        </p:tgtEl>
                                        <p:attrNameLst>
                                          <p:attrName>style.visibility</p:attrName>
                                        </p:attrNameLst>
                                      </p:cBhvr>
                                      <p:to>
                                        <p:strVal val="visible"/>
                                      </p:to>
                                    </p:set>
                                    <p:anim calcmode="lin" valueType="num">
                                      <p:cBhvr additive="base">
                                        <p:cTn id="35" dur="500"/>
                                        <p:tgtEl>
                                          <p:spTgt spid="314"/>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13"/>
                                        </p:tgtEl>
                                        <p:attrNameLst>
                                          <p:attrName>style.visibility</p:attrName>
                                        </p:attrNameLst>
                                      </p:cBhvr>
                                      <p:to>
                                        <p:strVal val="visible"/>
                                      </p:to>
                                    </p:set>
                                    <p:anim calcmode="lin" valueType="num">
                                      <p:cBhvr additive="base">
                                        <p:cTn id="38" dur="500"/>
                                        <p:tgtEl>
                                          <p:spTgt spid="313"/>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2"/>
                                        </p:tgtEl>
                                        <p:attrNameLst>
                                          <p:attrName>style.visibility</p:attrName>
                                        </p:attrNameLst>
                                      </p:cBhvr>
                                      <p:to>
                                        <p:strVal val="visible"/>
                                      </p:to>
                                    </p:set>
                                    <p:anim calcmode="lin" valueType="num">
                                      <p:cBhvr additive="base">
                                        <p:cTn id="41" dur="500"/>
                                        <p:tgtEl>
                                          <p:spTgt spid="3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T-SNE</a:t>
            </a:r>
          </a:p>
        </p:txBody>
      </p:sp>
      <p:sp>
        <p:nvSpPr>
          <p:cNvPr id="7" name="TextShape 2">
            <a:extLst>
              <a:ext uri="{FF2B5EF4-FFF2-40B4-BE49-F238E27FC236}">
                <a16:creationId xmlns:a16="http://schemas.microsoft.com/office/drawing/2014/main" id="{5C5BA898-BAFA-44CE-9BDA-1A679E3A96D5}"/>
              </a:ext>
            </a:extLst>
          </p:cNvPr>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lang="en-IL" sz="2800" spc="-1" dirty="0">
                <a:solidFill>
                  <a:srgbClr val="FFFFFF"/>
                </a:solidFill>
                <a:uFill>
                  <a:solidFill>
                    <a:srgbClr val="FFFFFF"/>
                  </a:solidFill>
                </a:uFill>
                <a:latin typeface="Calibri"/>
              </a:rPr>
              <a:t>N</a:t>
            </a:r>
            <a:r>
              <a:rPr lang="en-US" sz="2800" spc="-1" dirty="0">
                <a:solidFill>
                  <a:srgbClr val="FFFFFF"/>
                </a:solidFill>
                <a:uFill>
                  <a:solidFill>
                    <a:srgbClr val="FFFFFF"/>
                  </a:solidFill>
                </a:uFill>
                <a:latin typeface="Calibri"/>
              </a:rPr>
              <a:t>on-linear dimensionality reduction method</a:t>
            </a: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lang="en-US" sz="2800" spc="-1" dirty="0">
              <a:solidFill>
                <a:srgbClr val="FFFFFF"/>
              </a:solidFill>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lang="en-US" sz="2800" spc="-1" dirty="0">
              <a:solidFill>
                <a:srgbClr val="FFFFFF"/>
              </a:solidFill>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lang="en-US" sz="2800" spc="-1" dirty="0">
              <a:solidFill>
                <a:srgbClr val="FFFFFF"/>
              </a:solidFill>
              <a:uFill>
                <a:solidFill>
                  <a:srgbClr val="FFFFFF"/>
                </a:solidFill>
              </a:uFill>
              <a:latin typeface="Calibri"/>
            </a:endParaRPr>
          </a:p>
          <a:p>
            <a:pPr marL="360" marR="0" lvl="0" algn="l" defTabSz="914400" rtl="0" eaLnBrk="1" fontAlgn="auto" latinLnBrk="0" hangingPunct="1">
              <a:lnSpc>
                <a:spcPct val="100000"/>
              </a:lnSpc>
              <a:spcBef>
                <a:spcPts val="0"/>
              </a:spcBef>
              <a:spcAft>
                <a:spcPts val="0"/>
              </a:spcAft>
              <a:buClr>
                <a:srgbClr val="FFFFFF"/>
              </a:buClr>
              <a:buSzTx/>
              <a:tabLst/>
              <a:defRPr/>
            </a:pPr>
            <a:endParaRPr lang="en-US" sz="2800" spc="-1" dirty="0">
              <a:solidFill>
                <a:srgbClr val="FFFFFF"/>
              </a:solidFill>
              <a:uFill>
                <a:solidFill>
                  <a:srgbClr val="FFFFFF"/>
                </a:solidFill>
              </a:uFill>
              <a:latin typeface="Calibri"/>
            </a:endParaRPr>
          </a:p>
          <a:p>
            <a:pPr marL="360" marR="0" lvl="0" algn="l" defTabSz="914400" rtl="0" eaLnBrk="1" fontAlgn="auto" latinLnBrk="0" hangingPunct="1">
              <a:lnSpc>
                <a:spcPct val="100000"/>
              </a:lnSpc>
              <a:spcBef>
                <a:spcPts val="0"/>
              </a:spcBef>
              <a:spcAft>
                <a:spcPts val="0"/>
              </a:spcAft>
              <a:buClr>
                <a:srgbClr val="FFFFFF"/>
              </a:buClr>
              <a:buSzTx/>
              <a:tabLst/>
              <a:defRPr/>
            </a:pPr>
            <a:r>
              <a:rPr lang="en-US" sz="2800" spc="-1" dirty="0">
                <a:solidFill>
                  <a:srgbClr val="FFFFFF"/>
                </a:solidFill>
                <a:uFill>
                  <a:solidFill>
                    <a:srgbClr val="FFFFFF"/>
                  </a:solidFill>
                </a:uFill>
                <a:latin typeface="Calibri"/>
              </a:rPr>
              <a:t>T-SNE in practice:</a:t>
            </a:r>
          </a:p>
        </p:txBody>
      </p:sp>
      <p:pic>
        <p:nvPicPr>
          <p:cNvPr id="5" name="Picture 4">
            <a:extLst>
              <a:ext uri="{FF2B5EF4-FFF2-40B4-BE49-F238E27FC236}">
                <a16:creationId xmlns:a16="http://schemas.microsoft.com/office/drawing/2014/main" id="{1A494130-E241-4C9B-892F-F32E2C7D4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28615"/>
            <a:ext cx="5520474" cy="3938127"/>
          </a:xfrm>
          <a:prstGeom prst="rect">
            <a:avLst/>
          </a:prstGeom>
        </p:spPr>
      </p:pic>
      <p:sp>
        <p:nvSpPr>
          <p:cNvPr id="6" name="Rectangle 3">
            <a:extLst>
              <a:ext uri="{FF2B5EF4-FFF2-40B4-BE49-F238E27FC236}">
                <a16:creationId xmlns:a16="http://schemas.microsoft.com/office/drawing/2014/main" id="{25A56C9A-875E-4DAC-AB9B-300DD2F5A462}"/>
              </a:ext>
            </a:extLst>
          </p:cNvPr>
          <p:cNvSpPr>
            <a:spLocks noChangeArrowheads="1"/>
          </p:cNvSpPr>
          <p:nvPr/>
        </p:nvSpPr>
        <p:spPr bwMode="auto">
          <a:xfrm>
            <a:off x="685800" y="4935904"/>
            <a:ext cx="367382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7832"/>
                </a:solidFill>
                <a:effectLst/>
                <a:latin typeface="JetBrains Mono"/>
              </a:rPr>
              <a:t>from </a:t>
            </a:r>
            <a:r>
              <a:rPr kumimoji="0" lang="en-US" altLang="en-US" b="0" i="0" u="none" strike="noStrike" cap="none" normalizeH="0" baseline="0" dirty="0" err="1">
                <a:ln>
                  <a:noFill/>
                </a:ln>
                <a:solidFill>
                  <a:srgbClr val="A9B7C6"/>
                </a:solidFill>
                <a:effectLst/>
                <a:latin typeface="JetBrains Mono"/>
              </a:rPr>
              <a:t>sklearn.manifold</a:t>
            </a: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CC7832"/>
                </a:solidFill>
                <a:effectLst/>
                <a:latin typeface="JetBrains Mono"/>
              </a:rPr>
              <a:t>import </a:t>
            </a:r>
            <a:r>
              <a:rPr kumimoji="0" lang="en-US" altLang="en-US" b="0" i="0" u="none" strike="noStrike" cap="none" normalizeH="0" baseline="0" dirty="0">
                <a:ln>
                  <a:noFill/>
                </a:ln>
                <a:solidFill>
                  <a:srgbClr val="A9B7C6"/>
                </a:solidFill>
                <a:effectLst/>
                <a:latin typeface="JetBrains Mono"/>
              </a:rPr>
              <a:t>TSNE</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reducer = TSNE(</a:t>
            </a:r>
            <a:r>
              <a:rPr kumimoji="0" lang="en-US" altLang="en-US" b="0" i="0" u="none" strike="noStrike" cap="none" normalizeH="0" baseline="0" dirty="0" err="1">
                <a:ln>
                  <a:noFill/>
                </a:ln>
                <a:solidFill>
                  <a:srgbClr val="A9B7C6"/>
                </a:solidFill>
                <a:effectLst/>
                <a:latin typeface="JetBrains Mono"/>
              </a:rPr>
              <a:t>n_components</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6897BB"/>
                </a:solidFill>
                <a:effectLst/>
                <a:latin typeface="JetBrains Mono"/>
              </a:rPr>
              <a:t>2</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808080"/>
                </a:solidFill>
                <a:effectLst/>
                <a:latin typeface="JetBrains Mono"/>
              </a:rPr>
              <a:t># to fit and transform:</a:t>
            </a:r>
            <a:br>
              <a:rPr kumimoji="0" lang="en-US" altLang="en-US" b="0" i="0" u="none" strike="noStrike" cap="none" normalizeH="0" baseline="0" dirty="0">
                <a:ln>
                  <a:noFill/>
                </a:ln>
                <a:solidFill>
                  <a:srgbClr val="808080"/>
                </a:solidFill>
                <a:effectLst/>
                <a:latin typeface="JetBrains Mono"/>
              </a:rPr>
            </a:br>
            <a:r>
              <a:rPr kumimoji="0" lang="en-US" altLang="en-US" b="0" i="0" u="none" strike="noStrike" cap="none" normalizeH="0" baseline="0" dirty="0" err="1">
                <a:ln>
                  <a:noFill/>
                </a:ln>
                <a:solidFill>
                  <a:srgbClr val="A9B7C6"/>
                </a:solidFill>
                <a:effectLst/>
                <a:latin typeface="JetBrains Mono"/>
              </a:rPr>
              <a:t>X_reduced</a:t>
            </a:r>
            <a:r>
              <a:rPr kumimoji="0" lang="en-US" altLang="en-US" b="0" i="0" u="none" strike="noStrike" cap="none" normalizeH="0" baseline="0" dirty="0">
                <a:ln>
                  <a:noFill/>
                </a:ln>
                <a:solidFill>
                  <a:srgbClr val="A9B7C6"/>
                </a:solidFill>
                <a:effectLst/>
                <a:latin typeface="JetBrains Mono"/>
              </a:rPr>
              <a:t> = </a:t>
            </a:r>
            <a:r>
              <a:rPr kumimoji="0" lang="en-US" altLang="en-US" b="0" i="0" u="none" strike="noStrike" cap="none" normalizeH="0" baseline="0" dirty="0" err="1">
                <a:ln>
                  <a:noFill/>
                </a:ln>
                <a:solidFill>
                  <a:srgbClr val="A9B7C6"/>
                </a:solidFill>
                <a:effectLst/>
                <a:latin typeface="JetBrains Mono"/>
              </a:rPr>
              <a:t>reducer.fit_transform</a:t>
            </a:r>
            <a:r>
              <a:rPr kumimoji="0" lang="en-US" altLang="en-US" b="0" i="0" u="none" strike="noStrike" cap="none" normalizeH="0" baseline="0" dirty="0">
                <a:ln>
                  <a:noFill/>
                </a:ln>
                <a:solidFill>
                  <a:srgbClr val="A9B7C6"/>
                </a:solidFill>
                <a:effectLst/>
                <a:latin typeface="JetBrains Mono"/>
              </a:rPr>
              <a:t>(X)</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08806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L" dirty="0">
                <a:latin typeface="Calibri" panose="020F0502020204030204" pitchFamily="34" charset="0"/>
              </a:rPr>
              <a:t>E</a:t>
            </a:r>
            <a:r>
              <a:rPr lang="en-US" dirty="0" err="1">
                <a:solidFill>
                  <a:schemeClr val="bg1"/>
                </a:solidFill>
                <a:latin typeface="Calibri" panose="020F0502020204030204" pitchFamily="34" charset="0"/>
              </a:rPr>
              <a:t>mbeddings</a:t>
            </a:r>
            <a:endParaRPr lang="en-US" dirty="0">
              <a:solidFill>
                <a:schemeClr val="bg1"/>
              </a:solidFill>
              <a:latin typeface="Calibri" panose="020F0502020204030204" pitchFamily="34" charset="0"/>
            </a:endParaRPr>
          </a:p>
        </p:txBody>
      </p:sp>
      <p:pic>
        <p:nvPicPr>
          <p:cNvPr id="20" name="Picture 19">
            <a:extLst>
              <a:ext uri="{FF2B5EF4-FFF2-40B4-BE49-F238E27FC236}">
                <a16:creationId xmlns:a16="http://schemas.microsoft.com/office/drawing/2014/main" id="{E458F2DA-E80C-4312-99B0-7C472BEE2B84}"/>
              </a:ext>
            </a:extLst>
          </p:cNvPr>
          <p:cNvPicPr>
            <a:picLocks noChangeAspect="1"/>
          </p:cNvPicPr>
          <p:nvPr/>
        </p:nvPicPr>
        <p:blipFill>
          <a:blip r:embed="rId3"/>
          <a:stretch>
            <a:fillRect/>
          </a:stretch>
        </p:blipFill>
        <p:spPr>
          <a:xfrm>
            <a:off x="152400" y="2868631"/>
            <a:ext cx="11887200" cy="3848100"/>
          </a:xfrm>
          <a:prstGeom prst="rect">
            <a:avLst/>
          </a:prstGeom>
        </p:spPr>
      </p:pic>
      <p:sp>
        <p:nvSpPr>
          <p:cNvPr id="21" name="TextShape 2">
            <a:extLst>
              <a:ext uri="{FF2B5EF4-FFF2-40B4-BE49-F238E27FC236}">
                <a16:creationId xmlns:a16="http://schemas.microsoft.com/office/drawing/2014/main" id="{E693E13C-236E-4DDE-A997-B5E3E58EBF35}"/>
              </a:ext>
            </a:extLst>
          </p:cNvPr>
          <p:cNvSpPr txBox="1"/>
          <p:nvPr/>
        </p:nvSpPr>
        <p:spPr>
          <a:xfrm>
            <a:off x="685800" y="1655110"/>
            <a:ext cx="10667010" cy="4134240"/>
          </a:xfrm>
          <a:prstGeom prst="rect">
            <a:avLst/>
          </a:prstGeom>
          <a:noFill/>
          <a:ln>
            <a:noFill/>
          </a:ln>
        </p:spPr>
        <p:txBody>
          <a:bodyPr/>
          <a:lstStyle/>
          <a:p>
            <a:pPr marL="360" marR="0" lvl="0" algn="l" defTabSz="914400" rtl="0" eaLnBrk="1" fontAlgn="auto" latinLnBrk="0" hangingPunct="1">
              <a:lnSpc>
                <a:spcPct val="100000"/>
              </a:lnSpc>
              <a:spcBef>
                <a:spcPts val="0"/>
              </a:spcBef>
              <a:spcAft>
                <a:spcPts val="0"/>
              </a:spcAft>
              <a:buClr>
                <a:srgbClr val="FFFFFF"/>
              </a:buClr>
              <a:buSzTx/>
              <a:tabLst/>
              <a:defRPr/>
            </a:pPr>
            <a:r>
              <a:rPr lang="en-US" sz="2400" spc="-1" dirty="0">
                <a:solidFill>
                  <a:srgbClr val="FFFFFF"/>
                </a:solidFill>
                <a:uFill>
                  <a:solidFill>
                    <a:srgbClr val="FFFFFF"/>
                  </a:solidFill>
                </a:uFill>
                <a:latin typeface="Calibri"/>
              </a:rPr>
              <a:t>You might be interested in the embedding space – a space you project your data to</a:t>
            </a:r>
          </a:p>
          <a:p>
            <a:pPr marL="360" marR="0" lvl="0" algn="l" defTabSz="914400" rtl="0" eaLnBrk="1" fontAlgn="auto" latinLnBrk="0" hangingPunct="1">
              <a:lnSpc>
                <a:spcPct val="100000"/>
              </a:lnSpc>
              <a:spcBef>
                <a:spcPts val="0"/>
              </a:spcBef>
              <a:spcAft>
                <a:spcPts val="0"/>
              </a:spcAft>
              <a:buClr>
                <a:srgbClr val="FFFFFF"/>
              </a:buClr>
              <a:buSzTx/>
              <a:tabLst/>
              <a:defRPr/>
            </a:pPr>
            <a:r>
              <a:rPr lang="en-US" sz="2400" spc="-1" dirty="0">
                <a:solidFill>
                  <a:srgbClr val="FFFFFF"/>
                </a:solidFill>
                <a:uFill>
                  <a:solidFill>
                    <a:srgbClr val="FFFFFF"/>
                  </a:solidFill>
                </a:uFill>
                <a:latin typeface="Calibri"/>
              </a:rPr>
              <a:t>You can get insights about your data and model by exploring the embedding space</a:t>
            </a:r>
          </a:p>
        </p:txBody>
      </p:sp>
    </p:spTree>
    <p:extLst>
      <p:ext uri="{BB962C8B-B14F-4D97-AF65-F5344CB8AC3E}">
        <p14:creationId xmlns:p14="http://schemas.microsoft.com/office/powerpoint/2010/main" val="17007883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CNN – Convolutional neural network</a:t>
            </a:r>
          </a:p>
        </p:txBody>
      </p:sp>
      <p:pic>
        <p:nvPicPr>
          <p:cNvPr id="14" name="Picture 13">
            <a:extLst>
              <a:ext uri="{FF2B5EF4-FFF2-40B4-BE49-F238E27FC236}">
                <a16:creationId xmlns:a16="http://schemas.microsoft.com/office/drawing/2014/main" id="{45375A7B-6F07-44C4-9452-E40236626EEF}"/>
              </a:ext>
            </a:extLst>
          </p:cNvPr>
          <p:cNvPicPr>
            <a:picLocks noChangeAspect="1"/>
          </p:cNvPicPr>
          <p:nvPr/>
        </p:nvPicPr>
        <p:blipFill>
          <a:blip r:embed="rId3"/>
          <a:stretch>
            <a:fillRect/>
          </a:stretch>
        </p:blipFill>
        <p:spPr>
          <a:xfrm>
            <a:off x="1622849" y="1688771"/>
            <a:ext cx="3550803" cy="4929247"/>
          </a:xfrm>
          <a:prstGeom prst="rect">
            <a:avLst/>
          </a:prstGeom>
        </p:spPr>
      </p:pic>
      <p:pic>
        <p:nvPicPr>
          <p:cNvPr id="16" name="Picture 15">
            <a:extLst>
              <a:ext uri="{FF2B5EF4-FFF2-40B4-BE49-F238E27FC236}">
                <a16:creationId xmlns:a16="http://schemas.microsoft.com/office/drawing/2014/main" id="{6987F2B3-82C7-479D-B882-A6E38B889E3E}"/>
              </a:ext>
            </a:extLst>
          </p:cNvPr>
          <p:cNvPicPr>
            <a:picLocks noChangeAspect="1"/>
          </p:cNvPicPr>
          <p:nvPr/>
        </p:nvPicPr>
        <p:blipFill>
          <a:blip r:embed="rId4"/>
          <a:stretch>
            <a:fillRect/>
          </a:stretch>
        </p:blipFill>
        <p:spPr>
          <a:xfrm>
            <a:off x="6820252" y="1691508"/>
            <a:ext cx="3701398" cy="4923773"/>
          </a:xfrm>
          <a:prstGeom prst="rect">
            <a:avLst/>
          </a:prstGeom>
        </p:spPr>
      </p:pic>
    </p:spTree>
    <p:extLst>
      <p:ext uri="{BB962C8B-B14F-4D97-AF65-F5344CB8AC3E}">
        <p14:creationId xmlns:p14="http://schemas.microsoft.com/office/powerpoint/2010/main" val="27540387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Embeddings example – word2vec</a:t>
            </a:r>
          </a:p>
        </p:txBody>
      </p:sp>
      <p:pic>
        <p:nvPicPr>
          <p:cNvPr id="4" name="Picture 3">
            <a:extLst>
              <a:ext uri="{FF2B5EF4-FFF2-40B4-BE49-F238E27FC236}">
                <a16:creationId xmlns:a16="http://schemas.microsoft.com/office/drawing/2014/main" id="{666E7015-0440-4EDB-B0C3-10266F102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482" y="2065320"/>
            <a:ext cx="6356869" cy="4555756"/>
          </a:xfrm>
          <a:prstGeom prst="rect">
            <a:avLst/>
          </a:prstGeom>
        </p:spPr>
      </p:pic>
      <p:sp>
        <p:nvSpPr>
          <p:cNvPr id="7" name="TextShape 2">
            <a:extLst>
              <a:ext uri="{FF2B5EF4-FFF2-40B4-BE49-F238E27FC236}">
                <a16:creationId xmlns:a16="http://schemas.microsoft.com/office/drawing/2014/main" id="{E5F3CD72-B08B-4FF1-8E4B-79D374574396}"/>
              </a:ext>
            </a:extLst>
          </p:cNvPr>
          <p:cNvSpPr txBox="1"/>
          <p:nvPr/>
        </p:nvSpPr>
        <p:spPr>
          <a:xfrm>
            <a:off x="685800" y="1655110"/>
            <a:ext cx="4325587" cy="4134240"/>
          </a:xfrm>
          <a:prstGeom prst="rect">
            <a:avLst/>
          </a:prstGeom>
          <a:noFill/>
          <a:ln>
            <a:noFill/>
          </a:ln>
        </p:spPr>
        <p:txBody>
          <a:bodyPr/>
          <a:lstStyle/>
          <a:p>
            <a:pPr marL="360" marR="0" lvl="0" algn="l" defTabSz="914400" rtl="0" eaLnBrk="1" fontAlgn="auto" latinLnBrk="0" hangingPunct="1">
              <a:lnSpc>
                <a:spcPct val="100000"/>
              </a:lnSpc>
              <a:spcBef>
                <a:spcPts val="0"/>
              </a:spcBef>
              <a:spcAft>
                <a:spcPts val="0"/>
              </a:spcAft>
              <a:buClr>
                <a:srgbClr val="FFFFFF"/>
              </a:buClr>
              <a:buSzTx/>
              <a:tabLst/>
              <a:defRPr/>
            </a:pPr>
            <a:r>
              <a:rPr lang="en-US" sz="2000" spc="-1" dirty="0">
                <a:solidFill>
                  <a:srgbClr val="FFFFFF"/>
                </a:solidFill>
                <a:uFill>
                  <a:solidFill>
                    <a:srgbClr val="FFFFFF"/>
                  </a:solidFill>
                </a:uFill>
                <a:latin typeface="Calibri"/>
              </a:rPr>
              <a:t>After using PCA and reducing our data to 2D space we can found meaning in the most principal components:</a:t>
            </a:r>
          </a:p>
          <a:p>
            <a:pPr marL="343260" marR="0" lvl="0" indent="-3429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spc="-1" dirty="0">
                <a:solidFill>
                  <a:srgbClr val="FFFFFF"/>
                </a:solidFill>
                <a:uFill>
                  <a:solidFill>
                    <a:srgbClr val="FFFFFF"/>
                  </a:solidFill>
                </a:uFill>
                <a:latin typeface="Calibri"/>
              </a:rPr>
              <a:t>X – name – capitol</a:t>
            </a:r>
          </a:p>
          <a:p>
            <a:pPr marL="343260" marR="0" lvl="0" indent="-3429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000" spc="-1" dirty="0">
                <a:solidFill>
                  <a:srgbClr val="FFFFFF"/>
                </a:solidFill>
                <a:uFill>
                  <a:solidFill>
                    <a:srgbClr val="FFFFFF"/>
                  </a:solidFill>
                </a:uFill>
                <a:latin typeface="Calibri"/>
              </a:rPr>
              <a:t>Y – country related</a:t>
            </a:r>
          </a:p>
          <a:p>
            <a:pPr marL="360" marR="0" lvl="0" algn="l" defTabSz="914400" rtl="0" eaLnBrk="1" fontAlgn="auto" latinLnBrk="0" hangingPunct="1">
              <a:lnSpc>
                <a:spcPct val="100000"/>
              </a:lnSpc>
              <a:spcBef>
                <a:spcPts val="0"/>
              </a:spcBef>
              <a:spcAft>
                <a:spcPts val="0"/>
              </a:spcAft>
              <a:buClr>
                <a:srgbClr val="FFFFFF"/>
              </a:buClr>
              <a:buSzTx/>
              <a:tabLst/>
              <a:defRPr/>
            </a:pPr>
            <a:endParaRPr lang="en-US" sz="2000" spc="-1" dirty="0">
              <a:solidFill>
                <a:srgbClr val="FFFFFF"/>
              </a:solidFill>
              <a:uFill>
                <a:solidFill>
                  <a:srgbClr val="FFFFFF"/>
                </a:solidFill>
              </a:uFill>
              <a:latin typeface="Calibri"/>
            </a:endParaRPr>
          </a:p>
        </p:txBody>
      </p:sp>
    </p:spTree>
    <p:extLst>
      <p:ext uri="{BB962C8B-B14F-4D97-AF65-F5344CB8AC3E}">
        <p14:creationId xmlns:p14="http://schemas.microsoft.com/office/powerpoint/2010/main" val="405755808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Transfer-Learning</a:t>
            </a:r>
          </a:p>
        </p:txBody>
      </p:sp>
      <p:sp>
        <p:nvSpPr>
          <p:cNvPr id="3" name="TextShape 2">
            <a:extLst>
              <a:ext uri="{FF2B5EF4-FFF2-40B4-BE49-F238E27FC236}">
                <a16:creationId xmlns:a16="http://schemas.microsoft.com/office/drawing/2014/main" id="{13D5657B-D81D-4806-A588-F421CEBF285F}"/>
              </a:ext>
            </a:extLst>
          </p:cNvPr>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It sometimes hard to train a NN from scratch</a:t>
            </a: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lang="en-US" sz="2400" spc="-1" dirty="0">
                <a:solidFill>
                  <a:srgbClr val="FFFFFF"/>
                </a:solidFill>
                <a:uFill>
                  <a:solidFill>
                    <a:srgbClr val="FFFFFF"/>
                  </a:solidFill>
                </a:uFill>
                <a:latin typeface="Calibri"/>
              </a:rPr>
              <a:t>We can use pretrained NN and exploit its generalization properties for new tasks - </a:t>
            </a: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It can save us a lot of time and re</a:t>
            </a:r>
            <a:r>
              <a:rPr lang="en-US" sz="2400" spc="-1" dirty="0">
                <a:solidFill>
                  <a:srgbClr val="FFFFFF"/>
                </a:solidFill>
                <a:uFill>
                  <a:solidFill>
                    <a:srgbClr val="FFFFFF"/>
                  </a:solidFill>
                </a:uFill>
                <a:latin typeface="Calibri"/>
              </a:rPr>
              <a:t>sources!</a:t>
            </a:r>
            <a:endParaRPr kumimoji="0" lang="en-US" sz="2400" b="0" i="0" u="none" strike="noStrike" kern="1200" cap="none" spc="-1" normalizeH="0" baseline="0" noProof="0" dirty="0">
              <a:ln>
                <a:noFill/>
              </a:ln>
              <a:solidFill>
                <a:srgbClr val="FFFFFF"/>
              </a:solidFill>
              <a:effectLst/>
              <a:uLnTx/>
              <a:uFill>
                <a:solidFill>
                  <a:srgbClr val="FFFFFF"/>
                </a:solidFill>
              </a:uFill>
              <a:latin typeface="Calibri"/>
            </a:endParaRPr>
          </a:p>
        </p:txBody>
      </p:sp>
      <p:pic>
        <p:nvPicPr>
          <p:cNvPr id="5" name="Picture 4">
            <a:extLst>
              <a:ext uri="{FF2B5EF4-FFF2-40B4-BE49-F238E27FC236}">
                <a16:creationId xmlns:a16="http://schemas.microsoft.com/office/drawing/2014/main" id="{40897830-749A-4F7F-B350-A463B5062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4595" y="3526970"/>
            <a:ext cx="6482810" cy="3047287"/>
          </a:xfrm>
          <a:prstGeom prst="rect">
            <a:avLst/>
          </a:prstGeom>
        </p:spPr>
      </p:pic>
    </p:spTree>
    <p:extLst>
      <p:ext uri="{BB962C8B-B14F-4D97-AF65-F5344CB8AC3E}">
        <p14:creationId xmlns:p14="http://schemas.microsoft.com/office/powerpoint/2010/main" val="7671198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Transfer-Learning in practice</a:t>
            </a:r>
          </a:p>
        </p:txBody>
      </p:sp>
      <p:sp>
        <p:nvSpPr>
          <p:cNvPr id="3" name="TextShape 2">
            <a:extLst>
              <a:ext uri="{FF2B5EF4-FFF2-40B4-BE49-F238E27FC236}">
                <a16:creationId xmlns:a16="http://schemas.microsoft.com/office/drawing/2014/main" id="{13D5657B-D81D-4806-A588-F421CEBF285F}"/>
              </a:ext>
            </a:extLst>
          </p:cNvPr>
          <p:cNvSpPr txBox="1"/>
          <p:nvPr/>
        </p:nvSpPr>
        <p:spPr>
          <a:xfrm>
            <a:off x="685800" y="2142000"/>
            <a:ext cx="10131120" cy="4134240"/>
          </a:xfrm>
          <a:prstGeom prst="rect">
            <a:avLst/>
          </a:prstGeom>
          <a:noFill/>
          <a:ln>
            <a:noFill/>
          </a:ln>
        </p:spPr>
        <p:txBody>
          <a:bodyPr/>
          <a:lstStyle/>
          <a:p>
            <a:pPr marL="743040" lvl="1" indent="-285480">
              <a:buClr>
                <a:srgbClr val="FFFFFF"/>
              </a:buClr>
              <a:buFont typeface="Arial"/>
              <a:buChar char="•"/>
              <a:defRPr/>
            </a:pPr>
            <a:endParaRPr lang="en-US" sz="3200" spc="-1" dirty="0">
              <a:solidFill>
                <a:srgbClr val="FFFFFF"/>
              </a:solidFill>
              <a:uFill>
                <a:solidFill>
                  <a:srgbClr val="FFFFFF"/>
                </a:solidFill>
              </a:uFill>
              <a:latin typeface="Calibri"/>
            </a:endParaRPr>
          </a:p>
          <a:p>
            <a:pPr marL="457560" lvl="1">
              <a:buClr>
                <a:srgbClr val="FFFFFF"/>
              </a:buClr>
              <a:defRPr/>
            </a:pPr>
            <a:endParaRPr kumimoji="0" lang="en-US" sz="3600" b="0" i="0" u="none" strike="noStrike" kern="1200" cap="none" spc="-1" normalizeH="0" baseline="0" noProof="0" dirty="0">
              <a:ln>
                <a:noFill/>
              </a:ln>
              <a:solidFill>
                <a:srgbClr val="FFFFFF"/>
              </a:solidFill>
              <a:effectLst/>
              <a:uLnTx/>
              <a:uFill>
                <a:solidFill>
                  <a:srgbClr val="FFFFFF"/>
                </a:solidFill>
              </a:uFill>
              <a:latin typeface="Calibri"/>
            </a:endParaRPr>
          </a:p>
        </p:txBody>
      </p:sp>
      <p:pic>
        <p:nvPicPr>
          <p:cNvPr id="6" name="Picture 5">
            <a:extLst>
              <a:ext uri="{FF2B5EF4-FFF2-40B4-BE49-F238E27FC236}">
                <a16:creationId xmlns:a16="http://schemas.microsoft.com/office/drawing/2014/main" id="{A6ABE0BD-DE14-4759-8F0A-0DF93AAED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354" y="1725692"/>
            <a:ext cx="6622473" cy="4966855"/>
          </a:xfrm>
          <a:prstGeom prst="rect">
            <a:avLst/>
          </a:prstGeom>
        </p:spPr>
      </p:pic>
      <p:pic>
        <p:nvPicPr>
          <p:cNvPr id="14" name="Picture 13">
            <a:extLst>
              <a:ext uri="{FF2B5EF4-FFF2-40B4-BE49-F238E27FC236}">
                <a16:creationId xmlns:a16="http://schemas.microsoft.com/office/drawing/2014/main" id="{C475FACA-C940-4FC5-AABA-7CA78D60735E}"/>
              </a:ext>
            </a:extLst>
          </p:cNvPr>
          <p:cNvPicPr>
            <a:picLocks noChangeAspect="1"/>
          </p:cNvPicPr>
          <p:nvPr/>
        </p:nvPicPr>
        <p:blipFill>
          <a:blip r:embed="rId4"/>
          <a:stretch>
            <a:fillRect/>
          </a:stretch>
        </p:blipFill>
        <p:spPr>
          <a:xfrm>
            <a:off x="172633" y="3530661"/>
            <a:ext cx="4947944" cy="1356916"/>
          </a:xfrm>
          <a:prstGeom prst="rect">
            <a:avLst/>
          </a:prstGeom>
        </p:spPr>
      </p:pic>
    </p:spTree>
    <p:extLst>
      <p:ext uri="{BB962C8B-B14F-4D97-AF65-F5344CB8AC3E}">
        <p14:creationId xmlns:p14="http://schemas.microsoft.com/office/powerpoint/2010/main" val="10169431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CA612E-264E-4E61-9CF9-B87FC3990C42}"/>
              </a:ext>
            </a:extLst>
          </p:cNvPr>
          <p:cNvSpPr>
            <a:spLocks noGrp="1"/>
          </p:cNvSpPr>
          <p:nvPr>
            <p:ph type="title"/>
          </p:nvPr>
        </p:nvSpPr>
        <p:spPr>
          <a:xfrm>
            <a:off x="1030440" y="1839625"/>
            <a:ext cx="10131120" cy="3178749"/>
          </a:xfrm>
        </p:spPr>
        <p:txBody>
          <a:bodyPr/>
          <a:lstStyle/>
          <a:p>
            <a:pPr algn="ctr"/>
            <a:r>
              <a:rPr lang="en-IL" sz="7200" dirty="0">
                <a:solidFill>
                  <a:schemeClr val="bg1"/>
                </a:solidFill>
                <a:latin typeface="Calibri" panose="020F0502020204030204" pitchFamily="34" charset="0"/>
              </a:rPr>
              <a:t>SVM</a:t>
            </a:r>
            <a:br>
              <a:rPr lang="en-IL" sz="7200" dirty="0">
                <a:solidFill>
                  <a:schemeClr val="bg1"/>
                </a:solidFill>
                <a:latin typeface="Calibri" panose="020F0502020204030204" pitchFamily="34" charset="0"/>
              </a:rPr>
            </a:br>
            <a:r>
              <a:rPr lang="en-IL" sz="4000" dirty="0">
                <a:latin typeface="Calibri" panose="020F0502020204030204" pitchFamily="34" charset="0"/>
              </a:rPr>
              <a:t>Support Vector Machine</a:t>
            </a:r>
            <a:endParaRPr lang="en-US" sz="72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219663183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76482" name="Title 276481"/>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zh-CN" altLang="en-US">
                <a:ea typeface="宋体" pitchFamily="2" charset="-122"/>
              </a:rPr>
              <a:t> </a:t>
            </a:r>
            <a:r>
              <a:rPr lang="en-US" altLang="zh-CN">
                <a:ea typeface="宋体" pitchFamily="2" charset="-122"/>
              </a:rPr>
              <a:t>Linear Classifiers</a:t>
            </a:r>
          </a:p>
        </p:txBody>
      </p:sp>
      <p:sp>
        <p:nvSpPr>
          <p:cNvPr id="276534" name="Date Placeholder 3"/>
          <p:cNvSpPr>
            <a:spLocks noGrp="1"/>
          </p:cNvSpPr>
          <p:nvPr>
            <p:ph type="dt" sz="half" idx="4294967295"/>
          </p:nvPr>
        </p:nvSpPr>
        <p:spPr>
          <a:xfrm>
            <a:off x="0" y="6356350"/>
            <a:ext cx="2743200" cy="365125"/>
          </a:xfrm>
        </p:spPr>
        <p:txBody>
          <a:bodyPr anchor="t"/>
          <a:lstStyle/>
          <a:p>
            <a:pPr lvl="0"/>
            <a:fld id="{9A54F010-90D1-4FCA-BCE1-D7331777D073}"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76535" name="Slide Number Placeholder 4"/>
          <p:cNvSpPr>
            <a:spLocks noGrp="1"/>
          </p:cNvSpPr>
          <p:nvPr>
            <p:ph type="sldNum" sz="quarter" idx="4294967295"/>
          </p:nvPr>
        </p:nvSpPr>
        <p:spPr>
          <a:xfrm>
            <a:off x="0" y="6356350"/>
            <a:ext cx="4114800" cy="365125"/>
          </a:xfrm>
        </p:spPr>
        <p:txBody>
          <a:bodyPr anchor="t"/>
          <a:lstStyle/>
          <a:p>
            <a:pPr lvl="0" algn="r"/>
            <a:fld id="{F0676585-E695-4027-A4D7-1304AA234DC1}" type="slidenum">
              <a:rPr lang="zh-CN" altLang="en-US" sz="1400">
                <a:latin typeface="Tahoma" pitchFamily="34" charset="0"/>
                <a:ea typeface="宋体" pitchFamily="2" charset="-122"/>
              </a:rPr>
              <a:t>47</a:t>
            </a:fld>
            <a:endParaRPr lang="en-US" dirty="0">
              <a:latin typeface="Calibri" panose="020F0502020204030204" pitchFamily="34" charset="0"/>
            </a:endParaRPr>
          </a:p>
        </p:txBody>
      </p:sp>
      <p:sp>
        <p:nvSpPr>
          <p:cNvPr id="276483" name="Rectangle 276482"/>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a:latin typeface="Tahoma" pitchFamily="34" charset="0"/>
                <a:ea typeface="宋体" pitchFamily="2" charset="-122"/>
              </a:rPr>
              <a:t>f </a:t>
            </a:r>
            <a:r>
              <a:rPr lang="en-US" altLang="zh-CN" sz="2000">
                <a:latin typeface="Tahoma" pitchFamily="34" charset="0"/>
                <a:ea typeface="宋体" pitchFamily="2" charset="-122"/>
              </a:rPr>
              <a:t>        </a:t>
            </a:r>
          </a:p>
        </p:txBody>
      </p:sp>
      <p:cxnSp>
        <p:nvCxnSpPr>
          <p:cNvPr id="276484" name="Straight Connector 276483"/>
          <p:cNvCxnSpPr/>
          <p:nvPr/>
        </p:nvCxnSpPr>
        <p:spPr>
          <a:xfrm>
            <a:off x="5486400" y="1066800"/>
            <a:ext cx="1371600" cy="0"/>
          </a:xfrm>
          <a:prstGeom prst="line">
            <a:avLst/>
          </a:prstGeom>
          <a:noFill/>
          <a:ln w="12700">
            <a:solidFill>
              <a:schemeClr val="tx1"/>
            </a:solidFill>
            <a:miter lim="800000"/>
            <a:tailEnd type="triangle"/>
          </a:ln>
          <a:effectLst/>
        </p:spPr>
      </p:cxnSp>
      <p:sp>
        <p:nvSpPr>
          <p:cNvPr id="276485" name="Rectangle 276484"/>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a:latin typeface="Tahoma" pitchFamily="34" charset="0"/>
                <a:ea typeface="宋体" pitchFamily="2" charset="-122"/>
              </a:rPr>
              <a:t>x</a:t>
            </a:r>
          </a:p>
        </p:txBody>
      </p:sp>
      <p:cxnSp>
        <p:nvCxnSpPr>
          <p:cNvPr id="276488" name="Straight Connector 276487"/>
          <p:cNvCxnSpPr/>
          <p:nvPr/>
        </p:nvCxnSpPr>
        <p:spPr>
          <a:xfrm>
            <a:off x="8458200" y="1066800"/>
            <a:ext cx="1371600" cy="0"/>
          </a:xfrm>
          <a:prstGeom prst="line">
            <a:avLst/>
          </a:prstGeom>
          <a:noFill/>
          <a:ln w="12700">
            <a:solidFill>
              <a:schemeClr val="tx1"/>
            </a:solidFill>
            <a:miter lim="800000"/>
            <a:tailEnd type="triangle"/>
          </a:ln>
          <a:effectLst/>
        </p:spPr>
      </p:cxnSp>
      <p:sp>
        <p:nvSpPr>
          <p:cNvPr id="276489" name="Rectangle 276488"/>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a:latin typeface="Tahoma" pitchFamily="34" charset="0"/>
                <a:ea typeface="宋体" pitchFamily="2" charset="-122"/>
              </a:rPr>
              <a:t>y</a:t>
            </a:r>
            <a:r>
              <a:rPr lang="en-US" altLang="zh-CN" sz="3200" baseline="30000">
                <a:latin typeface="Tahoma" pitchFamily="34" charset="0"/>
                <a:ea typeface="宋体" pitchFamily="2" charset="-122"/>
              </a:rPr>
              <a:t>est</a:t>
            </a:r>
          </a:p>
        </p:txBody>
      </p:sp>
      <p:sp>
        <p:nvSpPr>
          <p:cNvPr id="276490" name="Rectangle 276489"/>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a:latin typeface="Tahoma" pitchFamily="34" charset="0"/>
                <a:ea typeface="宋体" pitchFamily="2" charset="-122"/>
              </a:rPr>
              <a:t>denotes +1</a:t>
            </a:r>
          </a:p>
          <a:p>
            <a:pPr lvl="0" algn="ctr">
              <a:spcBef>
                <a:spcPct val="50000"/>
              </a:spcBef>
              <a:buClr>
                <a:schemeClr val="tx1"/>
              </a:buClr>
              <a:buSzPct val="60000"/>
            </a:pPr>
            <a:r>
              <a:rPr lang="en-US" altLang="zh-CN" sz="2000">
                <a:latin typeface="Tahoma" pitchFamily="34" charset="0"/>
                <a:ea typeface="宋体" pitchFamily="2" charset="-122"/>
              </a:rPr>
              <a:t>denotes -1</a:t>
            </a:r>
          </a:p>
        </p:txBody>
      </p:sp>
      <p:sp>
        <p:nvSpPr>
          <p:cNvPr id="276491" name="Oval 276490"/>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492" name="Oval 276491"/>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6493" name="Straight Connector 276492"/>
          <p:cNvCxnSpPr/>
          <p:nvPr/>
        </p:nvCxnSpPr>
        <p:spPr>
          <a:xfrm flipH="1">
            <a:off x="4114800" y="2209800"/>
            <a:ext cx="0" cy="3505200"/>
          </a:xfrm>
          <a:prstGeom prst="line">
            <a:avLst/>
          </a:prstGeom>
          <a:noFill/>
          <a:ln w="38100">
            <a:solidFill>
              <a:schemeClr val="hlink"/>
            </a:solidFill>
            <a:miter lim="800000"/>
          </a:ln>
          <a:effectLst/>
        </p:spPr>
      </p:cxnSp>
      <p:cxnSp>
        <p:nvCxnSpPr>
          <p:cNvPr id="276494" name="Straight Connector 276493"/>
          <p:cNvCxnSpPr/>
          <p:nvPr/>
        </p:nvCxnSpPr>
        <p:spPr>
          <a:xfrm flipV="1">
            <a:off x="3962400" y="5562600"/>
            <a:ext cx="3657600" cy="0"/>
          </a:xfrm>
          <a:prstGeom prst="line">
            <a:avLst/>
          </a:prstGeom>
          <a:noFill/>
          <a:ln w="38100">
            <a:solidFill>
              <a:schemeClr val="hlink"/>
            </a:solidFill>
            <a:miter lim="800000"/>
          </a:ln>
          <a:effectLst/>
        </p:spPr>
      </p:cxnSp>
      <p:sp>
        <p:nvSpPr>
          <p:cNvPr id="276495" name="Oval 276494"/>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496" name="Oval 276495"/>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497" name="Oval 276496"/>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498" name="Oval 276497"/>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499" name="Oval 276498"/>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00" name="Oval 276499"/>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01" name="Oval 276500"/>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02" name="Oval 276501"/>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3" name="Oval 276502"/>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4" name="Oval 276503"/>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5" name="Oval 276504"/>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6" name="Oval 276505"/>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07" name="Oval 276506"/>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8" name="Oval 276507"/>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09" name="Oval 276508"/>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10" name="Oval 276509"/>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11" name="Oval 276510"/>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12" name="Oval 276511"/>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13" name="Oval 276512"/>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14" name="Oval 276513"/>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15" name="Oval 276514"/>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16" name="Oval 276515"/>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17" name="Oval 276516"/>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18" name="Oval 276517"/>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19" name="Oval 276518"/>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20" name="Oval 276519"/>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21" name="Oval 276520"/>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22" name="Oval 276521"/>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23" name="Oval 276522"/>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24" name="Oval 276523"/>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25" name="Oval 276524"/>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26" name="Oval 276525"/>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6527" name="Oval 276526"/>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28" name="Oval 276527"/>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6530" name="Rectangle 276529"/>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a:latin typeface="Tahoma" pitchFamily="34" charset="0"/>
              <a:ea typeface="宋体" pitchFamily="2" charset="-122"/>
            </a:endParaRPr>
          </a:p>
        </p:txBody>
      </p:sp>
      <p:sp>
        <p:nvSpPr>
          <p:cNvPr id="276531" name="Rectangle 276530"/>
          <p:cNvSpPr/>
          <p:nvPr/>
        </p:nvSpPr>
        <p:spPr>
          <a:xfrm>
            <a:off x="7924800" y="3352801"/>
            <a:ext cx="2209800" cy="7016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a:latin typeface="Tahoma" pitchFamily="34" charset="0"/>
                <a:ea typeface="宋体" pitchFamily="2" charset="-122"/>
              </a:rPr>
              <a:t>How would you classify this data?</a:t>
            </a:r>
          </a:p>
        </p:txBody>
      </p:sp>
      <p:sp>
        <p:nvSpPr>
          <p:cNvPr id="276532" name="Rectangle 276531"/>
          <p:cNvSpPr/>
          <p:nvPr/>
        </p:nvSpPr>
        <p:spPr>
          <a:xfrm>
            <a:off x="8975726" y="414338"/>
            <a:ext cx="1693863" cy="457200"/>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a:latin typeface="Tahoma" pitchFamily="34" charset="0"/>
              </a:rPr>
              <a:t>Estimation:</a:t>
            </a:r>
          </a:p>
        </p:txBody>
      </p:sp>
      <p:sp>
        <p:nvSpPr>
          <p:cNvPr id="276533" name="Rectangle 276532"/>
          <p:cNvSpPr/>
          <p:nvPr/>
        </p:nvSpPr>
        <p:spPr>
          <a:xfrm>
            <a:off x="7908926" y="2166939"/>
            <a:ext cx="2501775" cy="830997"/>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b="1" dirty="0">
                <a:latin typeface="Tahoma" pitchFamily="34" charset="0"/>
              </a:rPr>
              <a:t>w</a:t>
            </a:r>
            <a:r>
              <a:rPr lang="en-US" altLang="zh-CN" dirty="0">
                <a:latin typeface="Tahoma" pitchFamily="34" charset="0"/>
              </a:rPr>
              <a:t>: weight vector</a:t>
            </a:r>
          </a:p>
          <a:p>
            <a:pPr lvl="0"/>
            <a:r>
              <a:rPr lang="en-US" altLang="zh-CN" b="1" dirty="0">
                <a:latin typeface="Tahoma" pitchFamily="34" charset="0"/>
              </a:rPr>
              <a:t>x</a:t>
            </a:r>
            <a:r>
              <a:rPr lang="en-US" altLang="zh-CN" dirty="0">
                <a:latin typeface="Tahoma" pitchFamily="34" charset="0"/>
              </a:rPr>
              <a:t>: data vector</a:t>
            </a:r>
          </a:p>
        </p:txBody>
      </p:sp>
      <p:sp>
        <p:nvSpPr>
          <p:cNvPr id="54" name="Rectangle 53"/>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a:latin typeface="Tahoma" pitchFamily="34" charset="0"/>
                <a:ea typeface="宋体" pitchFamily="2" charset="-122"/>
              </a:rPr>
              <a:t>f</a:t>
            </a:r>
            <a:r>
              <a:rPr lang="en-US" altLang="zh-CN" sz="2000" i="1">
                <a:latin typeface="Tahoma" pitchFamily="34" charset="0"/>
                <a:ea typeface="宋体" pitchFamily="2" charset="-122"/>
              </a:rPr>
              <a:t>(</a:t>
            </a:r>
            <a:r>
              <a:rPr lang="en-US" altLang="zh-CN" sz="2000" b="1" i="1">
                <a:latin typeface="Tahoma" pitchFamily="34" charset="0"/>
                <a:ea typeface="宋体" pitchFamily="2" charset="-122"/>
              </a:rPr>
              <a:t>x</a:t>
            </a:r>
            <a:r>
              <a:rPr lang="en-US" altLang="zh-CN" sz="2000" i="1">
                <a:latin typeface="Tahoma" pitchFamily="34" charset="0"/>
                <a:ea typeface="宋体" pitchFamily="2" charset="-122"/>
              </a:rPr>
              <a:t>,</a:t>
            </a:r>
            <a:r>
              <a:rPr lang="en-US" altLang="zh-CN" sz="2000" b="1" i="1">
                <a:solidFill>
                  <a:srgbClr val="00CC00"/>
                </a:solidFill>
                <a:latin typeface="Tahoma" pitchFamily="34" charset="0"/>
                <a:ea typeface="宋体" pitchFamily="2" charset="-122"/>
              </a:rPr>
              <a:t>w</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 = sign(</a:t>
            </a:r>
            <a:r>
              <a:rPr lang="en-US" altLang="zh-CN" sz="2000" b="1" i="1">
                <a:solidFill>
                  <a:srgbClr val="00CC00"/>
                </a:solidFill>
                <a:latin typeface="Tahoma" pitchFamily="34" charset="0"/>
                <a:ea typeface="宋体" pitchFamily="2" charset="-122"/>
              </a:rPr>
              <a:t>w</a:t>
            </a:r>
            <a:r>
              <a:rPr lang="en-US" altLang="zh-CN" sz="2000" b="1" i="1">
                <a:latin typeface="Tahoma" pitchFamily="34" charset="0"/>
                <a:ea typeface="宋体" pitchFamily="2" charset="-122"/>
              </a:rPr>
              <a:t>. x</a:t>
            </a:r>
            <a:r>
              <a:rPr lang="en-US" altLang="zh-CN" sz="2000" i="1">
                <a:solidFill>
                  <a:srgbClr val="00CC00"/>
                </a:solidFill>
                <a:latin typeface="Tahoma" pitchFamily="34" charset="0"/>
                <a:ea typeface="宋体" pitchFamily="2" charset="-122"/>
              </a:rPr>
              <a:t> </a:t>
            </a:r>
            <a:r>
              <a:rPr lang="en-US" altLang="zh-CN" sz="2000" i="1">
                <a:latin typeface="Tahoma" pitchFamily="34" charset="0"/>
                <a:ea typeface="宋体" pitchFamily="2" charset="-122"/>
              </a:rPr>
              <a:t>+ </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a:t>
            </a:r>
          </a:p>
        </p:txBody>
      </p:sp>
    </p:spTree>
    <p:extLst>
      <p:ext uri="{BB962C8B-B14F-4D97-AF65-F5344CB8AC3E}">
        <p14:creationId xmlns:p14="http://schemas.microsoft.com/office/powerpoint/2010/main" val="40131915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77506" name="Title 277505"/>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zh-CN" altLang="en-US">
                <a:ea typeface="宋体" pitchFamily="2" charset="-122"/>
              </a:rPr>
              <a:t> </a:t>
            </a:r>
            <a:r>
              <a:rPr lang="en-US" altLang="zh-CN">
                <a:ea typeface="宋体" pitchFamily="2" charset="-122"/>
              </a:rPr>
              <a:t>Linear Classifiers</a:t>
            </a:r>
          </a:p>
        </p:txBody>
      </p:sp>
      <p:sp>
        <p:nvSpPr>
          <p:cNvPr id="277557" name="Date Placeholder 3"/>
          <p:cNvSpPr>
            <a:spLocks noGrp="1"/>
          </p:cNvSpPr>
          <p:nvPr>
            <p:ph type="dt" sz="half" idx="4294967295"/>
          </p:nvPr>
        </p:nvSpPr>
        <p:spPr>
          <a:xfrm>
            <a:off x="0" y="6356350"/>
            <a:ext cx="2743200" cy="365125"/>
          </a:xfrm>
        </p:spPr>
        <p:txBody>
          <a:bodyPr anchor="t"/>
          <a:lstStyle/>
          <a:p>
            <a:pPr lvl="0"/>
            <a:fld id="{602D4358-B2AD-4CFD-8722-396D1DE88693}"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77558" name="Slide Number Placeholder 4"/>
          <p:cNvSpPr>
            <a:spLocks noGrp="1"/>
          </p:cNvSpPr>
          <p:nvPr>
            <p:ph type="sldNum" sz="quarter" idx="4294967295"/>
          </p:nvPr>
        </p:nvSpPr>
        <p:spPr>
          <a:xfrm>
            <a:off x="0" y="6356350"/>
            <a:ext cx="4114800" cy="365125"/>
          </a:xfrm>
        </p:spPr>
        <p:txBody>
          <a:bodyPr anchor="t"/>
          <a:lstStyle/>
          <a:p>
            <a:pPr lvl="0" algn="r"/>
            <a:fld id="{40C8762E-B8A4-4A6F-8F97-FCCFECB85495}" type="slidenum">
              <a:rPr lang="zh-CN" altLang="en-US" sz="1400">
                <a:latin typeface="Tahoma" pitchFamily="34" charset="0"/>
                <a:ea typeface="宋体" pitchFamily="2" charset="-122"/>
              </a:rPr>
              <a:t>48</a:t>
            </a:fld>
            <a:endParaRPr lang="en-US" dirty="0">
              <a:latin typeface="Calibri" panose="020F0502020204030204" pitchFamily="34" charset="0"/>
            </a:endParaRPr>
          </a:p>
        </p:txBody>
      </p:sp>
      <p:sp>
        <p:nvSpPr>
          <p:cNvPr id="277507" name="Rectangle 277506"/>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a:latin typeface="Tahoma" pitchFamily="34" charset="0"/>
                <a:ea typeface="宋体" pitchFamily="2" charset="-122"/>
              </a:rPr>
              <a:t>f </a:t>
            </a:r>
            <a:r>
              <a:rPr lang="en-US" altLang="zh-CN" sz="2000">
                <a:latin typeface="Tahoma" pitchFamily="34" charset="0"/>
                <a:ea typeface="宋体" pitchFamily="2" charset="-122"/>
              </a:rPr>
              <a:t>        </a:t>
            </a:r>
          </a:p>
        </p:txBody>
      </p:sp>
      <p:cxnSp>
        <p:nvCxnSpPr>
          <p:cNvPr id="277508" name="Straight Connector 277507"/>
          <p:cNvCxnSpPr/>
          <p:nvPr/>
        </p:nvCxnSpPr>
        <p:spPr>
          <a:xfrm>
            <a:off x="5486400" y="1066800"/>
            <a:ext cx="1371600" cy="0"/>
          </a:xfrm>
          <a:prstGeom prst="line">
            <a:avLst/>
          </a:prstGeom>
          <a:noFill/>
          <a:ln w="12700">
            <a:solidFill>
              <a:schemeClr val="tx1"/>
            </a:solidFill>
            <a:miter lim="800000"/>
            <a:tailEnd type="triangle"/>
          </a:ln>
          <a:effectLst/>
        </p:spPr>
      </p:cxnSp>
      <p:sp>
        <p:nvSpPr>
          <p:cNvPr id="277509" name="Rectangle 277508"/>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a:latin typeface="Tahoma" pitchFamily="34" charset="0"/>
                <a:ea typeface="宋体" pitchFamily="2" charset="-122"/>
              </a:rPr>
              <a:t>x</a:t>
            </a:r>
          </a:p>
        </p:txBody>
      </p:sp>
      <p:cxnSp>
        <p:nvCxnSpPr>
          <p:cNvPr id="277510" name="Straight Connector 277509"/>
          <p:cNvCxnSpPr/>
          <p:nvPr/>
        </p:nvCxnSpPr>
        <p:spPr>
          <a:xfrm flipH="1">
            <a:off x="7543800" y="381000"/>
            <a:ext cx="0" cy="381000"/>
          </a:xfrm>
          <a:prstGeom prst="line">
            <a:avLst/>
          </a:prstGeom>
          <a:noFill/>
          <a:ln w="12700">
            <a:solidFill>
              <a:schemeClr val="tx1"/>
            </a:solidFill>
            <a:miter lim="800000"/>
            <a:tailEnd type="triangle"/>
          </a:ln>
          <a:effectLst/>
        </p:spPr>
      </p:cxnSp>
      <p:sp>
        <p:nvSpPr>
          <p:cNvPr id="277511" name="Rectangle 277510"/>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dirty="0">
                <a:solidFill>
                  <a:srgbClr val="00CC00"/>
                </a:solidFill>
                <a:latin typeface="Symbol" pitchFamily="18" charset="2"/>
                <a:ea typeface="宋体" pitchFamily="2" charset="-122"/>
              </a:rPr>
              <a:t>a</a:t>
            </a:r>
          </a:p>
        </p:txBody>
      </p:sp>
      <p:cxnSp>
        <p:nvCxnSpPr>
          <p:cNvPr id="277512" name="Straight Connector 277511"/>
          <p:cNvCxnSpPr/>
          <p:nvPr/>
        </p:nvCxnSpPr>
        <p:spPr>
          <a:xfrm>
            <a:off x="8458200" y="1066800"/>
            <a:ext cx="1371600" cy="0"/>
          </a:xfrm>
          <a:prstGeom prst="line">
            <a:avLst/>
          </a:prstGeom>
          <a:noFill/>
          <a:ln w="12700">
            <a:solidFill>
              <a:schemeClr val="tx1"/>
            </a:solidFill>
            <a:miter lim="800000"/>
            <a:tailEnd type="triangle"/>
          </a:ln>
          <a:effectLst/>
        </p:spPr>
      </p:cxnSp>
      <p:sp>
        <p:nvSpPr>
          <p:cNvPr id="277513" name="Rectangle 277512"/>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a:latin typeface="Tahoma" pitchFamily="34" charset="0"/>
                <a:ea typeface="宋体" pitchFamily="2" charset="-122"/>
              </a:rPr>
              <a:t>y</a:t>
            </a:r>
            <a:r>
              <a:rPr lang="en-US" altLang="zh-CN" sz="3200" baseline="30000">
                <a:latin typeface="Tahoma" pitchFamily="34" charset="0"/>
                <a:ea typeface="宋体" pitchFamily="2" charset="-122"/>
              </a:rPr>
              <a:t>est</a:t>
            </a:r>
          </a:p>
        </p:txBody>
      </p:sp>
      <p:sp>
        <p:nvSpPr>
          <p:cNvPr id="277514" name="Rectangle 277513"/>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a:latin typeface="Tahoma" pitchFamily="34" charset="0"/>
                <a:ea typeface="宋体" pitchFamily="2" charset="-122"/>
              </a:rPr>
              <a:t>denotes +1</a:t>
            </a:r>
          </a:p>
          <a:p>
            <a:pPr lvl="0" algn="ctr">
              <a:spcBef>
                <a:spcPct val="50000"/>
              </a:spcBef>
              <a:buClr>
                <a:schemeClr val="tx1"/>
              </a:buClr>
              <a:buSzPct val="60000"/>
            </a:pPr>
            <a:r>
              <a:rPr lang="en-US" altLang="zh-CN" sz="2000">
                <a:latin typeface="Tahoma" pitchFamily="34" charset="0"/>
                <a:ea typeface="宋体" pitchFamily="2" charset="-122"/>
              </a:rPr>
              <a:t>denotes -1</a:t>
            </a:r>
          </a:p>
        </p:txBody>
      </p:sp>
      <p:sp>
        <p:nvSpPr>
          <p:cNvPr id="277515" name="Oval 277514"/>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16" name="Oval 277515"/>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7517" name="Straight Connector 277516"/>
          <p:cNvCxnSpPr/>
          <p:nvPr/>
        </p:nvCxnSpPr>
        <p:spPr>
          <a:xfrm flipH="1">
            <a:off x="4114800" y="2209800"/>
            <a:ext cx="0" cy="3505200"/>
          </a:xfrm>
          <a:prstGeom prst="line">
            <a:avLst/>
          </a:prstGeom>
          <a:noFill/>
          <a:ln w="38100">
            <a:solidFill>
              <a:schemeClr val="hlink"/>
            </a:solidFill>
            <a:miter lim="800000"/>
          </a:ln>
          <a:effectLst/>
        </p:spPr>
      </p:cxnSp>
      <p:cxnSp>
        <p:nvCxnSpPr>
          <p:cNvPr id="277518" name="Straight Connector 277517"/>
          <p:cNvCxnSpPr/>
          <p:nvPr/>
        </p:nvCxnSpPr>
        <p:spPr>
          <a:xfrm flipV="1">
            <a:off x="3962400" y="5562600"/>
            <a:ext cx="3657600" cy="0"/>
          </a:xfrm>
          <a:prstGeom prst="line">
            <a:avLst/>
          </a:prstGeom>
          <a:noFill/>
          <a:ln w="38100">
            <a:solidFill>
              <a:schemeClr val="hlink"/>
            </a:solidFill>
            <a:miter lim="800000"/>
          </a:ln>
          <a:effectLst/>
        </p:spPr>
      </p:cxnSp>
      <p:sp>
        <p:nvSpPr>
          <p:cNvPr id="277519" name="Oval 277518"/>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20" name="Oval 277519"/>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21" name="Oval 277520"/>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22" name="Oval 277521"/>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23" name="Oval 277522"/>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24" name="Oval 277523"/>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25" name="Oval 277524"/>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26" name="Oval 277525"/>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27" name="Oval 277526"/>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28" name="Oval 277527"/>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29" name="Oval 277528"/>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30" name="Oval 277529"/>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31" name="Oval 277530"/>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32" name="Oval 277531"/>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33" name="Oval 277532"/>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34" name="Oval 277533"/>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35" name="Oval 277534"/>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36" name="Oval 277535"/>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37" name="Oval 277536"/>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38" name="Oval 277537"/>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39" name="Oval 277538"/>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0" name="Oval 277539"/>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1" name="Oval 277540"/>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42" name="Oval 277541"/>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3" name="Oval 277542"/>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4" name="Oval 277543"/>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45" name="Oval 277544"/>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6" name="Oval 277545"/>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47" name="Oval 277546"/>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48" name="Oval 277547"/>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49" name="Oval 277548"/>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50" name="Oval 277549"/>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7551" name="Oval 277550"/>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7552" name="Oval 277551"/>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7554" name="Straight Connector 277553"/>
          <p:cNvCxnSpPr/>
          <p:nvPr/>
        </p:nvCxnSpPr>
        <p:spPr>
          <a:xfrm flipV="1">
            <a:off x="4114800" y="2209800"/>
            <a:ext cx="3124200" cy="3048000"/>
          </a:xfrm>
          <a:prstGeom prst="line">
            <a:avLst/>
          </a:prstGeom>
          <a:noFill/>
          <a:ln w="12700">
            <a:solidFill>
              <a:schemeClr val="tx1"/>
            </a:solidFill>
            <a:miter lim="800000"/>
          </a:ln>
          <a:effectLst/>
        </p:spPr>
      </p:cxnSp>
      <p:sp>
        <p:nvSpPr>
          <p:cNvPr id="277555" name="Rectangle 277554"/>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a:latin typeface="Tahoma" pitchFamily="34" charset="0"/>
              <a:ea typeface="宋体" pitchFamily="2" charset="-122"/>
            </a:endParaRPr>
          </a:p>
        </p:txBody>
      </p:sp>
      <p:sp>
        <p:nvSpPr>
          <p:cNvPr id="277556" name="Rectangle 277555"/>
          <p:cNvSpPr/>
          <p:nvPr/>
        </p:nvSpPr>
        <p:spPr>
          <a:xfrm>
            <a:off x="7924800" y="3352801"/>
            <a:ext cx="2209800" cy="7016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a:latin typeface="Tahoma" pitchFamily="34" charset="0"/>
                <a:ea typeface="宋体" pitchFamily="2" charset="-122"/>
              </a:rPr>
              <a:t>How would you classify this data?</a:t>
            </a:r>
          </a:p>
        </p:txBody>
      </p:sp>
      <p:sp>
        <p:nvSpPr>
          <p:cNvPr id="55" name="Rectangle 54"/>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a:latin typeface="Tahoma" pitchFamily="34" charset="0"/>
                <a:ea typeface="宋体" pitchFamily="2" charset="-122"/>
              </a:rPr>
              <a:t>f</a:t>
            </a:r>
            <a:r>
              <a:rPr lang="en-US" altLang="zh-CN" sz="2000" i="1">
                <a:latin typeface="Tahoma" pitchFamily="34" charset="0"/>
                <a:ea typeface="宋体" pitchFamily="2" charset="-122"/>
              </a:rPr>
              <a:t>(</a:t>
            </a:r>
            <a:r>
              <a:rPr lang="en-US" altLang="zh-CN" sz="2000" b="1" i="1">
                <a:latin typeface="Tahoma" pitchFamily="34" charset="0"/>
                <a:ea typeface="宋体" pitchFamily="2" charset="-122"/>
              </a:rPr>
              <a:t>x</a:t>
            </a:r>
            <a:r>
              <a:rPr lang="en-US" altLang="zh-CN" sz="2000" i="1">
                <a:latin typeface="Tahoma" pitchFamily="34" charset="0"/>
                <a:ea typeface="宋体" pitchFamily="2" charset="-122"/>
              </a:rPr>
              <a:t>,</a:t>
            </a:r>
            <a:r>
              <a:rPr lang="en-US" altLang="zh-CN" sz="2000" b="1" i="1">
                <a:solidFill>
                  <a:srgbClr val="00CC00"/>
                </a:solidFill>
                <a:latin typeface="Tahoma" pitchFamily="34" charset="0"/>
                <a:ea typeface="宋体" pitchFamily="2" charset="-122"/>
              </a:rPr>
              <a:t>w</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 = sign(</a:t>
            </a:r>
            <a:r>
              <a:rPr lang="en-US" altLang="zh-CN" sz="2000" b="1" i="1">
                <a:solidFill>
                  <a:srgbClr val="00CC00"/>
                </a:solidFill>
                <a:latin typeface="Tahoma" pitchFamily="34" charset="0"/>
                <a:ea typeface="宋体" pitchFamily="2" charset="-122"/>
              </a:rPr>
              <a:t>w</a:t>
            </a:r>
            <a:r>
              <a:rPr lang="en-US" altLang="zh-CN" sz="2000" b="1" i="1">
                <a:latin typeface="Tahoma" pitchFamily="34" charset="0"/>
                <a:ea typeface="宋体" pitchFamily="2" charset="-122"/>
              </a:rPr>
              <a:t>. x</a:t>
            </a:r>
            <a:r>
              <a:rPr lang="en-US" altLang="zh-CN" sz="2000" i="1">
                <a:solidFill>
                  <a:srgbClr val="00CC00"/>
                </a:solidFill>
                <a:latin typeface="Tahoma" pitchFamily="34" charset="0"/>
                <a:ea typeface="宋体" pitchFamily="2" charset="-122"/>
              </a:rPr>
              <a:t> </a:t>
            </a:r>
            <a:r>
              <a:rPr lang="en-US" altLang="zh-CN" sz="2000" i="1">
                <a:latin typeface="Tahoma" pitchFamily="34" charset="0"/>
                <a:ea typeface="宋体" pitchFamily="2" charset="-122"/>
              </a:rPr>
              <a:t>+ </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a:t>
            </a:r>
          </a:p>
        </p:txBody>
      </p:sp>
    </p:spTree>
    <p:extLst>
      <p:ext uri="{BB962C8B-B14F-4D97-AF65-F5344CB8AC3E}">
        <p14:creationId xmlns:p14="http://schemas.microsoft.com/office/powerpoint/2010/main" val="175192203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78530" name="Title 278529"/>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zh-CN" altLang="en-US">
                <a:ea typeface="宋体" pitchFamily="2" charset="-122"/>
              </a:rPr>
              <a:t> </a:t>
            </a:r>
            <a:r>
              <a:rPr lang="en-US" altLang="zh-CN">
                <a:ea typeface="宋体" pitchFamily="2" charset="-122"/>
              </a:rPr>
              <a:t>Linear Classifiers</a:t>
            </a:r>
          </a:p>
        </p:txBody>
      </p:sp>
      <p:sp>
        <p:nvSpPr>
          <p:cNvPr id="278581" name="Date Placeholder 3"/>
          <p:cNvSpPr>
            <a:spLocks noGrp="1"/>
          </p:cNvSpPr>
          <p:nvPr>
            <p:ph type="dt" sz="half" idx="4294967295"/>
          </p:nvPr>
        </p:nvSpPr>
        <p:spPr>
          <a:xfrm>
            <a:off x="0" y="6356350"/>
            <a:ext cx="2743200" cy="365125"/>
          </a:xfrm>
        </p:spPr>
        <p:txBody>
          <a:bodyPr anchor="t"/>
          <a:lstStyle/>
          <a:p>
            <a:pPr lvl="0"/>
            <a:fld id="{30BF2CCC-7499-4F3D-9E2B-5A47A70A387D}"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78582" name="Slide Number Placeholder 4"/>
          <p:cNvSpPr>
            <a:spLocks noGrp="1"/>
          </p:cNvSpPr>
          <p:nvPr>
            <p:ph type="sldNum" sz="quarter" idx="4294967295"/>
          </p:nvPr>
        </p:nvSpPr>
        <p:spPr>
          <a:xfrm>
            <a:off x="0" y="6356350"/>
            <a:ext cx="4114800" cy="365125"/>
          </a:xfrm>
        </p:spPr>
        <p:txBody>
          <a:bodyPr anchor="t"/>
          <a:lstStyle/>
          <a:p>
            <a:pPr lvl="0" algn="r"/>
            <a:fld id="{3BBD5796-FD16-4585-80EB-8AC749597A79}" type="slidenum">
              <a:rPr lang="zh-CN" altLang="en-US" sz="1400">
                <a:latin typeface="Tahoma" pitchFamily="34" charset="0"/>
                <a:ea typeface="宋体" pitchFamily="2" charset="-122"/>
              </a:rPr>
              <a:t>49</a:t>
            </a:fld>
            <a:endParaRPr lang="en-US" dirty="0">
              <a:latin typeface="Calibri" panose="020F0502020204030204" pitchFamily="34" charset="0"/>
            </a:endParaRPr>
          </a:p>
        </p:txBody>
      </p:sp>
      <p:sp>
        <p:nvSpPr>
          <p:cNvPr id="278531" name="Rectangle 278530"/>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a:latin typeface="Tahoma" pitchFamily="34" charset="0"/>
                <a:ea typeface="宋体" pitchFamily="2" charset="-122"/>
              </a:rPr>
              <a:t>f </a:t>
            </a:r>
            <a:r>
              <a:rPr lang="en-US" altLang="zh-CN" sz="2000">
                <a:latin typeface="Tahoma" pitchFamily="34" charset="0"/>
                <a:ea typeface="宋体" pitchFamily="2" charset="-122"/>
              </a:rPr>
              <a:t>        </a:t>
            </a:r>
          </a:p>
        </p:txBody>
      </p:sp>
      <p:cxnSp>
        <p:nvCxnSpPr>
          <p:cNvPr id="278532" name="Straight Connector 278531"/>
          <p:cNvCxnSpPr/>
          <p:nvPr/>
        </p:nvCxnSpPr>
        <p:spPr>
          <a:xfrm>
            <a:off x="5486400" y="1066800"/>
            <a:ext cx="1371600" cy="0"/>
          </a:xfrm>
          <a:prstGeom prst="line">
            <a:avLst/>
          </a:prstGeom>
          <a:noFill/>
          <a:ln w="12700">
            <a:solidFill>
              <a:schemeClr val="tx1"/>
            </a:solidFill>
            <a:miter lim="800000"/>
            <a:tailEnd type="triangle"/>
          </a:ln>
          <a:effectLst/>
        </p:spPr>
      </p:cxnSp>
      <p:sp>
        <p:nvSpPr>
          <p:cNvPr id="278533" name="Rectangle 278532"/>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a:latin typeface="Tahoma" pitchFamily="34" charset="0"/>
                <a:ea typeface="宋体" pitchFamily="2" charset="-122"/>
              </a:rPr>
              <a:t>x</a:t>
            </a:r>
          </a:p>
        </p:txBody>
      </p:sp>
      <p:cxnSp>
        <p:nvCxnSpPr>
          <p:cNvPr id="278534" name="Straight Connector 278533"/>
          <p:cNvCxnSpPr/>
          <p:nvPr/>
        </p:nvCxnSpPr>
        <p:spPr>
          <a:xfrm flipH="1">
            <a:off x="7543800" y="381000"/>
            <a:ext cx="0" cy="381000"/>
          </a:xfrm>
          <a:prstGeom prst="line">
            <a:avLst/>
          </a:prstGeom>
          <a:noFill/>
          <a:ln w="12700">
            <a:solidFill>
              <a:schemeClr val="tx1"/>
            </a:solidFill>
            <a:miter lim="800000"/>
            <a:tailEnd type="triangle"/>
          </a:ln>
          <a:effectLst/>
        </p:spPr>
      </p:cxnSp>
      <p:sp>
        <p:nvSpPr>
          <p:cNvPr id="278535" name="Rectangle 278534"/>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78536" name="Straight Connector 278535"/>
          <p:cNvCxnSpPr/>
          <p:nvPr/>
        </p:nvCxnSpPr>
        <p:spPr>
          <a:xfrm>
            <a:off x="8458200" y="1066800"/>
            <a:ext cx="1371600" cy="0"/>
          </a:xfrm>
          <a:prstGeom prst="line">
            <a:avLst/>
          </a:prstGeom>
          <a:noFill/>
          <a:ln w="12700">
            <a:solidFill>
              <a:schemeClr val="tx1"/>
            </a:solidFill>
            <a:miter lim="800000"/>
            <a:tailEnd type="triangle"/>
          </a:ln>
          <a:effectLst/>
        </p:spPr>
      </p:cxnSp>
      <p:sp>
        <p:nvSpPr>
          <p:cNvPr id="278537" name="Rectangle 278536"/>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a:latin typeface="Tahoma" pitchFamily="34" charset="0"/>
                <a:ea typeface="宋体" pitchFamily="2" charset="-122"/>
              </a:rPr>
              <a:t>y</a:t>
            </a:r>
            <a:r>
              <a:rPr lang="en-US" altLang="zh-CN" sz="3200" baseline="30000">
                <a:latin typeface="Tahoma" pitchFamily="34" charset="0"/>
                <a:ea typeface="宋体" pitchFamily="2" charset="-122"/>
              </a:rPr>
              <a:t>est</a:t>
            </a:r>
          </a:p>
        </p:txBody>
      </p:sp>
      <p:sp>
        <p:nvSpPr>
          <p:cNvPr id="278538" name="Rectangle 278537"/>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a:latin typeface="Tahoma" pitchFamily="34" charset="0"/>
                <a:ea typeface="宋体" pitchFamily="2" charset="-122"/>
              </a:rPr>
              <a:t>denotes +1</a:t>
            </a:r>
          </a:p>
          <a:p>
            <a:pPr lvl="0" algn="ctr">
              <a:spcBef>
                <a:spcPct val="50000"/>
              </a:spcBef>
              <a:buClr>
                <a:schemeClr val="tx1"/>
              </a:buClr>
              <a:buSzPct val="60000"/>
            </a:pPr>
            <a:r>
              <a:rPr lang="en-US" altLang="zh-CN" sz="2000">
                <a:latin typeface="Tahoma" pitchFamily="34" charset="0"/>
                <a:ea typeface="宋体" pitchFamily="2" charset="-122"/>
              </a:rPr>
              <a:t>denotes -1</a:t>
            </a:r>
          </a:p>
        </p:txBody>
      </p:sp>
      <p:sp>
        <p:nvSpPr>
          <p:cNvPr id="278539" name="Oval 278538"/>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40" name="Oval 278539"/>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8541" name="Straight Connector 278540"/>
          <p:cNvCxnSpPr/>
          <p:nvPr/>
        </p:nvCxnSpPr>
        <p:spPr>
          <a:xfrm flipH="1">
            <a:off x="4114800" y="2209800"/>
            <a:ext cx="0" cy="3505200"/>
          </a:xfrm>
          <a:prstGeom prst="line">
            <a:avLst/>
          </a:prstGeom>
          <a:noFill/>
          <a:ln w="38100">
            <a:solidFill>
              <a:schemeClr val="hlink"/>
            </a:solidFill>
            <a:miter lim="800000"/>
          </a:ln>
          <a:effectLst/>
        </p:spPr>
      </p:cxnSp>
      <p:cxnSp>
        <p:nvCxnSpPr>
          <p:cNvPr id="278542" name="Straight Connector 278541"/>
          <p:cNvCxnSpPr/>
          <p:nvPr/>
        </p:nvCxnSpPr>
        <p:spPr>
          <a:xfrm flipV="1">
            <a:off x="3962400" y="5562600"/>
            <a:ext cx="3657600" cy="0"/>
          </a:xfrm>
          <a:prstGeom prst="line">
            <a:avLst/>
          </a:prstGeom>
          <a:noFill/>
          <a:ln w="38100">
            <a:solidFill>
              <a:schemeClr val="hlink"/>
            </a:solidFill>
            <a:miter lim="800000"/>
          </a:ln>
          <a:effectLst/>
        </p:spPr>
      </p:cxnSp>
      <p:sp>
        <p:nvSpPr>
          <p:cNvPr id="278543" name="Oval 278542"/>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44" name="Oval 278543"/>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45" name="Oval 278544"/>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46" name="Oval 278545"/>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47" name="Oval 278546"/>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48" name="Oval 278547"/>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49" name="Oval 278548"/>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50" name="Oval 278549"/>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1" name="Oval 278550"/>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2" name="Oval 278551"/>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3" name="Oval 278552"/>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4" name="Oval 278553"/>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55" name="Oval 278554"/>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6" name="Oval 278555"/>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57" name="Oval 278556"/>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58" name="Oval 278557"/>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59" name="Oval 278558"/>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0" name="Oval 278559"/>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61" name="Oval 278560"/>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62" name="Oval 278561"/>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3" name="Oval 278562"/>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4" name="Oval 278563"/>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5" name="Oval 278564"/>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66" name="Oval 278565"/>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7" name="Oval 278566"/>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68" name="Oval 278567"/>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69" name="Oval 278568"/>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70" name="Oval 278569"/>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71" name="Oval 278570"/>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72" name="Oval 278571"/>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73" name="Oval 278572"/>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74" name="Oval 278573"/>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8575" name="Oval 278574"/>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8576" name="Oval 278575"/>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8578" name="Straight Connector 278577"/>
          <p:cNvCxnSpPr/>
          <p:nvPr/>
        </p:nvCxnSpPr>
        <p:spPr>
          <a:xfrm flipV="1">
            <a:off x="3810000" y="2362200"/>
            <a:ext cx="4038600" cy="2590800"/>
          </a:xfrm>
          <a:prstGeom prst="line">
            <a:avLst/>
          </a:prstGeom>
          <a:noFill/>
          <a:ln w="12700">
            <a:solidFill>
              <a:schemeClr val="tx1"/>
            </a:solidFill>
            <a:miter lim="800000"/>
          </a:ln>
          <a:effectLst/>
        </p:spPr>
      </p:cxnSp>
      <p:sp>
        <p:nvSpPr>
          <p:cNvPr id="278579" name="Rectangle 278578"/>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a:latin typeface="Tahoma" pitchFamily="34" charset="0"/>
              <a:ea typeface="宋体" pitchFamily="2" charset="-122"/>
            </a:endParaRPr>
          </a:p>
        </p:txBody>
      </p:sp>
      <p:sp>
        <p:nvSpPr>
          <p:cNvPr id="278580" name="Rectangle 278579"/>
          <p:cNvSpPr/>
          <p:nvPr/>
        </p:nvSpPr>
        <p:spPr>
          <a:xfrm>
            <a:off x="7924800" y="3352801"/>
            <a:ext cx="2209800" cy="7016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a:latin typeface="Tahoma" pitchFamily="34" charset="0"/>
                <a:ea typeface="宋体" pitchFamily="2" charset="-122"/>
              </a:rPr>
              <a:t>How would you classify this data?</a:t>
            </a:r>
          </a:p>
        </p:txBody>
      </p:sp>
      <p:sp>
        <p:nvSpPr>
          <p:cNvPr id="55" name="Rectangle 54"/>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a:latin typeface="Tahoma" pitchFamily="34" charset="0"/>
                <a:ea typeface="宋体" pitchFamily="2" charset="-122"/>
              </a:rPr>
              <a:t>f</a:t>
            </a:r>
            <a:r>
              <a:rPr lang="en-US" altLang="zh-CN" sz="2000" i="1">
                <a:latin typeface="Tahoma" pitchFamily="34" charset="0"/>
                <a:ea typeface="宋体" pitchFamily="2" charset="-122"/>
              </a:rPr>
              <a:t>(</a:t>
            </a:r>
            <a:r>
              <a:rPr lang="en-US" altLang="zh-CN" sz="2000" b="1" i="1">
                <a:latin typeface="Tahoma" pitchFamily="34" charset="0"/>
                <a:ea typeface="宋体" pitchFamily="2" charset="-122"/>
              </a:rPr>
              <a:t>x</a:t>
            </a:r>
            <a:r>
              <a:rPr lang="en-US" altLang="zh-CN" sz="2000" i="1">
                <a:latin typeface="Tahoma" pitchFamily="34" charset="0"/>
                <a:ea typeface="宋体" pitchFamily="2" charset="-122"/>
              </a:rPr>
              <a:t>,</a:t>
            </a:r>
            <a:r>
              <a:rPr lang="en-US" altLang="zh-CN" sz="2000" b="1" i="1">
                <a:solidFill>
                  <a:srgbClr val="00CC00"/>
                </a:solidFill>
                <a:latin typeface="Tahoma" pitchFamily="34" charset="0"/>
                <a:ea typeface="宋体" pitchFamily="2" charset="-122"/>
              </a:rPr>
              <a:t>w</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 = sign(</a:t>
            </a:r>
            <a:r>
              <a:rPr lang="en-US" altLang="zh-CN" sz="2000" b="1" i="1">
                <a:solidFill>
                  <a:srgbClr val="00CC00"/>
                </a:solidFill>
                <a:latin typeface="Tahoma" pitchFamily="34" charset="0"/>
                <a:ea typeface="宋体" pitchFamily="2" charset="-122"/>
              </a:rPr>
              <a:t>w</a:t>
            </a:r>
            <a:r>
              <a:rPr lang="en-US" altLang="zh-CN" sz="2000" b="1" i="1">
                <a:latin typeface="Tahoma" pitchFamily="34" charset="0"/>
                <a:ea typeface="宋体" pitchFamily="2" charset="-122"/>
              </a:rPr>
              <a:t>. x</a:t>
            </a:r>
            <a:r>
              <a:rPr lang="en-US" altLang="zh-CN" sz="2000" i="1">
                <a:solidFill>
                  <a:srgbClr val="00CC00"/>
                </a:solidFill>
                <a:latin typeface="Tahoma" pitchFamily="34" charset="0"/>
                <a:ea typeface="宋体" pitchFamily="2" charset="-122"/>
              </a:rPr>
              <a:t> </a:t>
            </a:r>
            <a:r>
              <a:rPr lang="en-US" altLang="zh-CN" sz="2000" i="1">
                <a:latin typeface="Tahoma" pitchFamily="34" charset="0"/>
                <a:ea typeface="宋体" pitchFamily="2" charset="-122"/>
              </a:rPr>
              <a:t>+ </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a:t>
            </a:r>
          </a:p>
        </p:txBody>
      </p:sp>
    </p:spTree>
    <p:extLst>
      <p:ext uri="{BB962C8B-B14F-4D97-AF65-F5344CB8AC3E}">
        <p14:creationId xmlns:p14="http://schemas.microsoft.com/office/powerpoint/2010/main" val="1944551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pic>
        <p:nvPicPr>
          <p:cNvPr id="339" name="An object"/>
          <p:cNvPicPr preferRelativeResize="0"/>
          <p:nvPr/>
        </p:nvPicPr>
        <p:blipFill rotWithShape="1">
          <a:blip r:embed="rId3">
            <a:alphaModFix/>
          </a:blip>
          <a:srcRect/>
          <a:stretch/>
        </p:blipFill>
        <p:spPr>
          <a:xfrm>
            <a:off x="1919115" y="2286968"/>
            <a:ext cx="8322021" cy="3871082"/>
          </a:xfrm>
          <a:prstGeom prst="rect">
            <a:avLst/>
          </a:prstGeom>
          <a:noFill/>
          <a:ln>
            <a:noFill/>
          </a:ln>
        </p:spPr>
      </p:pic>
      <mc:AlternateContent xmlns:mc="http://schemas.openxmlformats.org/markup-compatibility/2006" xmlns:a14="http://schemas.microsoft.com/office/drawing/2010/main">
        <mc:Choice Requires="a14">
          <p:sp>
            <p:nvSpPr>
              <p:cNvPr id="340" name="An object"/>
              <p:cNvSpPr txBox="1">
                <a:spLocks noGrp="1"/>
              </p:cNvSpPr>
              <p:nvPr>
                <p:ph type="body" idx="1"/>
              </p:nvPr>
            </p:nvSpPr>
            <p:spPr>
              <a:xfrm>
                <a:off x="477982" y="986707"/>
                <a:ext cx="9561369" cy="972076"/>
              </a:xfrm>
              <a:prstGeom prst="rect">
                <a:avLst/>
              </a:prstGeom>
              <a:noFill/>
              <a:ln>
                <a:noFill/>
              </a:ln>
            </p:spPr>
            <p:txBody>
              <a:bodyPr spcFirstLastPara="1" wrap="square" lIns="91425" tIns="45700" rIns="91425" bIns="45700" anchor="t" anchorCtr="0">
                <a:noAutofit/>
              </a:bodyPr>
              <a:lstStyle/>
              <a:p>
                <a:pPr marL="0" indent="0" algn="r" rtl="1">
                  <a:spcBef>
                    <a:spcPts val="0"/>
                  </a:spcBef>
                  <a:buClr>
                    <a:schemeClr val="dk1"/>
                  </a:buClr>
                  <a:buSzPts val="2400"/>
                  <a:buNone/>
                </a:pPr>
                <a:r>
                  <a:rPr lang="iw-IL" sz="2400" dirty="0"/>
                  <a:t>תדר –‌ מספר מחזורים בשנייה אחת</a:t>
                </a:r>
                <a:r>
                  <a:rPr lang="he-IL" sz="2400" dirty="0"/>
                  <a:t> </a:t>
                </a:r>
                <a:r>
                  <a:rPr lang="en-US" sz="2400" dirty="0"/>
                  <a:t>[Hz]</a:t>
                </a:r>
                <a:r>
                  <a:rPr lang="he-IL" sz="2400" dirty="0"/>
                  <a:t>,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𝑇</m:t>
                        </m:r>
                      </m:den>
                    </m:f>
                  </m:oMath>
                </a14:m>
                <a:endParaRPr sz="2400" dirty="0"/>
              </a:p>
            </p:txBody>
          </p:sp>
        </mc:Choice>
        <mc:Fallback xmlns="">
          <p:sp>
            <p:nvSpPr>
              <p:cNvPr id="340" name="An object"/>
              <p:cNvSpPr txBox="1">
                <a:spLocks noGrp="1" noRot="1" noChangeAspect="1" noMove="1" noResize="1" noEditPoints="1" noAdjustHandles="1" noChangeArrowheads="1" noChangeShapeType="1" noTextEdit="1"/>
              </p:cNvSpPr>
              <p:nvPr>
                <p:ph type="body" idx="1"/>
              </p:nvPr>
            </p:nvSpPr>
            <p:spPr>
              <a:xfrm>
                <a:off x="477982" y="986707"/>
                <a:ext cx="9561369" cy="972076"/>
              </a:xfrm>
              <a:prstGeom prst="rect">
                <a:avLst/>
              </a:prstGeom>
              <a:blipFill>
                <a:blip r:embed="rId4"/>
                <a:stretch>
                  <a:fillRect t="-3145" r="-956"/>
                </a:stretch>
              </a:blipFill>
              <a:ln>
                <a:noFill/>
              </a:ln>
            </p:spPr>
            <p:txBody>
              <a:bodyPr/>
              <a:lstStyle/>
              <a:p>
                <a:r>
                  <a:rPr lang="he-IL">
                    <a:noFill/>
                  </a:rPr>
                  <a:t> </a:t>
                </a:r>
              </a:p>
            </p:txBody>
          </p:sp>
        </mc:Fallback>
      </mc:AlternateContent>
      <p:cxnSp>
        <p:nvCxnSpPr>
          <p:cNvPr id="341" name="An object"/>
          <p:cNvCxnSpPr/>
          <p:nvPr/>
        </p:nvCxnSpPr>
        <p:spPr>
          <a:xfrm rot="10800000">
            <a:off x="5469852" y="1694897"/>
            <a:ext cx="0" cy="2403566"/>
          </a:xfrm>
          <a:prstGeom prst="straightConnector1">
            <a:avLst/>
          </a:prstGeom>
          <a:noFill/>
          <a:ln w="9525" cap="flat" cmpd="sng">
            <a:solidFill>
              <a:schemeClr val="accent2"/>
            </a:solidFill>
            <a:prstDash val="dash"/>
            <a:miter lim="800000"/>
            <a:headEnd type="none" w="sm" len="sm"/>
            <a:tailEnd type="none" w="sm" len="sm"/>
          </a:ln>
        </p:spPr>
      </p:cxnSp>
      <p:cxnSp>
        <p:nvCxnSpPr>
          <p:cNvPr id="342" name="An object"/>
          <p:cNvCxnSpPr/>
          <p:nvPr/>
        </p:nvCxnSpPr>
        <p:spPr>
          <a:xfrm rot="10800000">
            <a:off x="1950864" y="4098463"/>
            <a:ext cx="0" cy="283196"/>
          </a:xfrm>
          <a:prstGeom prst="straightConnector1">
            <a:avLst/>
          </a:prstGeom>
          <a:noFill/>
          <a:ln w="9525" cap="flat" cmpd="sng">
            <a:solidFill>
              <a:schemeClr val="accent2"/>
            </a:solidFill>
            <a:prstDash val="dash"/>
            <a:miter lim="800000"/>
            <a:headEnd type="none" w="sm" len="sm"/>
            <a:tailEnd type="none" w="sm" len="sm"/>
          </a:ln>
        </p:spPr>
      </p:cxnSp>
      <p:sp>
        <p:nvSpPr>
          <p:cNvPr id="343" name="An object"/>
          <p:cNvSpPr txBox="1"/>
          <p:nvPr/>
        </p:nvSpPr>
        <p:spPr>
          <a:xfrm>
            <a:off x="5638801" y="2973978"/>
            <a:ext cx="65" cy="276999"/>
          </a:xfrm>
          <a:prstGeom prst="rect">
            <a:avLst/>
          </a:prstGeom>
          <a:noFill/>
          <a:ln>
            <a:noFill/>
          </a:ln>
        </p:spPr>
        <p:txBody>
          <a:bodyPr spcFirstLastPara="1" wrap="square" lIns="0" tIns="0" rIns="0" bIns="0" anchor="t" anchorCtr="0">
            <a:spAutoFit/>
          </a:bodyPr>
          <a:lstStyle/>
          <a:p>
            <a:endParaRPr>
              <a:solidFill>
                <a:schemeClr val="dk1"/>
              </a:solidFill>
              <a:latin typeface="Arial"/>
              <a:ea typeface="Arial"/>
              <a:cs typeface="Arial"/>
              <a:sym typeface="Arial"/>
            </a:endParaRPr>
          </a:p>
        </p:txBody>
      </p:sp>
      <p:cxnSp>
        <p:nvCxnSpPr>
          <p:cNvPr id="346" name="An object"/>
          <p:cNvCxnSpPr/>
          <p:nvPr/>
        </p:nvCxnSpPr>
        <p:spPr>
          <a:xfrm rot="10800000">
            <a:off x="1975728" y="1969592"/>
            <a:ext cx="3494125" cy="0"/>
          </a:xfrm>
          <a:prstGeom prst="straightConnector1">
            <a:avLst/>
          </a:prstGeom>
          <a:noFill/>
          <a:ln w="9525" cap="flat" cmpd="sng">
            <a:solidFill>
              <a:schemeClr val="accent2"/>
            </a:solidFill>
            <a:prstDash val="solid"/>
            <a:miter lim="800000"/>
            <a:headEnd type="triangle" w="med" len="med"/>
            <a:tailEnd type="triangle" w="med" len="med"/>
          </a:ln>
        </p:spPr>
      </p:cxnSp>
      <p:sp>
        <p:nvSpPr>
          <p:cNvPr id="347" name="An object"/>
          <p:cNvSpPr txBox="1"/>
          <p:nvPr/>
        </p:nvSpPr>
        <p:spPr>
          <a:xfrm>
            <a:off x="2840563" y="1611069"/>
            <a:ext cx="1828831" cy="369332"/>
          </a:xfrm>
          <a:prstGeom prst="rect">
            <a:avLst/>
          </a:prstGeom>
          <a:noFill/>
          <a:ln>
            <a:noFill/>
          </a:ln>
        </p:spPr>
        <p:txBody>
          <a:bodyPr spcFirstLastPara="1" wrap="square" lIns="91425" tIns="45700" rIns="91425" bIns="45700" anchor="t" anchorCtr="0">
            <a:spAutoFit/>
          </a:bodyPr>
          <a:lstStyle/>
          <a:p>
            <a:pPr algn="ctr" rtl="1"/>
            <a:r>
              <a:rPr lang="iw-IL">
                <a:solidFill>
                  <a:schemeClr val="accent2"/>
                </a:solidFill>
                <a:latin typeface="Arial"/>
                <a:ea typeface="Arial"/>
                <a:cs typeface="Arial"/>
                <a:sym typeface="Arial"/>
              </a:rPr>
              <a:t>זמן מחזור ᐀ T</a:t>
            </a:r>
            <a:endParaRPr>
              <a:solidFill>
                <a:schemeClr val="accent2"/>
              </a:solidFill>
              <a:latin typeface="Arial"/>
              <a:ea typeface="Arial"/>
              <a:cs typeface="Arial"/>
              <a:sym typeface="Arial"/>
            </a:endParaRPr>
          </a:p>
        </p:txBody>
      </p:sp>
      <p:sp>
        <p:nvSpPr>
          <p:cNvPr id="348" name="An object"/>
          <p:cNvSpPr txBox="1"/>
          <p:nvPr/>
        </p:nvSpPr>
        <p:spPr>
          <a:xfrm>
            <a:off x="7317675" y="206150"/>
            <a:ext cx="3000000" cy="669600"/>
          </a:xfrm>
          <a:prstGeom prst="rect">
            <a:avLst/>
          </a:prstGeom>
          <a:noFill/>
          <a:ln>
            <a:noFill/>
          </a:ln>
        </p:spPr>
        <p:txBody>
          <a:bodyPr spcFirstLastPara="1" wrap="square" lIns="91425" tIns="91425" rIns="91425" bIns="91425" anchor="t" anchorCtr="0">
            <a:spAutoFit/>
          </a:bodyPr>
          <a:lstStyle/>
          <a:p>
            <a:pPr algn="r" rtl="1">
              <a:lnSpc>
                <a:spcPct val="90000"/>
              </a:lnSpc>
            </a:pPr>
            <a:r>
              <a:rPr lang="he-IL" sz="3500" dirty="0">
                <a:solidFill>
                  <a:schemeClr val="bg1"/>
                </a:solidFill>
              </a:rPr>
              <a:t>מה זה גל</a:t>
            </a:r>
            <a:endParaRPr sz="3500" dirty="0">
              <a:solidFill>
                <a:schemeClr val="bg1"/>
              </a:solidFill>
            </a:endParaRPr>
          </a:p>
        </p:txBody>
      </p:sp>
      <p:sp>
        <p:nvSpPr>
          <p:cNvPr id="12" name="An object">
            <a:extLst>
              <a:ext uri="{FF2B5EF4-FFF2-40B4-BE49-F238E27FC236}">
                <a16:creationId xmlns:a16="http://schemas.microsoft.com/office/drawing/2014/main" id="{BE0E51FB-07F0-4469-92D7-6F1B5A825B5D}"/>
              </a:ext>
            </a:extLst>
          </p:cNvPr>
          <p:cNvSpPr txBox="1">
            <a:spLocks/>
          </p:cNvSpPr>
          <p:nvPr/>
        </p:nvSpPr>
        <p:spPr>
          <a:xfrm>
            <a:off x="-241662" y="5565979"/>
            <a:ext cx="8376013" cy="395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r" rtl="1">
              <a:spcBef>
                <a:spcPts val="0"/>
              </a:spcBef>
              <a:buClr>
                <a:schemeClr val="dk1"/>
              </a:buClr>
              <a:buSzPts val="2400"/>
              <a:buFont typeface="Arial" pitchFamily="34" charset="0"/>
              <a:buNone/>
            </a:pPr>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1"/>
                                        </p:tgtEl>
                                        <p:attrNameLst>
                                          <p:attrName>style.visibility</p:attrName>
                                        </p:attrNameLst>
                                      </p:cBhvr>
                                      <p:to>
                                        <p:strVal val="visible"/>
                                      </p:to>
                                    </p:set>
                                    <p:anim calcmode="lin" valueType="num">
                                      <p:cBhvr additive="base">
                                        <p:cTn id="7" dur="500"/>
                                        <p:tgtEl>
                                          <p:spTgt spid="34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42"/>
                                        </p:tgtEl>
                                        <p:attrNameLst>
                                          <p:attrName>style.visibility</p:attrName>
                                        </p:attrNameLst>
                                      </p:cBhvr>
                                      <p:to>
                                        <p:strVal val="visible"/>
                                      </p:to>
                                    </p:set>
                                    <p:anim calcmode="lin" valueType="num">
                                      <p:cBhvr additive="base">
                                        <p:cTn id="10" dur="500"/>
                                        <p:tgtEl>
                                          <p:spTgt spid="342"/>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46"/>
                                        </p:tgtEl>
                                        <p:attrNameLst>
                                          <p:attrName>style.visibility</p:attrName>
                                        </p:attrNameLst>
                                      </p:cBhvr>
                                      <p:to>
                                        <p:strVal val="visible"/>
                                      </p:to>
                                    </p:set>
                                    <p:anim calcmode="lin" valueType="num">
                                      <p:cBhvr additive="base">
                                        <p:cTn id="15" dur="500"/>
                                        <p:tgtEl>
                                          <p:spTgt spid="34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47"/>
                                        </p:tgtEl>
                                        <p:attrNameLst>
                                          <p:attrName>style.visibility</p:attrName>
                                        </p:attrNameLst>
                                      </p:cBhvr>
                                      <p:to>
                                        <p:strVal val="visible"/>
                                      </p:to>
                                    </p:set>
                                    <p:anim calcmode="lin" valueType="num">
                                      <p:cBhvr additive="base">
                                        <p:cTn id="18" dur="500"/>
                                        <p:tgtEl>
                                          <p:spTgt spid="3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79554" name="Title 279553"/>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zh-CN" altLang="en-US">
                <a:ea typeface="宋体" pitchFamily="2" charset="-122"/>
              </a:rPr>
              <a:t> </a:t>
            </a:r>
            <a:r>
              <a:rPr lang="en-US" altLang="zh-CN">
                <a:ea typeface="宋体" pitchFamily="2" charset="-122"/>
              </a:rPr>
              <a:t>Linear Classifiers</a:t>
            </a:r>
          </a:p>
        </p:txBody>
      </p:sp>
      <p:sp>
        <p:nvSpPr>
          <p:cNvPr id="279605" name="Date Placeholder 3"/>
          <p:cNvSpPr>
            <a:spLocks noGrp="1"/>
          </p:cNvSpPr>
          <p:nvPr>
            <p:ph type="dt" sz="half" idx="4294967295"/>
          </p:nvPr>
        </p:nvSpPr>
        <p:spPr>
          <a:xfrm>
            <a:off x="0" y="6356350"/>
            <a:ext cx="2743200" cy="365125"/>
          </a:xfrm>
        </p:spPr>
        <p:txBody>
          <a:bodyPr anchor="t"/>
          <a:lstStyle/>
          <a:p>
            <a:pPr lvl="0"/>
            <a:fld id="{05711AF8-DE06-49D0-A24F-3FBFDD3907EB}"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79606" name="Slide Number Placeholder 4"/>
          <p:cNvSpPr>
            <a:spLocks noGrp="1"/>
          </p:cNvSpPr>
          <p:nvPr>
            <p:ph type="sldNum" sz="quarter" idx="4294967295"/>
          </p:nvPr>
        </p:nvSpPr>
        <p:spPr>
          <a:xfrm>
            <a:off x="0" y="6356350"/>
            <a:ext cx="4114800" cy="365125"/>
          </a:xfrm>
        </p:spPr>
        <p:txBody>
          <a:bodyPr anchor="t"/>
          <a:lstStyle/>
          <a:p>
            <a:pPr lvl="0" algn="r"/>
            <a:fld id="{CA2E2518-FACC-4413-83BB-B0BF7EBBEBAC}" type="slidenum">
              <a:rPr lang="zh-CN" altLang="en-US" sz="1400">
                <a:latin typeface="Tahoma" pitchFamily="34" charset="0"/>
                <a:ea typeface="宋体" pitchFamily="2" charset="-122"/>
              </a:rPr>
              <a:t>50</a:t>
            </a:fld>
            <a:endParaRPr lang="en-US" dirty="0">
              <a:latin typeface="Calibri" panose="020F0502020204030204" pitchFamily="34" charset="0"/>
            </a:endParaRPr>
          </a:p>
        </p:txBody>
      </p:sp>
      <p:sp>
        <p:nvSpPr>
          <p:cNvPr id="279555" name="Rectangle 279554"/>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a:latin typeface="Tahoma" pitchFamily="34" charset="0"/>
                <a:ea typeface="宋体" pitchFamily="2" charset="-122"/>
              </a:rPr>
              <a:t>f </a:t>
            </a:r>
            <a:r>
              <a:rPr lang="en-US" altLang="zh-CN" sz="2000">
                <a:latin typeface="Tahoma" pitchFamily="34" charset="0"/>
                <a:ea typeface="宋体" pitchFamily="2" charset="-122"/>
              </a:rPr>
              <a:t>        </a:t>
            </a:r>
          </a:p>
        </p:txBody>
      </p:sp>
      <p:cxnSp>
        <p:nvCxnSpPr>
          <p:cNvPr id="279556" name="Straight Connector 279555"/>
          <p:cNvCxnSpPr/>
          <p:nvPr/>
        </p:nvCxnSpPr>
        <p:spPr>
          <a:xfrm>
            <a:off x="5486400" y="1066800"/>
            <a:ext cx="1371600" cy="0"/>
          </a:xfrm>
          <a:prstGeom prst="line">
            <a:avLst/>
          </a:prstGeom>
          <a:noFill/>
          <a:ln w="12700">
            <a:solidFill>
              <a:schemeClr val="tx1"/>
            </a:solidFill>
            <a:miter lim="800000"/>
            <a:tailEnd type="triangle"/>
          </a:ln>
          <a:effectLst/>
        </p:spPr>
      </p:cxnSp>
      <p:sp>
        <p:nvSpPr>
          <p:cNvPr id="279557" name="Rectangle 279556"/>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a:latin typeface="Tahoma" pitchFamily="34" charset="0"/>
                <a:ea typeface="宋体" pitchFamily="2" charset="-122"/>
              </a:rPr>
              <a:t>x</a:t>
            </a:r>
          </a:p>
        </p:txBody>
      </p:sp>
      <p:cxnSp>
        <p:nvCxnSpPr>
          <p:cNvPr id="279558" name="Straight Connector 279557"/>
          <p:cNvCxnSpPr/>
          <p:nvPr/>
        </p:nvCxnSpPr>
        <p:spPr>
          <a:xfrm flipH="1">
            <a:off x="7543800" y="381000"/>
            <a:ext cx="0" cy="381000"/>
          </a:xfrm>
          <a:prstGeom prst="line">
            <a:avLst/>
          </a:prstGeom>
          <a:noFill/>
          <a:ln w="12700">
            <a:solidFill>
              <a:schemeClr val="tx1"/>
            </a:solidFill>
            <a:miter lim="800000"/>
            <a:tailEnd type="triangle"/>
          </a:ln>
          <a:effectLst/>
        </p:spPr>
      </p:cxnSp>
      <p:sp>
        <p:nvSpPr>
          <p:cNvPr id="279559" name="Rectangle 279558"/>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79560" name="Straight Connector 279559"/>
          <p:cNvCxnSpPr/>
          <p:nvPr/>
        </p:nvCxnSpPr>
        <p:spPr>
          <a:xfrm>
            <a:off x="8458200" y="1066800"/>
            <a:ext cx="1371600" cy="0"/>
          </a:xfrm>
          <a:prstGeom prst="line">
            <a:avLst/>
          </a:prstGeom>
          <a:noFill/>
          <a:ln w="12700">
            <a:solidFill>
              <a:schemeClr val="tx1"/>
            </a:solidFill>
            <a:miter lim="800000"/>
            <a:tailEnd type="triangle"/>
          </a:ln>
          <a:effectLst/>
        </p:spPr>
      </p:cxnSp>
      <p:sp>
        <p:nvSpPr>
          <p:cNvPr id="279561" name="Rectangle 279560"/>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a:latin typeface="Tahoma" pitchFamily="34" charset="0"/>
                <a:ea typeface="宋体" pitchFamily="2" charset="-122"/>
              </a:rPr>
              <a:t>y</a:t>
            </a:r>
            <a:r>
              <a:rPr lang="en-US" altLang="zh-CN" sz="3200" baseline="30000">
                <a:latin typeface="Tahoma" pitchFamily="34" charset="0"/>
                <a:ea typeface="宋体" pitchFamily="2" charset="-122"/>
              </a:rPr>
              <a:t>est</a:t>
            </a:r>
          </a:p>
        </p:txBody>
      </p:sp>
      <p:sp>
        <p:nvSpPr>
          <p:cNvPr id="279562" name="Rectangle 279561"/>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a:latin typeface="Tahoma" pitchFamily="34" charset="0"/>
                <a:ea typeface="宋体" pitchFamily="2" charset="-122"/>
              </a:rPr>
              <a:t>denotes +1</a:t>
            </a:r>
          </a:p>
          <a:p>
            <a:pPr lvl="0" algn="ctr">
              <a:spcBef>
                <a:spcPct val="50000"/>
              </a:spcBef>
              <a:buClr>
                <a:schemeClr val="tx1"/>
              </a:buClr>
              <a:buSzPct val="60000"/>
            </a:pPr>
            <a:r>
              <a:rPr lang="en-US" altLang="zh-CN" sz="2000">
                <a:latin typeface="Tahoma" pitchFamily="34" charset="0"/>
                <a:ea typeface="宋体" pitchFamily="2" charset="-122"/>
              </a:rPr>
              <a:t>denotes -1</a:t>
            </a:r>
          </a:p>
        </p:txBody>
      </p:sp>
      <p:sp>
        <p:nvSpPr>
          <p:cNvPr id="279563" name="Oval 279562"/>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64" name="Oval 279563"/>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9565" name="Straight Connector 279564"/>
          <p:cNvCxnSpPr/>
          <p:nvPr/>
        </p:nvCxnSpPr>
        <p:spPr>
          <a:xfrm flipH="1">
            <a:off x="4114800" y="2209800"/>
            <a:ext cx="0" cy="3505200"/>
          </a:xfrm>
          <a:prstGeom prst="line">
            <a:avLst/>
          </a:prstGeom>
          <a:noFill/>
          <a:ln w="38100">
            <a:solidFill>
              <a:schemeClr val="hlink"/>
            </a:solidFill>
            <a:miter lim="800000"/>
          </a:ln>
          <a:effectLst/>
        </p:spPr>
      </p:cxnSp>
      <p:cxnSp>
        <p:nvCxnSpPr>
          <p:cNvPr id="279566" name="Straight Connector 279565"/>
          <p:cNvCxnSpPr/>
          <p:nvPr/>
        </p:nvCxnSpPr>
        <p:spPr>
          <a:xfrm flipV="1">
            <a:off x="3962400" y="5562600"/>
            <a:ext cx="3657600" cy="0"/>
          </a:xfrm>
          <a:prstGeom prst="line">
            <a:avLst/>
          </a:prstGeom>
          <a:noFill/>
          <a:ln w="38100">
            <a:solidFill>
              <a:schemeClr val="hlink"/>
            </a:solidFill>
            <a:miter lim="800000"/>
          </a:ln>
          <a:effectLst/>
        </p:spPr>
      </p:cxnSp>
      <p:sp>
        <p:nvSpPr>
          <p:cNvPr id="279567" name="Oval 279566"/>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68" name="Oval 279567"/>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69" name="Oval 279568"/>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70" name="Oval 279569"/>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71" name="Oval 279570"/>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72" name="Oval 279571"/>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73" name="Oval 279572"/>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74" name="Oval 279573"/>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75" name="Oval 279574"/>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76" name="Oval 279575"/>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77" name="Oval 279576"/>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78" name="Oval 279577"/>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79" name="Oval 279578"/>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0" name="Oval 279579"/>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1" name="Oval 279580"/>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82" name="Oval 279581"/>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83" name="Oval 279582"/>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4" name="Oval 279583"/>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85" name="Oval 279584"/>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86" name="Oval 279585"/>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7" name="Oval 279586"/>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8" name="Oval 279587"/>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89" name="Oval 279588"/>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90" name="Oval 279589"/>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91" name="Oval 279590"/>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92" name="Oval 279591"/>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93" name="Oval 279592"/>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94" name="Oval 279593"/>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95" name="Oval 279594"/>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96" name="Oval 279595"/>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97" name="Oval 279596"/>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598" name="Oval 279597"/>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79599" name="Oval 279598"/>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79600" name="Oval 279599"/>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79602" name="Straight Connector 279601"/>
          <p:cNvCxnSpPr/>
          <p:nvPr/>
        </p:nvCxnSpPr>
        <p:spPr>
          <a:xfrm flipV="1">
            <a:off x="4953000" y="1676400"/>
            <a:ext cx="1447800" cy="4038600"/>
          </a:xfrm>
          <a:prstGeom prst="line">
            <a:avLst/>
          </a:prstGeom>
          <a:noFill/>
          <a:ln w="12700">
            <a:solidFill>
              <a:schemeClr val="tx1"/>
            </a:solidFill>
            <a:miter lim="800000"/>
          </a:ln>
          <a:effectLst/>
        </p:spPr>
      </p:cxnSp>
      <p:sp>
        <p:nvSpPr>
          <p:cNvPr id="279603" name="Rectangle 279602"/>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a:latin typeface="Tahoma" pitchFamily="34" charset="0"/>
              <a:ea typeface="宋体" pitchFamily="2" charset="-122"/>
            </a:endParaRPr>
          </a:p>
        </p:txBody>
      </p:sp>
      <p:sp>
        <p:nvSpPr>
          <p:cNvPr id="279604" name="Rectangle 279603"/>
          <p:cNvSpPr/>
          <p:nvPr/>
        </p:nvSpPr>
        <p:spPr>
          <a:xfrm>
            <a:off x="7924800" y="3352801"/>
            <a:ext cx="2209800" cy="7016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a:latin typeface="Tahoma" pitchFamily="34" charset="0"/>
                <a:ea typeface="宋体" pitchFamily="2" charset="-122"/>
              </a:rPr>
              <a:t>How would you classify this data?</a:t>
            </a:r>
          </a:p>
        </p:txBody>
      </p:sp>
      <p:sp>
        <p:nvSpPr>
          <p:cNvPr id="55" name="Rectangle 54"/>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a:latin typeface="Tahoma" pitchFamily="34" charset="0"/>
                <a:ea typeface="宋体" pitchFamily="2" charset="-122"/>
              </a:rPr>
              <a:t>f</a:t>
            </a:r>
            <a:r>
              <a:rPr lang="en-US" altLang="zh-CN" sz="2000" i="1">
                <a:latin typeface="Tahoma" pitchFamily="34" charset="0"/>
                <a:ea typeface="宋体" pitchFamily="2" charset="-122"/>
              </a:rPr>
              <a:t>(</a:t>
            </a:r>
            <a:r>
              <a:rPr lang="en-US" altLang="zh-CN" sz="2000" b="1" i="1">
                <a:latin typeface="Tahoma" pitchFamily="34" charset="0"/>
                <a:ea typeface="宋体" pitchFamily="2" charset="-122"/>
              </a:rPr>
              <a:t>x</a:t>
            </a:r>
            <a:r>
              <a:rPr lang="en-US" altLang="zh-CN" sz="2000" i="1">
                <a:latin typeface="Tahoma" pitchFamily="34" charset="0"/>
                <a:ea typeface="宋体" pitchFamily="2" charset="-122"/>
              </a:rPr>
              <a:t>,</a:t>
            </a:r>
            <a:r>
              <a:rPr lang="en-US" altLang="zh-CN" sz="2000" b="1" i="1">
                <a:solidFill>
                  <a:srgbClr val="00CC00"/>
                </a:solidFill>
                <a:latin typeface="Tahoma" pitchFamily="34" charset="0"/>
                <a:ea typeface="宋体" pitchFamily="2" charset="-122"/>
              </a:rPr>
              <a:t>w</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 = sign(</a:t>
            </a:r>
            <a:r>
              <a:rPr lang="en-US" altLang="zh-CN" sz="2000" b="1" i="1">
                <a:solidFill>
                  <a:srgbClr val="00CC00"/>
                </a:solidFill>
                <a:latin typeface="Tahoma" pitchFamily="34" charset="0"/>
                <a:ea typeface="宋体" pitchFamily="2" charset="-122"/>
              </a:rPr>
              <a:t>w</a:t>
            </a:r>
            <a:r>
              <a:rPr lang="en-US" altLang="zh-CN" sz="2000" b="1" i="1">
                <a:latin typeface="Tahoma" pitchFamily="34" charset="0"/>
                <a:ea typeface="宋体" pitchFamily="2" charset="-122"/>
              </a:rPr>
              <a:t>. x</a:t>
            </a:r>
            <a:r>
              <a:rPr lang="en-US" altLang="zh-CN" sz="2000" i="1">
                <a:solidFill>
                  <a:srgbClr val="00CC00"/>
                </a:solidFill>
                <a:latin typeface="Tahoma" pitchFamily="34" charset="0"/>
                <a:ea typeface="宋体" pitchFamily="2" charset="-122"/>
              </a:rPr>
              <a:t> </a:t>
            </a:r>
            <a:r>
              <a:rPr lang="en-US" altLang="zh-CN" sz="2000" i="1">
                <a:latin typeface="Tahoma" pitchFamily="34" charset="0"/>
                <a:ea typeface="宋体" pitchFamily="2" charset="-122"/>
              </a:rPr>
              <a:t>+ </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a:t>
            </a:r>
          </a:p>
        </p:txBody>
      </p:sp>
    </p:spTree>
    <p:extLst>
      <p:ext uri="{BB962C8B-B14F-4D97-AF65-F5344CB8AC3E}">
        <p14:creationId xmlns:p14="http://schemas.microsoft.com/office/powerpoint/2010/main" val="6312377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80578" name="Title 280577"/>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zh-CN" altLang="en-US">
                <a:ea typeface="宋体" pitchFamily="2" charset="-122"/>
              </a:rPr>
              <a:t> </a:t>
            </a:r>
            <a:r>
              <a:rPr lang="en-US" altLang="zh-CN">
                <a:ea typeface="宋体" pitchFamily="2" charset="-122"/>
              </a:rPr>
              <a:t>Linear Classifiers</a:t>
            </a:r>
          </a:p>
        </p:txBody>
      </p:sp>
      <p:sp>
        <p:nvSpPr>
          <p:cNvPr id="280637" name="Date Placeholder 3"/>
          <p:cNvSpPr>
            <a:spLocks noGrp="1"/>
          </p:cNvSpPr>
          <p:nvPr>
            <p:ph type="dt" sz="half" idx="4294967295"/>
          </p:nvPr>
        </p:nvSpPr>
        <p:spPr>
          <a:xfrm>
            <a:off x="0" y="6356350"/>
            <a:ext cx="2743200" cy="365125"/>
          </a:xfrm>
        </p:spPr>
        <p:txBody>
          <a:bodyPr anchor="t"/>
          <a:lstStyle/>
          <a:p>
            <a:pPr lvl="0"/>
            <a:fld id="{04A2974C-6AD0-45E1-B43D-FE905735FC31}"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80638" name="Slide Number Placeholder 4"/>
          <p:cNvSpPr>
            <a:spLocks noGrp="1"/>
          </p:cNvSpPr>
          <p:nvPr>
            <p:ph type="sldNum" sz="quarter" idx="4294967295"/>
          </p:nvPr>
        </p:nvSpPr>
        <p:spPr>
          <a:xfrm>
            <a:off x="0" y="6356350"/>
            <a:ext cx="4114800" cy="365125"/>
          </a:xfrm>
        </p:spPr>
        <p:txBody>
          <a:bodyPr anchor="t"/>
          <a:lstStyle/>
          <a:p>
            <a:pPr lvl="0" algn="r"/>
            <a:fld id="{B30C1814-316F-43FD-9937-7193AA2731F0}" type="slidenum">
              <a:rPr lang="zh-CN" altLang="en-US" sz="1400">
                <a:latin typeface="Tahoma" pitchFamily="34" charset="0"/>
                <a:ea typeface="宋体" pitchFamily="2" charset="-122"/>
              </a:rPr>
              <a:t>51</a:t>
            </a:fld>
            <a:endParaRPr lang="en-US" dirty="0">
              <a:latin typeface="Calibri" panose="020F0502020204030204" pitchFamily="34" charset="0"/>
            </a:endParaRPr>
          </a:p>
        </p:txBody>
      </p:sp>
      <p:sp>
        <p:nvSpPr>
          <p:cNvPr id="280579" name="Rectangle 280578"/>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a:latin typeface="Tahoma" pitchFamily="34" charset="0"/>
                <a:ea typeface="宋体" pitchFamily="2" charset="-122"/>
              </a:rPr>
              <a:t>f </a:t>
            </a:r>
            <a:r>
              <a:rPr lang="en-US" altLang="zh-CN" sz="2000">
                <a:latin typeface="Tahoma" pitchFamily="34" charset="0"/>
                <a:ea typeface="宋体" pitchFamily="2" charset="-122"/>
              </a:rPr>
              <a:t>        </a:t>
            </a:r>
          </a:p>
        </p:txBody>
      </p:sp>
      <p:cxnSp>
        <p:nvCxnSpPr>
          <p:cNvPr id="280580" name="Straight Connector 280579"/>
          <p:cNvCxnSpPr/>
          <p:nvPr/>
        </p:nvCxnSpPr>
        <p:spPr>
          <a:xfrm>
            <a:off x="5486400" y="1066800"/>
            <a:ext cx="1371600" cy="0"/>
          </a:xfrm>
          <a:prstGeom prst="line">
            <a:avLst/>
          </a:prstGeom>
          <a:noFill/>
          <a:ln w="12700">
            <a:solidFill>
              <a:schemeClr val="tx1"/>
            </a:solidFill>
            <a:miter lim="800000"/>
            <a:tailEnd type="triangle"/>
          </a:ln>
          <a:effectLst/>
        </p:spPr>
      </p:cxnSp>
      <p:sp>
        <p:nvSpPr>
          <p:cNvPr id="280581" name="Rectangle 280580"/>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a:latin typeface="Tahoma" pitchFamily="34" charset="0"/>
                <a:ea typeface="宋体" pitchFamily="2" charset="-122"/>
              </a:rPr>
              <a:t>x</a:t>
            </a:r>
          </a:p>
        </p:txBody>
      </p:sp>
      <p:cxnSp>
        <p:nvCxnSpPr>
          <p:cNvPr id="280582" name="Straight Connector 280581"/>
          <p:cNvCxnSpPr/>
          <p:nvPr/>
        </p:nvCxnSpPr>
        <p:spPr>
          <a:xfrm flipH="1">
            <a:off x="7543800" y="381000"/>
            <a:ext cx="0" cy="381000"/>
          </a:xfrm>
          <a:prstGeom prst="line">
            <a:avLst/>
          </a:prstGeom>
          <a:noFill/>
          <a:ln w="12700">
            <a:solidFill>
              <a:schemeClr val="tx1"/>
            </a:solidFill>
            <a:miter lim="800000"/>
            <a:tailEnd type="triangle"/>
          </a:ln>
          <a:effectLst/>
        </p:spPr>
      </p:cxnSp>
      <p:sp>
        <p:nvSpPr>
          <p:cNvPr id="280583" name="Rectangle 280582"/>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80584" name="Straight Connector 280583"/>
          <p:cNvCxnSpPr/>
          <p:nvPr/>
        </p:nvCxnSpPr>
        <p:spPr>
          <a:xfrm>
            <a:off x="8458200" y="1066800"/>
            <a:ext cx="1371600" cy="0"/>
          </a:xfrm>
          <a:prstGeom prst="line">
            <a:avLst/>
          </a:prstGeom>
          <a:noFill/>
          <a:ln w="12700">
            <a:solidFill>
              <a:schemeClr val="tx1"/>
            </a:solidFill>
            <a:miter lim="800000"/>
            <a:tailEnd type="triangle"/>
          </a:ln>
          <a:effectLst/>
        </p:spPr>
      </p:cxnSp>
      <p:sp>
        <p:nvSpPr>
          <p:cNvPr id="280585" name="Rectangle 280584"/>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a:latin typeface="Tahoma" pitchFamily="34" charset="0"/>
                <a:ea typeface="宋体" pitchFamily="2" charset="-122"/>
              </a:rPr>
              <a:t>y</a:t>
            </a:r>
            <a:r>
              <a:rPr lang="en-US" altLang="zh-CN" sz="3200" baseline="30000">
                <a:latin typeface="Tahoma" pitchFamily="34" charset="0"/>
                <a:ea typeface="宋体" pitchFamily="2" charset="-122"/>
              </a:rPr>
              <a:t>est</a:t>
            </a:r>
          </a:p>
        </p:txBody>
      </p:sp>
      <p:sp>
        <p:nvSpPr>
          <p:cNvPr id="280586" name="Rectangle 280585"/>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a:latin typeface="Tahoma" pitchFamily="34" charset="0"/>
                <a:ea typeface="宋体" pitchFamily="2" charset="-122"/>
              </a:rPr>
              <a:t>denotes +1</a:t>
            </a:r>
          </a:p>
          <a:p>
            <a:pPr lvl="0" algn="ctr">
              <a:spcBef>
                <a:spcPct val="50000"/>
              </a:spcBef>
              <a:buClr>
                <a:schemeClr val="tx1"/>
              </a:buClr>
              <a:buSzPct val="60000"/>
            </a:pPr>
            <a:r>
              <a:rPr lang="en-US" altLang="zh-CN" sz="2000">
                <a:latin typeface="Tahoma" pitchFamily="34" charset="0"/>
                <a:ea typeface="宋体" pitchFamily="2" charset="-122"/>
              </a:rPr>
              <a:t>denotes -1</a:t>
            </a:r>
          </a:p>
        </p:txBody>
      </p:sp>
      <p:sp>
        <p:nvSpPr>
          <p:cNvPr id="280587" name="Oval 280586"/>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88" name="Oval 280587"/>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0589" name="Straight Connector 280588"/>
          <p:cNvCxnSpPr/>
          <p:nvPr/>
        </p:nvCxnSpPr>
        <p:spPr>
          <a:xfrm flipH="1">
            <a:off x="4114800" y="2209800"/>
            <a:ext cx="0" cy="3505200"/>
          </a:xfrm>
          <a:prstGeom prst="line">
            <a:avLst/>
          </a:prstGeom>
          <a:noFill/>
          <a:ln w="38100">
            <a:solidFill>
              <a:schemeClr val="hlink"/>
            </a:solidFill>
            <a:miter lim="800000"/>
          </a:ln>
          <a:effectLst/>
        </p:spPr>
      </p:cxnSp>
      <p:cxnSp>
        <p:nvCxnSpPr>
          <p:cNvPr id="280590" name="Straight Connector 280589"/>
          <p:cNvCxnSpPr/>
          <p:nvPr/>
        </p:nvCxnSpPr>
        <p:spPr>
          <a:xfrm flipV="1">
            <a:off x="3962400" y="5562600"/>
            <a:ext cx="3657600" cy="0"/>
          </a:xfrm>
          <a:prstGeom prst="line">
            <a:avLst/>
          </a:prstGeom>
          <a:noFill/>
          <a:ln w="38100">
            <a:solidFill>
              <a:schemeClr val="hlink"/>
            </a:solidFill>
            <a:miter lim="800000"/>
          </a:ln>
          <a:effectLst/>
        </p:spPr>
      </p:cxnSp>
      <p:sp>
        <p:nvSpPr>
          <p:cNvPr id="280591" name="Oval 280590"/>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592" name="Oval 280591"/>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93" name="Oval 280592"/>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94" name="Oval 280593"/>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595" name="Oval 280594"/>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96" name="Oval 280595"/>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97" name="Oval 280596"/>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598" name="Oval 280597"/>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599" name="Oval 280598"/>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0" name="Oval 280599"/>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1" name="Oval 280600"/>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2" name="Oval 280601"/>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03" name="Oval 280602"/>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4" name="Oval 280603"/>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5" name="Oval 280604"/>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06" name="Oval 280605"/>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07" name="Oval 280606"/>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08" name="Oval 280607"/>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09" name="Oval 280608"/>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10" name="Oval 280609"/>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1" name="Oval 280610"/>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2" name="Oval 280611"/>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3" name="Oval 280612"/>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14" name="Oval 280613"/>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5" name="Oval 280614"/>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6" name="Oval 280615"/>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17" name="Oval 280616"/>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8" name="Oval 280617"/>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19" name="Oval 280618"/>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20" name="Oval 280619"/>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21" name="Oval 280620"/>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22" name="Oval 280621"/>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0623" name="Oval 280622"/>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0624" name="Oval 280623"/>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0626" name="Straight Connector 280625"/>
          <p:cNvCxnSpPr/>
          <p:nvPr/>
        </p:nvCxnSpPr>
        <p:spPr>
          <a:xfrm flipV="1">
            <a:off x="4953000" y="1676400"/>
            <a:ext cx="1447800" cy="4038600"/>
          </a:xfrm>
          <a:prstGeom prst="line">
            <a:avLst/>
          </a:prstGeom>
          <a:noFill/>
          <a:ln w="12700">
            <a:solidFill>
              <a:schemeClr val="tx1"/>
            </a:solidFill>
            <a:miter lim="800000"/>
          </a:ln>
          <a:effectLst/>
        </p:spPr>
      </p:cxnSp>
      <p:sp>
        <p:nvSpPr>
          <p:cNvPr id="280627" name="Rectangle 280626"/>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a:latin typeface="Tahoma" pitchFamily="34" charset="0"/>
              <a:ea typeface="宋体" pitchFamily="2" charset="-122"/>
            </a:endParaRPr>
          </a:p>
        </p:txBody>
      </p:sp>
      <p:sp>
        <p:nvSpPr>
          <p:cNvPr id="280628" name="Rectangle 280627"/>
          <p:cNvSpPr/>
          <p:nvPr/>
        </p:nvSpPr>
        <p:spPr>
          <a:xfrm>
            <a:off x="7924800" y="3352801"/>
            <a:ext cx="2209800" cy="1920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a:latin typeface="Tahoma" pitchFamily="34" charset="0"/>
                <a:ea typeface="宋体" pitchFamily="2" charset="-122"/>
              </a:rPr>
              <a:t>Any of these would be fine..</a:t>
            </a:r>
          </a:p>
          <a:p>
            <a:pPr lvl="0">
              <a:spcBef>
                <a:spcPct val="50000"/>
              </a:spcBef>
              <a:buClr>
                <a:schemeClr val="tx1"/>
              </a:buClr>
              <a:buSzPct val="60000"/>
            </a:pPr>
            <a:endParaRPr lang="en-US" altLang="zh-CN" sz="2000">
              <a:latin typeface="Tahoma" pitchFamily="34" charset="0"/>
              <a:ea typeface="宋体" pitchFamily="2" charset="-122"/>
            </a:endParaRPr>
          </a:p>
          <a:p>
            <a:pPr lvl="0">
              <a:spcBef>
                <a:spcPct val="50000"/>
              </a:spcBef>
              <a:buClr>
                <a:schemeClr val="tx1"/>
              </a:buClr>
              <a:buSzPct val="60000"/>
            </a:pPr>
            <a:r>
              <a:rPr lang="en-US" altLang="zh-CN" sz="2000">
                <a:latin typeface="Tahoma" pitchFamily="34" charset="0"/>
                <a:ea typeface="宋体" pitchFamily="2" charset="-122"/>
              </a:rPr>
              <a:t>..but which is best?</a:t>
            </a:r>
          </a:p>
        </p:txBody>
      </p:sp>
      <p:cxnSp>
        <p:nvCxnSpPr>
          <p:cNvPr id="280629" name="Straight Connector 280628"/>
          <p:cNvCxnSpPr/>
          <p:nvPr/>
        </p:nvCxnSpPr>
        <p:spPr>
          <a:xfrm flipV="1">
            <a:off x="3810000" y="2362200"/>
            <a:ext cx="4038600" cy="2590800"/>
          </a:xfrm>
          <a:prstGeom prst="line">
            <a:avLst/>
          </a:prstGeom>
          <a:noFill/>
          <a:ln w="12700">
            <a:solidFill>
              <a:schemeClr val="tx1"/>
            </a:solidFill>
            <a:miter lim="800000"/>
          </a:ln>
          <a:effectLst/>
        </p:spPr>
      </p:cxnSp>
      <p:cxnSp>
        <p:nvCxnSpPr>
          <p:cNvPr id="280630" name="Straight Connector 280629"/>
          <p:cNvCxnSpPr/>
          <p:nvPr/>
        </p:nvCxnSpPr>
        <p:spPr>
          <a:xfrm flipV="1">
            <a:off x="4114800" y="2209800"/>
            <a:ext cx="3124200" cy="3048000"/>
          </a:xfrm>
          <a:prstGeom prst="line">
            <a:avLst/>
          </a:prstGeom>
          <a:noFill/>
          <a:ln w="12700">
            <a:solidFill>
              <a:schemeClr val="tx1"/>
            </a:solidFill>
            <a:miter lim="800000"/>
          </a:ln>
          <a:effectLst/>
        </p:spPr>
      </p:cxnSp>
      <p:cxnSp>
        <p:nvCxnSpPr>
          <p:cNvPr id="280631" name="Straight Connector 280630"/>
          <p:cNvCxnSpPr/>
          <p:nvPr/>
        </p:nvCxnSpPr>
        <p:spPr>
          <a:xfrm flipV="1">
            <a:off x="3581400" y="2438400"/>
            <a:ext cx="4800600" cy="2209800"/>
          </a:xfrm>
          <a:prstGeom prst="line">
            <a:avLst/>
          </a:prstGeom>
          <a:noFill/>
          <a:ln w="12700">
            <a:solidFill>
              <a:schemeClr val="tx1"/>
            </a:solidFill>
            <a:miter lim="800000"/>
          </a:ln>
          <a:effectLst/>
        </p:spPr>
      </p:cxnSp>
      <p:cxnSp>
        <p:nvCxnSpPr>
          <p:cNvPr id="280632" name="Straight Connector 280631"/>
          <p:cNvCxnSpPr/>
          <p:nvPr/>
        </p:nvCxnSpPr>
        <p:spPr>
          <a:xfrm flipV="1">
            <a:off x="3962400" y="2209800"/>
            <a:ext cx="3810000" cy="2819400"/>
          </a:xfrm>
          <a:prstGeom prst="line">
            <a:avLst/>
          </a:prstGeom>
          <a:noFill/>
          <a:ln w="12700">
            <a:solidFill>
              <a:schemeClr val="tx1"/>
            </a:solidFill>
            <a:miter lim="800000"/>
          </a:ln>
          <a:effectLst/>
        </p:spPr>
      </p:cxnSp>
      <p:cxnSp>
        <p:nvCxnSpPr>
          <p:cNvPr id="280633" name="Straight Connector 280632"/>
          <p:cNvCxnSpPr/>
          <p:nvPr/>
        </p:nvCxnSpPr>
        <p:spPr>
          <a:xfrm flipV="1">
            <a:off x="3886200" y="1905000"/>
            <a:ext cx="3886200" cy="3352800"/>
          </a:xfrm>
          <a:prstGeom prst="line">
            <a:avLst/>
          </a:prstGeom>
          <a:noFill/>
          <a:ln w="12700">
            <a:solidFill>
              <a:schemeClr val="tx1"/>
            </a:solidFill>
            <a:miter lim="800000"/>
          </a:ln>
          <a:effectLst/>
        </p:spPr>
      </p:cxnSp>
      <p:cxnSp>
        <p:nvCxnSpPr>
          <p:cNvPr id="280634" name="Straight Connector 280633"/>
          <p:cNvCxnSpPr/>
          <p:nvPr/>
        </p:nvCxnSpPr>
        <p:spPr>
          <a:xfrm flipV="1">
            <a:off x="4114800" y="1752600"/>
            <a:ext cx="3429000" cy="3352800"/>
          </a:xfrm>
          <a:prstGeom prst="line">
            <a:avLst/>
          </a:prstGeom>
          <a:noFill/>
          <a:ln w="12700">
            <a:solidFill>
              <a:schemeClr val="tx1"/>
            </a:solidFill>
            <a:miter lim="800000"/>
          </a:ln>
          <a:effectLst/>
        </p:spPr>
      </p:cxnSp>
      <p:cxnSp>
        <p:nvCxnSpPr>
          <p:cNvPr id="280635" name="Straight Connector 280634"/>
          <p:cNvCxnSpPr/>
          <p:nvPr/>
        </p:nvCxnSpPr>
        <p:spPr>
          <a:xfrm flipV="1">
            <a:off x="4343400" y="2133600"/>
            <a:ext cx="2743200" cy="3505200"/>
          </a:xfrm>
          <a:prstGeom prst="line">
            <a:avLst/>
          </a:prstGeom>
          <a:noFill/>
          <a:ln w="12700">
            <a:solidFill>
              <a:schemeClr val="tx1"/>
            </a:solidFill>
            <a:miter lim="800000"/>
          </a:ln>
          <a:effectLst/>
        </p:spPr>
      </p:cxnSp>
      <p:cxnSp>
        <p:nvCxnSpPr>
          <p:cNvPr id="280636" name="Straight Connector 280635"/>
          <p:cNvCxnSpPr/>
          <p:nvPr/>
        </p:nvCxnSpPr>
        <p:spPr>
          <a:xfrm flipV="1">
            <a:off x="3886200" y="2209800"/>
            <a:ext cx="4114800" cy="2819400"/>
          </a:xfrm>
          <a:prstGeom prst="line">
            <a:avLst/>
          </a:prstGeom>
          <a:noFill/>
          <a:ln w="12700">
            <a:solidFill>
              <a:schemeClr val="tx1"/>
            </a:solidFill>
            <a:miter lim="800000"/>
          </a:ln>
          <a:effectLst/>
        </p:spPr>
      </p:cxnSp>
      <p:sp>
        <p:nvSpPr>
          <p:cNvPr id="63" name="Rectangle 62"/>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a:latin typeface="Tahoma" pitchFamily="34" charset="0"/>
                <a:ea typeface="宋体" pitchFamily="2" charset="-122"/>
              </a:rPr>
              <a:t>f</a:t>
            </a:r>
            <a:r>
              <a:rPr lang="en-US" altLang="zh-CN" sz="2000" i="1">
                <a:latin typeface="Tahoma" pitchFamily="34" charset="0"/>
                <a:ea typeface="宋体" pitchFamily="2" charset="-122"/>
              </a:rPr>
              <a:t>(</a:t>
            </a:r>
            <a:r>
              <a:rPr lang="en-US" altLang="zh-CN" sz="2000" b="1" i="1">
                <a:latin typeface="Tahoma" pitchFamily="34" charset="0"/>
                <a:ea typeface="宋体" pitchFamily="2" charset="-122"/>
              </a:rPr>
              <a:t>x</a:t>
            </a:r>
            <a:r>
              <a:rPr lang="en-US" altLang="zh-CN" sz="2000" i="1">
                <a:latin typeface="Tahoma" pitchFamily="34" charset="0"/>
                <a:ea typeface="宋体" pitchFamily="2" charset="-122"/>
              </a:rPr>
              <a:t>,</a:t>
            </a:r>
            <a:r>
              <a:rPr lang="en-US" altLang="zh-CN" sz="2000" b="1" i="1">
                <a:solidFill>
                  <a:srgbClr val="00CC00"/>
                </a:solidFill>
                <a:latin typeface="Tahoma" pitchFamily="34" charset="0"/>
                <a:ea typeface="宋体" pitchFamily="2" charset="-122"/>
              </a:rPr>
              <a:t>w</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 = sign(</a:t>
            </a:r>
            <a:r>
              <a:rPr lang="en-US" altLang="zh-CN" sz="2000" b="1" i="1">
                <a:solidFill>
                  <a:srgbClr val="00CC00"/>
                </a:solidFill>
                <a:latin typeface="Tahoma" pitchFamily="34" charset="0"/>
                <a:ea typeface="宋体" pitchFamily="2" charset="-122"/>
              </a:rPr>
              <a:t>w</a:t>
            </a:r>
            <a:r>
              <a:rPr lang="en-US" altLang="zh-CN" sz="2000" b="1" i="1">
                <a:latin typeface="Tahoma" pitchFamily="34" charset="0"/>
                <a:ea typeface="宋体" pitchFamily="2" charset="-122"/>
              </a:rPr>
              <a:t>. x</a:t>
            </a:r>
            <a:r>
              <a:rPr lang="en-US" altLang="zh-CN" sz="2000" i="1">
                <a:solidFill>
                  <a:srgbClr val="00CC00"/>
                </a:solidFill>
                <a:latin typeface="Tahoma" pitchFamily="34" charset="0"/>
                <a:ea typeface="宋体" pitchFamily="2" charset="-122"/>
              </a:rPr>
              <a:t> </a:t>
            </a:r>
            <a:r>
              <a:rPr lang="en-US" altLang="zh-CN" sz="2000" i="1">
                <a:latin typeface="Tahoma" pitchFamily="34" charset="0"/>
                <a:ea typeface="宋体" pitchFamily="2" charset="-122"/>
              </a:rPr>
              <a:t>+ </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a:t>
            </a:r>
          </a:p>
        </p:txBody>
      </p:sp>
    </p:spTree>
    <p:extLst>
      <p:ext uri="{BB962C8B-B14F-4D97-AF65-F5344CB8AC3E}">
        <p14:creationId xmlns:p14="http://schemas.microsoft.com/office/powerpoint/2010/main" val="97444122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grpSp>
        <p:nvGrpSpPr>
          <p:cNvPr id="281602" name="Group 281601"/>
          <p:cNvGrpSpPr/>
          <p:nvPr/>
        </p:nvGrpSpPr>
        <p:grpSpPr>
          <a:xfrm rot="17340000">
            <a:off x="2729707" y="4075907"/>
            <a:ext cx="5562600" cy="1587"/>
            <a:chOff x="960" y="3888"/>
            <a:chExt cx="3504" cy="0"/>
          </a:xfrm>
        </p:grpSpPr>
        <p:cxnSp>
          <p:nvCxnSpPr>
            <p:cNvPr id="281603" name="Straight Connector 281602"/>
            <p:cNvCxnSpPr/>
            <p:nvPr/>
          </p:nvCxnSpPr>
          <p:spPr>
            <a:xfrm>
              <a:off x="1008" y="3888"/>
              <a:ext cx="3408" cy="0"/>
            </a:xfrm>
            <a:prstGeom prst="line">
              <a:avLst/>
            </a:prstGeom>
            <a:noFill/>
            <a:ln w="104775">
              <a:solidFill>
                <a:schemeClr val="accent2"/>
              </a:solidFill>
              <a:miter lim="800000"/>
            </a:ln>
            <a:effectLst/>
          </p:spPr>
        </p:cxnSp>
        <p:cxnSp>
          <p:nvCxnSpPr>
            <p:cNvPr id="281604" name="Straight Connector 281603"/>
            <p:cNvCxnSpPr/>
            <p:nvPr/>
          </p:nvCxnSpPr>
          <p:spPr>
            <a:xfrm>
              <a:off x="960" y="3888"/>
              <a:ext cx="3504" cy="0"/>
            </a:xfrm>
            <a:prstGeom prst="line">
              <a:avLst/>
            </a:prstGeom>
            <a:noFill/>
            <a:ln w="12700">
              <a:solidFill>
                <a:schemeClr val="tx1"/>
              </a:solidFill>
              <a:miter lim="800000"/>
            </a:ln>
            <a:effectLst/>
          </p:spPr>
        </p:cxnSp>
      </p:grpSp>
      <p:sp>
        <p:nvSpPr>
          <p:cNvPr id="281605" name="Title 281604"/>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ea typeface="宋体" pitchFamily="2" charset="-122"/>
              </a:rPr>
              <a:t>Classifier Margin</a:t>
            </a:r>
          </a:p>
        </p:txBody>
      </p:sp>
      <p:sp>
        <p:nvSpPr>
          <p:cNvPr id="281657" name="Date Placeholder 3"/>
          <p:cNvSpPr>
            <a:spLocks noGrp="1"/>
          </p:cNvSpPr>
          <p:nvPr>
            <p:ph type="dt" sz="half" idx="4294967295"/>
          </p:nvPr>
        </p:nvSpPr>
        <p:spPr>
          <a:xfrm>
            <a:off x="0" y="6356350"/>
            <a:ext cx="2743200" cy="365125"/>
          </a:xfrm>
        </p:spPr>
        <p:txBody>
          <a:bodyPr anchor="t"/>
          <a:lstStyle/>
          <a:p>
            <a:pPr lvl="0"/>
            <a:fld id="{818E5AA4-91F9-423B-9073-70DDFBF4B870}"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81658" name="Slide Number Placeholder 4"/>
          <p:cNvSpPr>
            <a:spLocks noGrp="1"/>
          </p:cNvSpPr>
          <p:nvPr>
            <p:ph type="sldNum" sz="quarter" idx="4294967295"/>
          </p:nvPr>
        </p:nvSpPr>
        <p:spPr>
          <a:xfrm>
            <a:off x="0" y="6356350"/>
            <a:ext cx="4114800" cy="365125"/>
          </a:xfrm>
        </p:spPr>
        <p:txBody>
          <a:bodyPr anchor="t"/>
          <a:lstStyle/>
          <a:p>
            <a:pPr lvl="0" algn="r"/>
            <a:fld id="{03DD534F-3357-4EDF-A8D1-88CA5C0A0A04}" type="slidenum">
              <a:rPr lang="zh-CN" altLang="en-US" sz="1400">
                <a:latin typeface="Tahoma" pitchFamily="34" charset="0"/>
                <a:ea typeface="宋体" pitchFamily="2" charset="-122"/>
              </a:rPr>
              <a:t>52</a:t>
            </a:fld>
            <a:endParaRPr lang="en-US" dirty="0">
              <a:latin typeface="Calibri" panose="020F0502020204030204" pitchFamily="34" charset="0"/>
            </a:endParaRPr>
          </a:p>
        </p:txBody>
      </p:sp>
      <p:sp>
        <p:nvSpPr>
          <p:cNvPr id="281606" name="Rectangle 281605"/>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a:latin typeface="Tahoma" pitchFamily="34" charset="0"/>
                <a:ea typeface="宋体" pitchFamily="2" charset="-122"/>
              </a:rPr>
              <a:t>f </a:t>
            </a:r>
            <a:r>
              <a:rPr lang="en-US" altLang="zh-CN" sz="2000">
                <a:latin typeface="Tahoma" pitchFamily="34" charset="0"/>
                <a:ea typeface="宋体" pitchFamily="2" charset="-122"/>
              </a:rPr>
              <a:t>        </a:t>
            </a:r>
          </a:p>
        </p:txBody>
      </p:sp>
      <p:cxnSp>
        <p:nvCxnSpPr>
          <p:cNvPr id="281607" name="Straight Connector 281606"/>
          <p:cNvCxnSpPr/>
          <p:nvPr/>
        </p:nvCxnSpPr>
        <p:spPr>
          <a:xfrm>
            <a:off x="5486400" y="1066800"/>
            <a:ext cx="1371600" cy="0"/>
          </a:xfrm>
          <a:prstGeom prst="line">
            <a:avLst/>
          </a:prstGeom>
          <a:noFill/>
          <a:ln w="12700">
            <a:solidFill>
              <a:schemeClr val="tx1"/>
            </a:solidFill>
            <a:miter lim="800000"/>
            <a:tailEnd type="triangle"/>
          </a:ln>
          <a:effectLst/>
        </p:spPr>
      </p:cxnSp>
      <p:sp>
        <p:nvSpPr>
          <p:cNvPr id="281608" name="Rectangle 281607"/>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a:latin typeface="Tahoma" pitchFamily="34" charset="0"/>
                <a:ea typeface="宋体" pitchFamily="2" charset="-122"/>
              </a:rPr>
              <a:t>x</a:t>
            </a:r>
          </a:p>
        </p:txBody>
      </p:sp>
      <p:cxnSp>
        <p:nvCxnSpPr>
          <p:cNvPr id="281609" name="Straight Connector 281608"/>
          <p:cNvCxnSpPr/>
          <p:nvPr/>
        </p:nvCxnSpPr>
        <p:spPr>
          <a:xfrm flipH="1">
            <a:off x="7543800" y="381000"/>
            <a:ext cx="0" cy="381000"/>
          </a:xfrm>
          <a:prstGeom prst="line">
            <a:avLst/>
          </a:prstGeom>
          <a:noFill/>
          <a:ln w="12700">
            <a:solidFill>
              <a:schemeClr val="tx1"/>
            </a:solidFill>
            <a:miter lim="800000"/>
            <a:tailEnd type="triangle"/>
          </a:ln>
          <a:effectLst/>
        </p:spPr>
      </p:cxnSp>
      <p:sp>
        <p:nvSpPr>
          <p:cNvPr id="281610" name="Rectangle 281609"/>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81611" name="Straight Connector 281610"/>
          <p:cNvCxnSpPr/>
          <p:nvPr/>
        </p:nvCxnSpPr>
        <p:spPr>
          <a:xfrm>
            <a:off x="8458200" y="1066800"/>
            <a:ext cx="1371600" cy="0"/>
          </a:xfrm>
          <a:prstGeom prst="line">
            <a:avLst/>
          </a:prstGeom>
          <a:noFill/>
          <a:ln w="12700">
            <a:solidFill>
              <a:schemeClr val="tx1"/>
            </a:solidFill>
            <a:miter lim="800000"/>
            <a:tailEnd type="triangle"/>
          </a:ln>
          <a:effectLst/>
        </p:spPr>
      </p:cxnSp>
      <p:sp>
        <p:nvSpPr>
          <p:cNvPr id="281612" name="Rectangle 281611"/>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a:latin typeface="Tahoma" pitchFamily="34" charset="0"/>
                <a:ea typeface="宋体" pitchFamily="2" charset="-122"/>
              </a:rPr>
              <a:t>y</a:t>
            </a:r>
            <a:r>
              <a:rPr lang="en-US" altLang="zh-CN" sz="3200" baseline="30000">
                <a:latin typeface="Tahoma" pitchFamily="34" charset="0"/>
                <a:ea typeface="宋体" pitchFamily="2" charset="-122"/>
              </a:rPr>
              <a:t>est</a:t>
            </a:r>
          </a:p>
        </p:txBody>
      </p:sp>
      <p:sp>
        <p:nvSpPr>
          <p:cNvPr id="281613" name="Rectangle 281612"/>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a:latin typeface="Tahoma" pitchFamily="34" charset="0"/>
                <a:ea typeface="宋体" pitchFamily="2" charset="-122"/>
              </a:rPr>
              <a:t>denotes +1</a:t>
            </a:r>
          </a:p>
          <a:p>
            <a:pPr lvl="0" algn="ctr">
              <a:spcBef>
                <a:spcPct val="50000"/>
              </a:spcBef>
              <a:buClr>
                <a:schemeClr val="tx1"/>
              </a:buClr>
              <a:buSzPct val="60000"/>
            </a:pPr>
            <a:r>
              <a:rPr lang="en-US" altLang="zh-CN" sz="2000">
                <a:latin typeface="Tahoma" pitchFamily="34" charset="0"/>
                <a:ea typeface="宋体" pitchFamily="2" charset="-122"/>
              </a:rPr>
              <a:t>denotes -1</a:t>
            </a:r>
          </a:p>
        </p:txBody>
      </p:sp>
      <p:sp>
        <p:nvSpPr>
          <p:cNvPr id="281614" name="Oval 281613"/>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15" name="Oval 281614"/>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1616" name="Straight Connector 281615"/>
          <p:cNvCxnSpPr/>
          <p:nvPr/>
        </p:nvCxnSpPr>
        <p:spPr>
          <a:xfrm flipH="1">
            <a:off x="4114800" y="2209800"/>
            <a:ext cx="0" cy="3505200"/>
          </a:xfrm>
          <a:prstGeom prst="line">
            <a:avLst/>
          </a:prstGeom>
          <a:noFill/>
          <a:ln w="38100">
            <a:solidFill>
              <a:schemeClr val="hlink"/>
            </a:solidFill>
            <a:miter lim="800000"/>
          </a:ln>
          <a:effectLst/>
        </p:spPr>
      </p:cxnSp>
      <p:cxnSp>
        <p:nvCxnSpPr>
          <p:cNvPr id="281617" name="Straight Connector 281616"/>
          <p:cNvCxnSpPr/>
          <p:nvPr/>
        </p:nvCxnSpPr>
        <p:spPr>
          <a:xfrm flipV="1">
            <a:off x="3962400" y="5562600"/>
            <a:ext cx="3657600" cy="0"/>
          </a:xfrm>
          <a:prstGeom prst="line">
            <a:avLst/>
          </a:prstGeom>
          <a:noFill/>
          <a:ln w="38100">
            <a:solidFill>
              <a:schemeClr val="hlink"/>
            </a:solidFill>
            <a:miter lim="800000"/>
          </a:ln>
          <a:effectLst/>
        </p:spPr>
      </p:cxnSp>
      <p:sp>
        <p:nvSpPr>
          <p:cNvPr id="281618" name="Oval 281617"/>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19" name="Oval 281618"/>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20" name="Oval 281619"/>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21" name="Oval 281620"/>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22" name="Oval 281621"/>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23" name="Oval 281622"/>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24" name="Oval 281623"/>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25" name="Oval 281624"/>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26" name="Oval 281625"/>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27" name="Oval 281626"/>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28" name="Oval 281627"/>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29" name="Oval 281628"/>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30" name="Oval 281629"/>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31" name="Oval 281630"/>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32" name="Oval 281631"/>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33" name="Oval 281632"/>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34" name="Oval 281633"/>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35" name="Oval 281634"/>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36" name="Oval 281635"/>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37" name="Oval 281636"/>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38" name="Oval 281637"/>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39" name="Oval 281638"/>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0" name="Oval 281639"/>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41" name="Oval 281640"/>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2" name="Oval 281641"/>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3" name="Oval 281642"/>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44" name="Oval 281643"/>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5" name="Oval 281644"/>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6" name="Oval 281645"/>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47" name="Oval 281646"/>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48" name="Oval 281647"/>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49" name="Oval 281648"/>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1650" name="Oval 281649"/>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51" name="Oval 281650"/>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1653" name="Rectangle 281652"/>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a:latin typeface="Tahoma" pitchFamily="34" charset="0"/>
              <a:ea typeface="宋体" pitchFamily="2" charset="-122"/>
            </a:endParaRPr>
          </a:p>
        </p:txBody>
      </p:sp>
      <p:sp>
        <p:nvSpPr>
          <p:cNvPr id="281654" name="Rectangle 281653"/>
          <p:cNvSpPr/>
          <p:nvPr/>
        </p:nvSpPr>
        <p:spPr>
          <a:xfrm>
            <a:off x="7924800" y="2286000"/>
            <a:ext cx="2743200" cy="304698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a:latin typeface="Tahoma" pitchFamily="34" charset="0"/>
                <a:ea typeface="宋体" pitchFamily="2" charset="-122"/>
              </a:rPr>
              <a:t>Define the </a:t>
            </a:r>
            <a:r>
              <a:rPr lang="en-US" altLang="zh-CN">
                <a:solidFill>
                  <a:schemeClr val="hlink"/>
                </a:solidFill>
                <a:latin typeface="Tahoma" pitchFamily="34" charset="0"/>
                <a:ea typeface="宋体" pitchFamily="2" charset="-122"/>
              </a:rPr>
              <a:t>margin</a:t>
            </a:r>
            <a:r>
              <a:rPr lang="en-US" altLang="zh-CN">
                <a:latin typeface="Tahoma" pitchFamily="34" charset="0"/>
                <a:ea typeface="宋体" pitchFamily="2" charset="-122"/>
              </a:rPr>
              <a:t> of a linear classifier as the width that the boundary could be increased by </a:t>
            </a:r>
            <a:r>
              <a:rPr lang="en-US" altLang="zh-CN">
                <a:solidFill>
                  <a:schemeClr val="hlink"/>
                </a:solidFill>
                <a:latin typeface="Tahoma" pitchFamily="34" charset="0"/>
                <a:ea typeface="宋体" pitchFamily="2" charset="-122"/>
              </a:rPr>
              <a:t>before hitting a datapoint.</a:t>
            </a:r>
          </a:p>
        </p:txBody>
      </p:sp>
      <p:cxnSp>
        <p:nvCxnSpPr>
          <p:cNvPr id="281655" name="Straight Connector 281654"/>
          <p:cNvCxnSpPr/>
          <p:nvPr/>
        </p:nvCxnSpPr>
        <p:spPr>
          <a:xfrm flipH="1" flipV="1">
            <a:off x="5486400" y="4495800"/>
            <a:ext cx="2514600" cy="228600"/>
          </a:xfrm>
          <a:prstGeom prst="line">
            <a:avLst/>
          </a:prstGeom>
          <a:noFill/>
          <a:ln>
            <a:solidFill>
              <a:schemeClr val="tx1"/>
            </a:solidFill>
            <a:miter lim="800000"/>
            <a:tailEnd type="triangle"/>
          </a:ln>
          <a:effectLst/>
        </p:spPr>
      </p:cxnSp>
      <p:cxnSp>
        <p:nvCxnSpPr>
          <p:cNvPr id="281656" name="Straight Connector 281655"/>
          <p:cNvCxnSpPr/>
          <p:nvPr/>
        </p:nvCxnSpPr>
        <p:spPr>
          <a:xfrm flipH="1" flipV="1">
            <a:off x="5943600" y="2895600"/>
            <a:ext cx="2057400" cy="1828800"/>
          </a:xfrm>
          <a:prstGeom prst="line">
            <a:avLst/>
          </a:prstGeom>
          <a:noFill/>
          <a:ln>
            <a:solidFill>
              <a:schemeClr val="tx1"/>
            </a:solidFill>
            <a:miter lim="800000"/>
            <a:tailEnd type="triangle"/>
          </a:ln>
          <a:effectLst/>
        </p:spPr>
      </p:cxnSp>
      <p:sp>
        <p:nvSpPr>
          <p:cNvPr id="59" name="Rectangle 58"/>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a:latin typeface="Tahoma" pitchFamily="34" charset="0"/>
                <a:ea typeface="宋体" pitchFamily="2" charset="-122"/>
              </a:rPr>
              <a:t>f</a:t>
            </a:r>
            <a:r>
              <a:rPr lang="en-US" altLang="zh-CN" sz="2000" i="1">
                <a:latin typeface="Tahoma" pitchFamily="34" charset="0"/>
                <a:ea typeface="宋体" pitchFamily="2" charset="-122"/>
              </a:rPr>
              <a:t>(</a:t>
            </a:r>
            <a:r>
              <a:rPr lang="en-US" altLang="zh-CN" sz="2000" b="1" i="1">
                <a:latin typeface="Tahoma" pitchFamily="34" charset="0"/>
                <a:ea typeface="宋体" pitchFamily="2" charset="-122"/>
              </a:rPr>
              <a:t>x</a:t>
            </a:r>
            <a:r>
              <a:rPr lang="en-US" altLang="zh-CN" sz="2000" i="1">
                <a:latin typeface="Tahoma" pitchFamily="34" charset="0"/>
                <a:ea typeface="宋体" pitchFamily="2" charset="-122"/>
              </a:rPr>
              <a:t>,</a:t>
            </a:r>
            <a:r>
              <a:rPr lang="en-US" altLang="zh-CN" sz="2000" b="1" i="1">
                <a:solidFill>
                  <a:srgbClr val="00CC00"/>
                </a:solidFill>
                <a:latin typeface="Tahoma" pitchFamily="34" charset="0"/>
                <a:ea typeface="宋体" pitchFamily="2" charset="-122"/>
              </a:rPr>
              <a:t>w</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 = sign(</a:t>
            </a:r>
            <a:r>
              <a:rPr lang="en-US" altLang="zh-CN" sz="2000" b="1" i="1">
                <a:solidFill>
                  <a:srgbClr val="00CC00"/>
                </a:solidFill>
                <a:latin typeface="Tahoma" pitchFamily="34" charset="0"/>
                <a:ea typeface="宋体" pitchFamily="2" charset="-122"/>
              </a:rPr>
              <a:t>w</a:t>
            </a:r>
            <a:r>
              <a:rPr lang="en-US" altLang="zh-CN" sz="2000" b="1" i="1">
                <a:latin typeface="Tahoma" pitchFamily="34" charset="0"/>
                <a:ea typeface="宋体" pitchFamily="2" charset="-122"/>
              </a:rPr>
              <a:t>. x</a:t>
            </a:r>
            <a:r>
              <a:rPr lang="en-US" altLang="zh-CN" sz="2000" i="1">
                <a:solidFill>
                  <a:srgbClr val="00CC00"/>
                </a:solidFill>
                <a:latin typeface="Tahoma" pitchFamily="34" charset="0"/>
                <a:ea typeface="宋体" pitchFamily="2" charset="-122"/>
              </a:rPr>
              <a:t> </a:t>
            </a:r>
            <a:r>
              <a:rPr lang="en-US" altLang="zh-CN" sz="2000" i="1">
                <a:latin typeface="Tahoma" pitchFamily="34" charset="0"/>
                <a:ea typeface="宋体" pitchFamily="2" charset="-122"/>
              </a:rPr>
              <a:t>+ </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a:t>
            </a:r>
          </a:p>
        </p:txBody>
      </p:sp>
    </p:spTree>
    <p:extLst>
      <p:ext uri="{BB962C8B-B14F-4D97-AF65-F5344CB8AC3E}">
        <p14:creationId xmlns:p14="http://schemas.microsoft.com/office/powerpoint/2010/main" val="1081417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cxnSp>
        <p:nvCxnSpPr>
          <p:cNvPr id="282626" name="Straight Connector 282625"/>
          <p:cNvCxnSpPr/>
          <p:nvPr/>
        </p:nvCxnSpPr>
        <p:spPr>
          <a:xfrm rot="18120000">
            <a:off x="2763838" y="4076700"/>
            <a:ext cx="5410200" cy="0"/>
          </a:xfrm>
          <a:prstGeom prst="line">
            <a:avLst/>
          </a:prstGeom>
          <a:noFill/>
          <a:ln w="361950">
            <a:solidFill>
              <a:schemeClr val="accent2"/>
            </a:solidFill>
            <a:miter lim="800000"/>
          </a:ln>
          <a:effectLst/>
        </p:spPr>
      </p:cxnSp>
      <p:cxnSp>
        <p:nvCxnSpPr>
          <p:cNvPr id="282627" name="Straight Connector 282626"/>
          <p:cNvCxnSpPr/>
          <p:nvPr/>
        </p:nvCxnSpPr>
        <p:spPr>
          <a:xfrm rot="18120000">
            <a:off x="2687638" y="4076700"/>
            <a:ext cx="5562600" cy="0"/>
          </a:xfrm>
          <a:prstGeom prst="line">
            <a:avLst/>
          </a:prstGeom>
          <a:noFill/>
          <a:ln w="12700">
            <a:solidFill>
              <a:schemeClr val="tx1"/>
            </a:solidFill>
            <a:miter lim="800000"/>
          </a:ln>
          <a:effectLst/>
        </p:spPr>
      </p:cxnSp>
      <p:sp>
        <p:nvSpPr>
          <p:cNvPr id="282628" name="Title 282627"/>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ea typeface="宋体" pitchFamily="2" charset="-122"/>
              </a:rPr>
              <a:t>Maximum Margin</a:t>
            </a:r>
          </a:p>
        </p:txBody>
      </p:sp>
      <p:sp>
        <p:nvSpPr>
          <p:cNvPr id="282679" name="Date Placeholder 3"/>
          <p:cNvSpPr>
            <a:spLocks noGrp="1"/>
          </p:cNvSpPr>
          <p:nvPr>
            <p:ph type="dt" sz="half" idx="4294967295"/>
          </p:nvPr>
        </p:nvSpPr>
        <p:spPr>
          <a:xfrm>
            <a:off x="0" y="6356350"/>
            <a:ext cx="2743200" cy="365125"/>
          </a:xfrm>
        </p:spPr>
        <p:txBody>
          <a:bodyPr anchor="t"/>
          <a:lstStyle/>
          <a:p>
            <a:pPr lvl="0"/>
            <a:fld id="{732E3E17-F1D3-4388-BC99-CF45C96CE6D5}"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82680" name="Slide Number Placeholder 4"/>
          <p:cNvSpPr>
            <a:spLocks noGrp="1"/>
          </p:cNvSpPr>
          <p:nvPr>
            <p:ph type="sldNum" sz="quarter" idx="4294967295"/>
          </p:nvPr>
        </p:nvSpPr>
        <p:spPr>
          <a:xfrm>
            <a:off x="0" y="6356350"/>
            <a:ext cx="4114800" cy="365125"/>
          </a:xfrm>
        </p:spPr>
        <p:txBody>
          <a:bodyPr anchor="t"/>
          <a:lstStyle/>
          <a:p>
            <a:pPr lvl="0" algn="r"/>
            <a:fld id="{919D5D8C-EEDB-4897-BBA8-7BA8284854C5}" type="slidenum">
              <a:rPr lang="zh-CN" altLang="en-US" sz="1400">
                <a:latin typeface="Tahoma" pitchFamily="34" charset="0"/>
                <a:ea typeface="宋体" pitchFamily="2" charset="-122"/>
              </a:rPr>
              <a:t>53</a:t>
            </a:fld>
            <a:endParaRPr lang="en-US" dirty="0">
              <a:latin typeface="Calibri" panose="020F0502020204030204" pitchFamily="34" charset="0"/>
            </a:endParaRPr>
          </a:p>
        </p:txBody>
      </p:sp>
      <p:sp>
        <p:nvSpPr>
          <p:cNvPr id="282629" name="Rectangle 282628"/>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a:latin typeface="Tahoma" pitchFamily="34" charset="0"/>
                <a:ea typeface="宋体" pitchFamily="2" charset="-122"/>
              </a:rPr>
              <a:t>f </a:t>
            </a:r>
            <a:r>
              <a:rPr lang="en-US" altLang="zh-CN" sz="2000">
                <a:latin typeface="Tahoma" pitchFamily="34" charset="0"/>
                <a:ea typeface="宋体" pitchFamily="2" charset="-122"/>
              </a:rPr>
              <a:t>        </a:t>
            </a:r>
          </a:p>
        </p:txBody>
      </p:sp>
      <p:cxnSp>
        <p:nvCxnSpPr>
          <p:cNvPr id="282630" name="Straight Connector 282629"/>
          <p:cNvCxnSpPr/>
          <p:nvPr/>
        </p:nvCxnSpPr>
        <p:spPr>
          <a:xfrm>
            <a:off x="5486400" y="1066800"/>
            <a:ext cx="1371600" cy="0"/>
          </a:xfrm>
          <a:prstGeom prst="line">
            <a:avLst/>
          </a:prstGeom>
          <a:noFill/>
          <a:ln w="12700">
            <a:solidFill>
              <a:schemeClr val="tx1"/>
            </a:solidFill>
            <a:miter lim="800000"/>
            <a:tailEnd type="triangle"/>
          </a:ln>
          <a:effectLst/>
        </p:spPr>
      </p:cxnSp>
      <p:sp>
        <p:nvSpPr>
          <p:cNvPr id="282631" name="Rectangle 282630"/>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a:latin typeface="Tahoma" pitchFamily="34" charset="0"/>
                <a:ea typeface="宋体" pitchFamily="2" charset="-122"/>
              </a:rPr>
              <a:t>x</a:t>
            </a:r>
          </a:p>
        </p:txBody>
      </p:sp>
      <p:cxnSp>
        <p:nvCxnSpPr>
          <p:cNvPr id="282632" name="Straight Connector 282631"/>
          <p:cNvCxnSpPr/>
          <p:nvPr/>
        </p:nvCxnSpPr>
        <p:spPr>
          <a:xfrm flipH="1">
            <a:off x="7543800" y="381000"/>
            <a:ext cx="0" cy="381000"/>
          </a:xfrm>
          <a:prstGeom prst="line">
            <a:avLst/>
          </a:prstGeom>
          <a:noFill/>
          <a:ln w="12700">
            <a:solidFill>
              <a:schemeClr val="tx1"/>
            </a:solidFill>
            <a:miter lim="800000"/>
            <a:tailEnd type="triangle"/>
          </a:ln>
          <a:effectLst/>
        </p:spPr>
      </p:cxnSp>
      <p:sp>
        <p:nvSpPr>
          <p:cNvPr id="282633" name="Rectangle 282632"/>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82634" name="Straight Connector 282633"/>
          <p:cNvCxnSpPr/>
          <p:nvPr/>
        </p:nvCxnSpPr>
        <p:spPr>
          <a:xfrm>
            <a:off x="8458200" y="1066800"/>
            <a:ext cx="1371600" cy="0"/>
          </a:xfrm>
          <a:prstGeom prst="line">
            <a:avLst/>
          </a:prstGeom>
          <a:noFill/>
          <a:ln w="12700">
            <a:solidFill>
              <a:schemeClr val="tx1"/>
            </a:solidFill>
            <a:miter lim="800000"/>
            <a:tailEnd type="triangle"/>
          </a:ln>
          <a:effectLst/>
        </p:spPr>
      </p:cxnSp>
      <p:sp>
        <p:nvSpPr>
          <p:cNvPr id="282635" name="Rectangle 282634"/>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a:latin typeface="Tahoma" pitchFamily="34" charset="0"/>
                <a:ea typeface="宋体" pitchFamily="2" charset="-122"/>
              </a:rPr>
              <a:t>y</a:t>
            </a:r>
            <a:r>
              <a:rPr lang="en-US" altLang="zh-CN" sz="3200" baseline="30000">
                <a:latin typeface="Tahoma" pitchFamily="34" charset="0"/>
                <a:ea typeface="宋体" pitchFamily="2" charset="-122"/>
              </a:rPr>
              <a:t>est</a:t>
            </a:r>
          </a:p>
        </p:txBody>
      </p:sp>
      <p:sp>
        <p:nvSpPr>
          <p:cNvPr id="282636" name="Rectangle 282635"/>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a:latin typeface="Tahoma" pitchFamily="34" charset="0"/>
                <a:ea typeface="宋体" pitchFamily="2" charset="-122"/>
              </a:rPr>
              <a:t>denotes +1</a:t>
            </a:r>
          </a:p>
          <a:p>
            <a:pPr lvl="0" algn="ctr">
              <a:spcBef>
                <a:spcPct val="50000"/>
              </a:spcBef>
              <a:buClr>
                <a:schemeClr val="tx1"/>
              </a:buClr>
              <a:buSzPct val="60000"/>
            </a:pPr>
            <a:r>
              <a:rPr lang="en-US" altLang="zh-CN" sz="2000">
                <a:latin typeface="Tahoma" pitchFamily="34" charset="0"/>
                <a:ea typeface="宋体" pitchFamily="2" charset="-122"/>
              </a:rPr>
              <a:t>denotes -1</a:t>
            </a:r>
          </a:p>
        </p:txBody>
      </p:sp>
      <p:sp>
        <p:nvSpPr>
          <p:cNvPr id="282637" name="Oval 282636"/>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38" name="Oval 282637"/>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2639" name="Straight Connector 282638"/>
          <p:cNvCxnSpPr/>
          <p:nvPr/>
        </p:nvCxnSpPr>
        <p:spPr>
          <a:xfrm flipH="1">
            <a:off x="4114800" y="2209800"/>
            <a:ext cx="0" cy="3505200"/>
          </a:xfrm>
          <a:prstGeom prst="line">
            <a:avLst/>
          </a:prstGeom>
          <a:noFill/>
          <a:ln w="38100">
            <a:solidFill>
              <a:schemeClr val="hlink"/>
            </a:solidFill>
            <a:miter lim="800000"/>
          </a:ln>
          <a:effectLst/>
        </p:spPr>
      </p:cxnSp>
      <p:cxnSp>
        <p:nvCxnSpPr>
          <p:cNvPr id="282640" name="Straight Connector 282639"/>
          <p:cNvCxnSpPr/>
          <p:nvPr/>
        </p:nvCxnSpPr>
        <p:spPr>
          <a:xfrm flipV="1">
            <a:off x="3962400" y="5562600"/>
            <a:ext cx="3657600" cy="0"/>
          </a:xfrm>
          <a:prstGeom prst="line">
            <a:avLst/>
          </a:prstGeom>
          <a:noFill/>
          <a:ln w="38100">
            <a:solidFill>
              <a:schemeClr val="hlink"/>
            </a:solidFill>
            <a:miter lim="800000"/>
          </a:ln>
          <a:effectLst/>
        </p:spPr>
      </p:cxnSp>
      <p:sp>
        <p:nvSpPr>
          <p:cNvPr id="282641" name="Oval 282640"/>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42" name="Oval 282641"/>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43" name="Oval 282642"/>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44" name="Oval 282643"/>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45" name="Oval 282644"/>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46" name="Oval 282645"/>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47" name="Oval 282646"/>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48" name="Oval 282647"/>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49" name="Oval 282648"/>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0" name="Oval 282649"/>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1" name="Oval 282650"/>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2" name="Oval 282651"/>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53" name="Oval 282652"/>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4" name="Oval 282653"/>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5" name="Oval 282654"/>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56" name="Oval 282655"/>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57" name="Oval 282656"/>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58" name="Oval 282657"/>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59" name="Oval 282658"/>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60" name="Oval 282659"/>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1" name="Oval 282660"/>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2" name="Oval 282661"/>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3" name="Oval 282662"/>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64" name="Oval 282663"/>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5" name="Oval 282664"/>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6" name="Oval 282665"/>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67" name="Oval 282666"/>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8" name="Oval 282667"/>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69" name="Oval 282668"/>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70" name="Oval 282669"/>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71" name="Oval 282670"/>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72" name="Oval 282671"/>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2673" name="Oval 282672"/>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74" name="Oval 282673"/>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2676" name="Rectangle 282675"/>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a:latin typeface="Tahoma" pitchFamily="34" charset="0"/>
              <a:ea typeface="宋体" pitchFamily="2" charset="-122"/>
            </a:endParaRPr>
          </a:p>
        </p:txBody>
      </p:sp>
      <p:sp>
        <p:nvSpPr>
          <p:cNvPr id="282677" name="Rectangle 282676"/>
          <p:cNvSpPr/>
          <p:nvPr/>
        </p:nvSpPr>
        <p:spPr>
          <a:xfrm>
            <a:off x="7924800" y="2286000"/>
            <a:ext cx="2743200" cy="397031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a:latin typeface="Tahoma" pitchFamily="34" charset="0"/>
                <a:ea typeface="宋体" pitchFamily="2" charset="-122"/>
              </a:rPr>
              <a:t>The </a:t>
            </a:r>
            <a:r>
              <a:rPr lang="en-US" altLang="zh-CN">
                <a:solidFill>
                  <a:schemeClr val="hlink"/>
                </a:solidFill>
                <a:latin typeface="Tahoma" pitchFamily="34" charset="0"/>
                <a:ea typeface="宋体" pitchFamily="2" charset="-122"/>
              </a:rPr>
              <a:t>maximum margin linear classifier</a:t>
            </a:r>
            <a:r>
              <a:rPr lang="en-US" altLang="zh-CN">
                <a:latin typeface="Tahoma" pitchFamily="34" charset="0"/>
                <a:ea typeface="宋体" pitchFamily="2" charset="-122"/>
              </a:rPr>
              <a:t> is the linear classifier with the, um, maximum margin.</a:t>
            </a:r>
          </a:p>
          <a:p>
            <a:pPr lvl="0">
              <a:spcBef>
                <a:spcPct val="50000"/>
              </a:spcBef>
              <a:buClr>
                <a:schemeClr val="tx1"/>
              </a:buClr>
              <a:buSzPct val="60000"/>
            </a:pPr>
            <a:r>
              <a:rPr lang="en-US" altLang="zh-CN">
                <a:latin typeface="Tahoma" pitchFamily="34" charset="0"/>
                <a:ea typeface="宋体" pitchFamily="2" charset="-122"/>
              </a:rPr>
              <a:t>This is the simplest kind of SVM (Called an LSVM)</a:t>
            </a:r>
          </a:p>
        </p:txBody>
      </p:sp>
      <p:sp>
        <p:nvSpPr>
          <p:cNvPr id="282678" name="Speech Bubble: Rectangle 282677"/>
          <p:cNvSpPr/>
          <p:nvPr/>
        </p:nvSpPr>
        <p:spPr>
          <a:xfrm>
            <a:off x="5965825" y="6097588"/>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a:latin typeface="Tahoma" pitchFamily="34" charset="0"/>
                <a:ea typeface="宋体" pitchFamily="2" charset="-122"/>
              </a:rPr>
              <a:t>Linear SVM</a:t>
            </a:r>
          </a:p>
        </p:txBody>
      </p:sp>
      <p:sp>
        <p:nvSpPr>
          <p:cNvPr id="58" name="Rectangle 57"/>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a:latin typeface="Tahoma" pitchFamily="34" charset="0"/>
                <a:ea typeface="宋体" pitchFamily="2" charset="-122"/>
              </a:rPr>
              <a:t>f</a:t>
            </a:r>
            <a:r>
              <a:rPr lang="en-US" altLang="zh-CN" sz="2000" i="1">
                <a:latin typeface="Tahoma" pitchFamily="34" charset="0"/>
                <a:ea typeface="宋体" pitchFamily="2" charset="-122"/>
              </a:rPr>
              <a:t>(</a:t>
            </a:r>
            <a:r>
              <a:rPr lang="en-US" altLang="zh-CN" sz="2000" b="1" i="1">
                <a:latin typeface="Tahoma" pitchFamily="34" charset="0"/>
                <a:ea typeface="宋体" pitchFamily="2" charset="-122"/>
              </a:rPr>
              <a:t>x</a:t>
            </a:r>
            <a:r>
              <a:rPr lang="en-US" altLang="zh-CN" sz="2000" i="1">
                <a:latin typeface="Tahoma" pitchFamily="34" charset="0"/>
                <a:ea typeface="宋体" pitchFamily="2" charset="-122"/>
              </a:rPr>
              <a:t>,</a:t>
            </a:r>
            <a:r>
              <a:rPr lang="en-US" altLang="zh-CN" sz="2000" b="1" i="1">
                <a:solidFill>
                  <a:srgbClr val="00CC00"/>
                </a:solidFill>
                <a:latin typeface="Tahoma" pitchFamily="34" charset="0"/>
                <a:ea typeface="宋体" pitchFamily="2" charset="-122"/>
              </a:rPr>
              <a:t>w</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 = sign(</a:t>
            </a:r>
            <a:r>
              <a:rPr lang="en-US" altLang="zh-CN" sz="2000" b="1" i="1">
                <a:solidFill>
                  <a:srgbClr val="00CC00"/>
                </a:solidFill>
                <a:latin typeface="Tahoma" pitchFamily="34" charset="0"/>
                <a:ea typeface="宋体" pitchFamily="2" charset="-122"/>
              </a:rPr>
              <a:t>w</a:t>
            </a:r>
            <a:r>
              <a:rPr lang="en-US" altLang="zh-CN" sz="2000" b="1" i="1">
                <a:latin typeface="Tahoma" pitchFamily="34" charset="0"/>
                <a:ea typeface="宋体" pitchFamily="2" charset="-122"/>
              </a:rPr>
              <a:t>. x</a:t>
            </a:r>
            <a:r>
              <a:rPr lang="en-US" altLang="zh-CN" sz="2000" i="1">
                <a:solidFill>
                  <a:srgbClr val="00CC00"/>
                </a:solidFill>
                <a:latin typeface="Tahoma" pitchFamily="34" charset="0"/>
                <a:ea typeface="宋体" pitchFamily="2" charset="-122"/>
              </a:rPr>
              <a:t> </a:t>
            </a:r>
            <a:r>
              <a:rPr lang="en-US" altLang="zh-CN" sz="2000" i="1">
                <a:latin typeface="Tahoma" pitchFamily="34" charset="0"/>
                <a:ea typeface="宋体" pitchFamily="2" charset="-122"/>
              </a:rPr>
              <a:t>+ </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a:t>
            </a:r>
          </a:p>
        </p:txBody>
      </p:sp>
    </p:spTree>
    <p:extLst>
      <p:ext uri="{BB962C8B-B14F-4D97-AF65-F5344CB8AC3E}">
        <p14:creationId xmlns:p14="http://schemas.microsoft.com/office/powerpoint/2010/main" val="274338262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cxnSp>
        <p:nvCxnSpPr>
          <p:cNvPr id="283650" name="Straight Connector 283649"/>
          <p:cNvCxnSpPr/>
          <p:nvPr/>
        </p:nvCxnSpPr>
        <p:spPr>
          <a:xfrm rot="18120000">
            <a:off x="2763838" y="4076700"/>
            <a:ext cx="5410200" cy="0"/>
          </a:xfrm>
          <a:prstGeom prst="line">
            <a:avLst/>
          </a:prstGeom>
          <a:noFill/>
          <a:ln w="361950">
            <a:solidFill>
              <a:schemeClr val="accent2"/>
            </a:solidFill>
            <a:miter lim="800000"/>
          </a:ln>
          <a:effectLst/>
        </p:spPr>
      </p:cxnSp>
      <p:cxnSp>
        <p:nvCxnSpPr>
          <p:cNvPr id="283651" name="Straight Connector 283650"/>
          <p:cNvCxnSpPr/>
          <p:nvPr/>
        </p:nvCxnSpPr>
        <p:spPr>
          <a:xfrm rot="18120000">
            <a:off x="2687638" y="4076700"/>
            <a:ext cx="5562600" cy="0"/>
          </a:xfrm>
          <a:prstGeom prst="line">
            <a:avLst/>
          </a:prstGeom>
          <a:noFill/>
          <a:ln w="12700">
            <a:solidFill>
              <a:schemeClr val="tx1"/>
            </a:solidFill>
            <a:miter lim="800000"/>
          </a:ln>
          <a:effectLst/>
        </p:spPr>
      </p:cxnSp>
      <p:sp>
        <p:nvSpPr>
          <p:cNvPr id="283652" name="Title 283651"/>
          <p:cNvSpPr>
            <a:spLocks noGrp="1"/>
          </p:cNvSpPr>
          <p:nvPr>
            <p:ph type="title"/>
          </p:nvPr>
        </p:nvSpPr>
        <p:spPr>
          <a:xfrm>
            <a:off x="1676400" y="304800"/>
            <a:ext cx="4648200" cy="6858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ea typeface="宋体" pitchFamily="2" charset="-122"/>
              </a:rPr>
              <a:t>Maximum Margin</a:t>
            </a:r>
          </a:p>
        </p:txBody>
      </p:sp>
      <p:sp>
        <p:nvSpPr>
          <p:cNvPr id="283710" name="Date Placeholder 3"/>
          <p:cNvSpPr>
            <a:spLocks noGrp="1"/>
          </p:cNvSpPr>
          <p:nvPr>
            <p:ph type="dt" sz="half" idx="4294967295"/>
          </p:nvPr>
        </p:nvSpPr>
        <p:spPr>
          <a:xfrm>
            <a:off x="0" y="6356350"/>
            <a:ext cx="2743200" cy="365125"/>
          </a:xfrm>
        </p:spPr>
        <p:txBody>
          <a:bodyPr anchor="t"/>
          <a:lstStyle/>
          <a:p>
            <a:pPr lvl="0"/>
            <a:fld id="{22A86688-82BD-419C-B2DE-112A8A64C066}"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83711" name="Slide Number Placeholder 4"/>
          <p:cNvSpPr>
            <a:spLocks noGrp="1"/>
          </p:cNvSpPr>
          <p:nvPr>
            <p:ph type="sldNum" sz="quarter" idx="4294967295"/>
          </p:nvPr>
        </p:nvSpPr>
        <p:spPr>
          <a:xfrm>
            <a:off x="0" y="6356350"/>
            <a:ext cx="4114800" cy="365125"/>
          </a:xfrm>
        </p:spPr>
        <p:txBody>
          <a:bodyPr anchor="t"/>
          <a:lstStyle/>
          <a:p>
            <a:pPr lvl="0" algn="r"/>
            <a:fld id="{E5A89EBB-0A3F-47CD-963D-158FD7BA65F0}" type="slidenum">
              <a:rPr lang="zh-CN" altLang="en-US" sz="1400">
                <a:latin typeface="Tahoma" pitchFamily="34" charset="0"/>
                <a:ea typeface="宋体" pitchFamily="2" charset="-122"/>
              </a:rPr>
              <a:t>54</a:t>
            </a:fld>
            <a:endParaRPr lang="en-US" dirty="0">
              <a:latin typeface="Calibri" panose="020F0502020204030204" pitchFamily="34" charset="0"/>
            </a:endParaRPr>
          </a:p>
        </p:txBody>
      </p:sp>
      <p:sp>
        <p:nvSpPr>
          <p:cNvPr id="283653" name="Rectangle 283652"/>
          <p:cNvSpPr/>
          <p:nvPr/>
        </p:nvSpPr>
        <p:spPr>
          <a:xfrm>
            <a:off x="6858000" y="776288"/>
            <a:ext cx="1600200" cy="654050"/>
          </a:xfrm>
          <a:prstGeom prst="rect">
            <a:avLst/>
          </a:prstGeom>
          <a:solidFill>
            <a:srgbClr val="FFCCFF"/>
          </a:solidFill>
          <a:ln w="12700">
            <a:solidFill>
              <a:schemeClr val="tx1"/>
            </a:solidFill>
            <a:miter lim="800000"/>
          </a:ln>
          <a:effectLst/>
        </p:spPr>
        <p:txBody>
          <a:bodyPr anchor="ctr"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600" i="1">
                <a:latin typeface="Tahoma" pitchFamily="34" charset="0"/>
                <a:ea typeface="宋体" pitchFamily="2" charset="-122"/>
              </a:rPr>
              <a:t>f </a:t>
            </a:r>
            <a:r>
              <a:rPr lang="en-US" altLang="zh-CN" sz="2000">
                <a:latin typeface="Tahoma" pitchFamily="34" charset="0"/>
                <a:ea typeface="宋体" pitchFamily="2" charset="-122"/>
              </a:rPr>
              <a:t>        </a:t>
            </a:r>
          </a:p>
        </p:txBody>
      </p:sp>
      <p:cxnSp>
        <p:nvCxnSpPr>
          <p:cNvPr id="283654" name="Straight Connector 283653"/>
          <p:cNvCxnSpPr/>
          <p:nvPr/>
        </p:nvCxnSpPr>
        <p:spPr>
          <a:xfrm>
            <a:off x="5486400" y="1066800"/>
            <a:ext cx="1371600" cy="0"/>
          </a:xfrm>
          <a:prstGeom prst="line">
            <a:avLst/>
          </a:prstGeom>
          <a:noFill/>
          <a:ln w="12700">
            <a:solidFill>
              <a:schemeClr val="tx1"/>
            </a:solidFill>
            <a:miter lim="800000"/>
            <a:tailEnd type="triangle"/>
          </a:ln>
          <a:effectLst/>
        </p:spPr>
      </p:cxnSp>
      <p:sp>
        <p:nvSpPr>
          <p:cNvPr id="283655" name="Rectangle 283654"/>
          <p:cNvSpPr/>
          <p:nvPr/>
        </p:nvSpPr>
        <p:spPr>
          <a:xfrm>
            <a:off x="5029200" y="762001"/>
            <a:ext cx="6096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i="1">
                <a:latin typeface="Tahoma" pitchFamily="34" charset="0"/>
                <a:ea typeface="宋体" pitchFamily="2" charset="-122"/>
              </a:rPr>
              <a:t>x</a:t>
            </a:r>
          </a:p>
        </p:txBody>
      </p:sp>
      <p:cxnSp>
        <p:nvCxnSpPr>
          <p:cNvPr id="283656" name="Straight Connector 283655"/>
          <p:cNvCxnSpPr/>
          <p:nvPr/>
        </p:nvCxnSpPr>
        <p:spPr>
          <a:xfrm flipH="1">
            <a:off x="7543800" y="381000"/>
            <a:ext cx="0" cy="381000"/>
          </a:xfrm>
          <a:prstGeom prst="line">
            <a:avLst/>
          </a:prstGeom>
          <a:noFill/>
          <a:ln w="12700">
            <a:solidFill>
              <a:schemeClr val="tx1"/>
            </a:solidFill>
            <a:miter lim="800000"/>
            <a:tailEnd type="triangle"/>
          </a:ln>
          <a:effectLst/>
        </p:spPr>
      </p:cxnSp>
      <p:sp>
        <p:nvSpPr>
          <p:cNvPr id="283657" name="Rectangle 283656"/>
          <p:cNvSpPr/>
          <p:nvPr/>
        </p:nvSpPr>
        <p:spPr>
          <a:xfrm>
            <a:off x="7315200" y="0"/>
            <a:ext cx="3810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3200">
                <a:solidFill>
                  <a:srgbClr val="00CC00"/>
                </a:solidFill>
                <a:latin typeface="Symbol" pitchFamily="18" charset="2"/>
                <a:ea typeface="宋体" pitchFamily="2" charset="-122"/>
              </a:rPr>
              <a:t>a</a:t>
            </a:r>
          </a:p>
        </p:txBody>
      </p:sp>
      <p:cxnSp>
        <p:nvCxnSpPr>
          <p:cNvPr id="283658" name="Straight Connector 283657"/>
          <p:cNvCxnSpPr/>
          <p:nvPr/>
        </p:nvCxnSpPr>
        <p:spPr>
          <a:xfrm>
            <a:off x="8458200" y="1066800"/>
            <a:ext cx="1371600" cy="0"/>
          </a:xfrm>
          <a:prstGeom prst="line">
            <a:avLst/>
          </a:prstGeom>
          <a:noFill/>
          <a:ln w="12700">
            <a:solidFill>
              <a:schemeClr val="tx1"/>
            </a:solidFill>
            <a:miter lim="800000"/>
            <a:tailEnd type="triangle"/>
          </a:ln>
          <a:effectLst/>
        </p:spPr>
      </p:cxnSp>
      <p:sp>
        <p:nvSpPr>
          <p:cNvPr id="283659" name="Rectangle 283658"/>
          <p:cNvSpPr/>
          <p:nvPr/>
        </p:nvSpPr>
        <p:spPr>
          <a:xfrm>
            <a:off x="9829800" y="838200"/>
            <a:ext cx="838200" cy="57943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buClr>
                <a:schemeClr val="tx1"/>
              </a:buClr>
              <a:buSzPct val="60000"/>
            </a:pPr>
            <a:r>
              <a:rPr lang="en-US" altLang="zh-CN" sz="3200">
                <a:latin typeface="Tahoma" pitchFamily="34" charset="0"/>
                <a:ea typeface="宋体" pitchFamily="2" charset="-122"/>
              </a:rPr>
              <a:t>y</a:t>
            </a:r>
            <a:r>
              <a:rPr lang="en-US" altLang="zh-CN" sz="3200" baseline="30000">
                <a:latin typeface="Tahoma" pitchFamily="34" charset="0"/>
                <a:ea typeface="宋体" pitchFamily="2" charset="-122"/>
              </a:rPr>
              <a:t>est</a:t>
            </a:r>
          </a:p>
        </p:txBody>
      </p:sp>
      <p:sp>
        <p:nvSpPr>
          <p:cNvPr id="283660" name="Rectangle 283659"/>
          <p:cNvSpPr/>
          <p:nvPr/>
        </p:nvSpPr>
        <p:spPr>
          <a:xfrm>
            <a:off x="2362200" y="1905001"/>
            <a:ext cx="1905000" cy="8540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a:latin typeface="Tahoma" pitchFamily="34" charset="0"/>
                <a:ea typeface="宋体" pitchFamily="2" charset="-122"/>
              </a:rPr>
              <a:t>denotes +1</a:t>
            </a:r>
          </a:p>
          <a:p>
            <a:pPr lvl="0" algn="ctr">
              <a:spcBef>
                <a:spcPct val="50000"/>
              </a:spcBef>
              <a:buClr>
                <a:schemeClr val="tx1"/>
              </a:buClr>
              <a:buSzPct val="60000"/>
            </a:pPr>
            <a:r>
              <a:rPr lang="en-US" altLang="zh-CN" sz="2000">
                <a:latin typeface="Tahoma" pitchFamily="34" charset="0"/>
                <a:ea typeface="宋体" pitchFamily="2" charset="-122"/>
              </a:rPr>
              <a:t>denotes -1</a:t>
            </a:r>
          </a:p>
        </p:txBody>
      </p:sp>
      <p:sp>
        <p:nvSpPr>
          <p:cNvPr id="283661" name="Oval 283660"/>
          <p:cNvSpPr>
            <a:spLocks noChangeAspect="1"/>
          </p:cNvSpPr>
          <p:nvPr/>
        </p:nvSpPr>
        <p:spPr>
          <a:xfrm rot="4740000">
            <a:off x="2439194" y="2056607"/>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62" name="Oval 283661"/>
          <p:cNvSpPr>
            <a:spLocks noChangeAspect="1"/>
          </p:cNvSpPr>
          <p:nvPr/>
        </p:nvSpPr>
        <p:spPr>
          <a:xfrm rot="5880000">
            <a:off x="2439988" y="2513013"/>
            <a:ext cx="50800"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3663" name="Straight Connector 283662"/>
          <p:cNvCxnSpPr/>
          <p:nvPr/>
        </p:nvCxnSpPr>
        <p:spPr>
          <a:xfrm flipH="1">
            <a:off x="4114800" y="2209800"/>
            <a:ext cx="0" cy="3505200"/>
          </a:xfrm>
          <a:prstGeom prst="line">
            <a:avLst/>
          </a:prstGeom>
          <a:noFill/>
          <a:ln w="38100">
            <a:solidFill>
              <a:schemeClr val="hlink"/>
            </a:solidFill>
            <a:miter lim="800000"/>
          </a:ln>
          <a:effectLst/>
        </p:spPr>
      </p:cxnSp>
      <p:cxnSp>
        <p:nvCxnSpPr>
          <p:cNvPr id="283664" name="Straight Connector 283663"/>
          <p:cNvCxnSpPr/>
          <p:nvPr/>
        </p:nvCxnSpPr>
        <p:spPr>
          <a:xfrm flipV="1">
            <a:off x="3962400" y="5562600"/>
            <a:ext cx="3657600" cy="0"/>
          </a:xfrm>
          <a:prstGeom prst="line">
            <a:avLst/>
          </a:prstGeom>
          <a:noFill/>
          <a:ln w="38100">
            <a:solidFill>
              <a:schemeClr val="hlink"/>
            </a:solidFill>
            <a:miter lim="800000"/>
          </a:ln>
          <a:effectLst/>
        </p:spPr>
      </p:cxnSp>
      <p:sp>
        <p:nvSpPr>
          <p:cNvPr id="283665" name="Oval 283664"/>
          <p:cNvSpPr>
            <a:spLocks noChangeAspect="1"/>
          </p:cNvSpPr>
          <p:nvPr/>
        </p:nvSpPr>
        <p:spPr>
          <a:xfrm>
            <a:off x="5241926" y="5032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66" name="Oval 283665"/>
          <p:cNvSpPr>
            <a:spLocks noChangeAspect="1"/>
          </p:cNvSpPr>
          <p:nvPr/>
        </p:nvSpPr>
        <p:spPr>
          <a:xfrm>
            <a:off x="4010026" y="3903664"/>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67" name="Oval 283666"/>
          <p:cNvSpPr>
            <a:spLocks noChangeAspect="1"/>
          </p:cNvSpPr>
          <p:nvPr/>
        </p:nvSpPr>
        <p:spPr>
          <a:xfrm>
            <a:off x="5864226" y="28146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68" name="Oval 283667"/>
          <p:cNvSpPr>
            <a:spLocks noChangeAspect="1"/>
          </p:cNvSpPr>
          <p:nvPr/>
        </p:nvSpPr>
        <p:spPr>
          <a:xfrm>
            <a:off x="5927726" y="3635376"/>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69" name="Oval 283668"/>
          <p:cNvSpPr>
            <a:spLocks noChangeAspect="1"/>
          </p:cNvSpPr>
          <p:nvPr/>
        </p:nvSpPr>
        <p:spPr>
          <a:xfrm>
            <a:off x="4933951" y="2663825"/>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70" name="Oval 283669"/>
          <p:cNvSpPr>
            <a:spLocks noChangeAspect="1"/>
          </p:cNvSpPr>
          <p:nvPr/>
        </p:nvSpPr>
        <p:spPr>
          <a:xfrm>
            <a:off x="5410201" y="3733801"/>
            <a:ext cx="5397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71" name="Oval 283670"/>
          <p:cNvSpPr>
            <a:spLocks noChangeAspect="1"/>
          </p:cNvSpPr>
          <p:nvPr/>
        </p:nvSpPr>
        <p:spPr>
          <a:xfrm>
            <a:off x="4572001" y="3124200"/>
            <a:ext cx="60325" cy="587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72" name="Oval 283671"/>
          <p:cNvSpPr>
            <a:spLocks noChangeAspect="1"/>
          </p:cNvSpPr>
          <p:nvPr/>
        </p:nvSpPr>
        <p:spPr>
          <a:xfrm>
            <a:off x="6629401" y="4114800"/>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3" name="Oval 283672"/>
          <p:cNvSpPr>
            <a:spLocks noChangeAspect="1"/>
          </p:cNvSpPr>
          <p:nvPr/>
        </p:nvSpPr>
        <p:spPr>
          <a:xfrm rot="20460000">
            <a:off x="5411789" y="4443414"/>
            <a:ext cx="5397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4" name="Oval 283673"/>
          <p:cNvSpPr>
            <a:spLocks noChangeAspect="1"/>
          </p:cNvSpPr>
          <p:nvPr/>
        </p:nvSpPr>
        <p:spPr>
          <a:xfrm rot="20460000">
            <a:off x="7527926" y="32289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5" name="Oval 283674"/>
          <p:cNvSpPr>
            <a:spLocks noChangeAspect="1"/>
          </p:cNvSpPr>
          <p:nvPr/>
        </p:nvSpPr>
        <p:spPr>
          <a:xfrm rot="20460000">
            <a:off x="6819901" y="4545013"/>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6" name="Oval 283675"/>
          <p:cNvSpPr>
            <a:spLocks noChangeAspect="1"/>
          </p:cNvSpPr>
          <p:nvPr/>
        </p:nvSpPr>
        <p:spPr>
          <a:xfrm rot="20460000">
            <a:off x="4648201" y="2667000"/>
            <a:ext cx="6032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77" name="Oval 283676"/>
          <p:cNvSpPr>
            <a:spLocks noChangeAspect="1"/>
          </p:cNvSpPr>
          <p:nvPr/>
        </p:nvSpPr>
        <p:spPr>
          <a:xfrm rot="20460000">
            <a:off x="6235701" y="3584575"/>
            <a:ext cx="603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8" name="Oval 283677"/>
          <p:cNvSpPr>
            <a:spLocks noChangeAspect="1"/>
          </p:cNvSpPr>
          <p:nvPr/>
        </p:nvSpPr>
        <p:spPr>
          <a:xfrm rot="20460000">
            <a:off x="7391401" y="4495801"/>
            <a:ext cx="60325" cy="476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79" name="Oval 283678"/>
          <p:cNvSpPr>
            <a:spLocks noChangeAspect="1"/>
          </p:cNvSpPr>
          <p:nvPr/>
        </p:nvSpPr>
        <p:spPr>
          <a:xfrm rot="20460000">
            <a:off x="4638676" y="3640139"/>
            <a:ext cx="60325" cy="476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80" name="Oval 283679"/>
          <p:cNvSpPr>
            <a:spLocks noChangeAspect="1"/>
          </p:cNvSpPr>
          <p:nvPr/>
        </p:nvSpPr>
        <p:spPr>
          <a:xfrm rot="5880000">
            <a:off x="5391151" y="3057526"/>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81" name="Oval 283680"/>
          <p:cNvSpPr>
            <a:spLocks noChangeAspect="1"/>
          </p:cNvSpPr>
          <p:nvPr/>
        </p:nvSpPr>
        <p:spPr>
          <a:xfrm rot="5880000">
            <a:off x="5660232" y="5242720"/>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82" name="Oval 283681"/>
          <p:cNvSpPr>
            <a:spLocks noChangeAspect="1"/>
          </p:cNvSpPr>
          <p:nvPr/>
        </p:nvSpPr>
        <p:spPr>
          <a:xfrm rot="5880000">
            <a:off x="4638676" y="40989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83" name="Oval 283682"/>
          <p:cNvSpPr>
            <a:spLocks noChangeAspect="1"/>
          </p:cNvSpPr>
          <p:nvPr/>
        </p:nvSpPr>
        <p:spPr>
          <a:xfrm rot="5880000">
            <a:off x="5867401" y="2393951"/>
            <a:ext cx="47625"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84" name="Oval 283683"/>
          <p:cNvSpPr>
            <a:spLocks noChangeAspect="1"/>
          </p:cNvSpPr>
          <p:nvPr/>
        </p:nvSpPr>
        <p:spPr>
          <a:xfrm rot="5880000">
            <a:off x="6828633" y="4144170"/>
            <a:ext cx="58737"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85" name="Oval 283684"/>
          <p:cNvSpPr>
            <a:spLocks noChangeAspect="1"/>
          </p:cNvSpPr>
          <p:nvPr/>
        </p:nvSpPr>
        <p:spPr>
          <a:xfrm rot="5880000">
            <a:off x="5894389" y="407987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86" name="Oval 283685"/>
          <p:cNvSpPr>
            <a:spLocks noChangeAspect="1"/>
          </p:cNvSpPr>
          <p:nvPr/>
        </p:nvSpPr>
        <p:spPr>
          <a:xfrm rot="5880000">
            <a:off x="7143751" y="3365501"/>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87" name="Oval 283686"/>
          <p:cNvSpPr>
            <a:spLocks noChangeAspect="1"/>
          </p:cNvSpPr>
          <p:nvPr/>
        </p:nvSpPr>
        <p:spPr>
          <a:xfrm rot="5880000">
            <a:off x="4611689" y="2346326"/>
            <a:ext cx="47625"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88" name="Oval 283687"/>
          <p:cNvSpPr>
            <a:spLocks noChangeAspect="1"/>
          </p:cNvSpPr>
          <p:nvPr/>
        </p:nvSpPr>
        <p:spPr>
          <a:xfrm rot="5880000">
            <a:off x="6784976" y="32734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89" name="Oval 283688"/>
          <p:cNvSpPr>
            <a:spLocks noChangeAspect="1"/>
          </p:cNvSpPr>
          <p:nvPr/>
        </p:nvSpPr>
        <p:spPr>
          <a:xfrm rot="5880000">
            <a:off x="6641308" y="4718845"/>
            <a:ext cx="58737"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0" name="Oval 283689"/>
          <p:cNvSpPr>
            <a:spLocks noChangeAspect="1"/>
          </p:cNvSpPr>
          <p:nvPr/>
        </p:nvSpPr>
        <p:spPr>
          <a:xfrm rot="4740000">
            <a:off x="5022058" y="3534570"/>
            <a:ext cx="58737"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91" name="Oval 283690"/>
          <p:cNvSpPr>
            <a:spLocks noChangeAspect="1"/>
          </p:cNvSpPr>
          <p:nvPr/>
        </p:nvSpPr>
        <p:spPr>
          <a:xfrm rot="4740000">
            <a:off x="6175376" y="5254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2" name="Oval 283691"/>
          <p:cNvSpPr>
            <a:spLocks noChangeAspect="1"/>
          </p:cNvSpPr>
          <p:nvPr/>
        </p:nvSpPr>
        <p:spPr>
          <a:xfrm rot="4740000">
            <a:off x="5870576" y="4873626"/>
            <a:ext cx="47625" cy="5397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3" name="Oval 283692"/>
          <p:cNvSpPr>
            <a:spLocks noChangeAspect="1"/>
          </p:cNvSpPr>
          <p:nvPr/>
        </p:nvSpPr>
        <p:spPr>
          <a:xfrm rot="4740000">
            <a:off x="4341019" y="3736182"/>
            <a:ext cx="58738"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94" name="Oval 283693"/>
          <p:cNvSpPr>
            <a:spLocks noChangeAspect="1"/>
          </p:cNvSpPr>
          <p:nvPr/>
        </p:nvSpPr>
        <p:spPr>
          <a:xfrm rot="4740000">
            <a:off x="5237163" y="2776538"/>
            <a:ext cx="50800" cy="539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95" name="Oval 283694"/>
          <p:cNvSpPr>
            <a:spLocks noChangeAspect="1"/>
          </p:cNvSpPr>
          <p:nvPr/>
        </p:nvSpPr>
        <p:spPr>
          <a:xfrm rot="4740000">
            <a:off x="5880101" y="4364038"/>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6" name="Oval 283695"/>
          <p:cNvSpPr>
            <a:spLocks noChangeAspect="1"/>
          </p:cNvSpPr>
          <p:nvPr/>
        </p:nvSpPr>
        <p:spPr>
          <a:xfrm rot="4740000">
            <a:off x="4028282" y="3082132"/>
            <a:ext cx="58738" cy="603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3697" name="Oval 283696"/>
          <p:cNvSpPr>
            <a:spLocks noChangeAspect="1"/>
          </p:cNvSpPr>
          <p:nvPr/>
        </p:nvSpPr>
        <p:spPr>
          <a:xfrm rot="4740000">
            <a:off x="5461795" y="5049045"/>
            <a:ext cx="55563"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8" name="Oval 283697"/>
          <p:cNvSpPr>
            <a:spLocks noChangeAspect="1"/>
          </p:cNvSpPr>
          <p:nvPr/>
        </p:nvSpPr>
        <p:spPr>
          <a:xfrm rot="4740000">
            <a:off x="6827838" y="4756151"/>
            <a:ext cx="50800" cy="603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3699" name="Rectangle 283698"/>
          <p:cNvSpPr/>
          <p:nvPr/>
        </p:nvSpPr>
        <p:spPr>
          <a:xfrm>
            <a:off x="7010400" y="1676401"/>
            <a:ext cx="3200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b="1" i="1">
                <a:latin typeface="Tahoma" pitchFamily="34" charset="0"/>
                <a:ea typeface="宋体" pitchFamily="2" charset="-122"/>
              </a:rPr>
              <a:t>f</a:t>
            </a:r>
            <a:r>
              <a:rPr lang="en-US" altLang="zh-CN" sz="2000" i="1">
                <a:latin typeface="Tahoma" pitchFamily="34" charset="0"/>
                <a:ea typeface="宋体" pitchFamily="2" charset="-122"/>
              </a:rPr>
              <a:t>(</a:t>
            </a:r>
            <a:r>
              <a:rPr lang="en-US" altLang="zh-CN" sz="2000" b="1" i="1">
                <a:latin typeface="Tahoma" pitchFamily="34" charset="0"/>
                <a:ea typeface="宋体" pitchFamily="2" charset="-122"/>
              </a:rPr>
              <a:t>x</a:t>
            </a:r>
            <a:r>
              <a:rPr lang="en-US" altLang="zh-CN" sz="2000" i="1">
                <a:latin typeface="Tahoma" pitchFamily="34" charset="0"/>
                <a:ea typeface="宋体" pitchFamily="2" charset="-122"/>
              </a:rPr>
              <a:t>,</a:t>
            </a:r>
            <a:r>
              <a:rPr lang="en-US" altLang="zh-CN" sz="2000" b="1" i="1">
                <a:solidFill>
                  <a:srgbClr val="00CC00"/>
                </a:solidFill>
                <a:latin typeface="Tahoma" pitchFamily="34" charset="0"/>
                <a:ea typeface="宋体" pitchFamily="2" charset="-122"/>
              </a:rPr>
              <a:t>w</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 = sign(</a:t>
            </a:r>
            <a:r>
              <a:rPr lang="en-US" altLang="zh-CN" sz="2000" b="1" i="1">
                <a:solidFill>
                  <a:srgbClr val="00CC00"/>
                </a:solidFill>
                <a:latin typeface="Tahoma" pitchFamily="34" charset="0"/>
                <a:ea typeface="宋体" pitchFamily="2" charset="-122"/>
              </a:rPr>
              <a:t>w</a:t>
            </a:r>
            <a:r>
              <a:rPr lang="en-US" altLang="zh-CN" sz="2000" b="1" i="1">
                <a:latin typeface="Tahoma" pitchFamily="34" charset="0"/>
                <a:ea typeface="宋体" pitchFamily="2" charset="-122"/>
              </a:rPr>
              <a:t>. x</a:t>
            </a:r>
            <a:r>
              <a:rPr lang="en-US" altLang="zh-CN" sz="2000" i="1">
                <a:solidFill>
                  <a:srgbClr val="00CC00"/>
                </a:solidFill>
                <a:latin typeface="Tahoma" pitchFamily="34" charset="0"/>
                <a:ea typeface="宋体" pitchFamily="2" charset="-122"/>
              </a:rPr>
              <a:t> </a:t>
            </a:r>
            <a:r>
              <a:rPr lang="en-US" altLang="zh-CN" sz="2000" i="1">
                <a:latin typeface="Tahoma" pitchFamily="34" charset="0"/>
                <a:ea typeface="宋体" pitchFamily="2" charset="-122"/>
              </a:rPr>
              <a:t>+ </a:t>
            </a:r>
            <a:r>
              <a:rPr lang="en-US" altLang="zh-CN" sz="2000" i="1">
                <a:solidFill>
                  <a:srgbClr val="00CC00"/>
                </a:solidFill>
                <a:latin typeface="Tahoma" pitchFamily="34" charset="0"/>
                <a:ea typeface="宋体" pitchFamily="2" charset="-122"/>
              </a:rPr>
              <a:t>b</a:t>
            </a:r>
            <a:r>
              <a:rPr lang="en-US" altLang="zh-CN" sz="2000" i="1">
                <a:latin typeface="Tahoma" pitchFamily="34" charset="0"/>
                <a:ea typeface="宋体" pitchFamily="2" charset="-122"/>
              </a:rPr>
              <a:t>)</a:t>
            </a:r>
          </a:p>
        </p:txBody>
      </p:sp>
      <p:sp>
        <p:nvSpPr>
          <p:cNvPr id="283700" name="Rectangle 283699"/>
          <p:cNvSpPr/>
          <p:nvPr/>
        </p:nvSpPr>
        <p:spPr>
          <a:xfrm>
            <a:off x="7772400" y="3200401"/>
            <a:ext cx="24384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endParaRPr lang="zh-CN" altLang="en-US" sz="2000">
              <a:latin typeface="Tahoma" pitchFamily="34" charset="0"/>
              <a:ea typeface="宋体" pitchFamily="2" charset="-122"/>
            </a:endParaRPr>
          </a:p>
        </p:txBody>
      </p:sp>
      <p:sp>
        <p:nvSpPr>
          <p:cNvPr id="283701" name="Rectangle 283700"/>
          <p:cNvSpPr/>
          <p:nvPr/>
        </p:nvSpPr>
        <p:spPr>
          <a:xfrm>
            <a:off x="7924800" y="2286000"/>
            <a:ext cx="2743200" cy="3970318"/>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a:latin typeface="Tahoma" pitchFamily="34" charset="0"/>
                <a:ea typeface="宋体" pitchFamily="2" charset="-122"/>
              </a:rPr>
              <a:t>The </a:t>
            </a:r>
            <a:r>
              <a:rPr lang="en-US" altLang="zh-CN">
                <a:solidFill>
                  <a:schemeClr val="hlink"/>
                </a:solidFill>
                <a:latin typeface="Tahoma" pitchFamily="34" charset="0"/>
                <a:ea typeface="宋体" pitchFamily="2" charset="-122"/>
              </a:rPr>
              <a:t>maximum margin linear classifier</a:t>
            </a:r>
            <a:r>
              <a:rPr lang="en-US" altLang="zh-CN">
                <a:latin typeface="Tahoma" pitchFamily="34" charset="0"/>
                <a:ea typeface="宋体" pitchFamily="2" charset="-122"/>
              </a:rPr>
              <a:t> is the linear classifier with the, um, maximum margin.</a:t>
            </a:r>
          </a:p>
          <a:p>
            <a:pPr lvl="0">
              <a:spcBef>
                <a:spcPct val="50000"/>
              </a:spcBef>
              <a:buClr>
                <a:schemeClr val="tx1"/>
              </a:buClr>
              <a:buSzPct val="60000"/>
            </a:pPr>
            <a:r>
              <a:rPr lang="en-US" altLang="zh-CN">
                <a:latin typeface="Tahoma" pitchFamily="34" charset="0"/>
                <a:ea typeface="宋体" pitchFamily="2" charset="-122"/>
              </a:rPr>
              <a:t>This is the simplest kind of SVM (Called an LSVM)</a:t>
            </a:r>
          </a:p>
        </p:txBody>
      </p:sp>
      <p:sp>
        <p:nvSpPr>
          <p:cNvPr id="283702" name="Rectangle 283701"/>
          <p:cNvSpPr/>
          <p:nvPr/>
        </p:nvSpPr>
        <p:spPr>
          <a:xfrm>
            <a:off x="1697038" y="3675064"/>
            <a:ext cx="2120900" cy="1920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a:solidFill>
                  <a:srgbClr val="00CC00"/>
                </a:solidFill>
                <a:latin typeface="Tahoma" pitchFamily="34" charset="0"/>
                <a:ea typeface="宋体" pitchFamily="2" charset="-122"/>
              </a:rPr>
              <a:t>Support Vectors </a:t>
            </a:r>
            <a:r>
              <a:rPr lang="en-US" altLang="zh-CN" sz="2000">
                <a:latin typeface="Tahoma" pitchFamily="34" charset="0"/>
                <a:ea typeface="宋体" pitchFamily="2" charset="-122"/>
              </a:rPr>
              <a:t>are those datapoints that the margin pushes up against</a:t>
            </a:r>
          </a:p>
        </p:txBody>
      </p:sp>
      <p:sp>
        <p:nvSpPr>
          <p:cNvPr id="283703" name="Freeform: Shape 283702"/>
          <p:cNvSpPr/>
          <p:nvPr/>
        </p:nvSpPr>
        <p:spPr bwMode="auto">
          <a:xfrm>
            <a:off x="3636963" y="3725864"/>
            <a:ext cx="1708150" cy="155575"/>
          </a:xfrm>
          <a:custGeom>
            <a:avLst/>
            <a:gdLst/>
            <a:ahLst/>
            <a:cxnLst/>
            <a:rect l="l" t="t"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solidFill>
            <a:prstDash val="solid"/>
            <a:round/>
            <a:headEnd type="none"/>
            <a:tailEnd type="triangle" w="med" len="med"/>
          </a:ln>
          <a:effectLst/>
        </p:spPr>
        <p:txBody>
          <a:bodyPr/>
          <a:lstStyle/>
          <a:p>
            <a:endParaRPr dirty="0">
              <a:latin typeface="Calibri" panose="020F0502020204030204" pitchFamily="34" charset="0"/>
            </a:endParaRPr>
          </a:p>
        </p:txBody>
      </p:sp>
      <p:sp>
        <p:nvSpPr>
          <p:cNvPr id="283704" name="Freeform: Shape 283703"/>
          <p:cNvSpPr/>
          <p:nvPr/>
        </p:nvSpPr>
        <p:spPr bwMode="auto">
          <a:xfrm>
            <a:off x="3603625" y="3317876"/>
            <a:ext cx="2293938" cy="485775"/>
          </a:xfrm>
          <a:custGeom>
            <a:avLst/>
            <a:gdLst/>
            <a:ahLst/>
            <a:cxnLst/>
            <a:rect l="l" t="t"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solidFill>
            <a:prstDash val="solid"/>
            <a:round/>
            <a:headEnd type="none" w="med" len="med"/>
            <a:tailEnd type="triangle" w="med" len="med"/>
          </a:ln>
          <a:effectLst/>
        </p:spPr>
        <p:txBody>
          <a:bodyPr/>
          <a:lstStyle/>
          <a:p>
            <a:endParaRPr dirty="0">
              <a:latin typeface="Calibri" panose="020F0502020204030204" pitchFamily="34" charset="0"/>
            </a:endParaRPr>
          </a:p>
        </p:txBody>
      </p:sp>
      <p:sp>
        <p:nvSpPr>
          <p:cNvPr id="283705" name="Freeform: Shape 283704"/>
          <p:cNvSpPr/>
          <p:nvPr/>
        </p:nvSpPr>
        <p:spPr bwMode="auto">
          <a:xfrm>
            <a:off x="3629025" y="3994151"/>
            <a:ext cx="1733550" cy="449263"/>
          </a:xfrm>
          <a:custGeom>
            <a:avLst/>
            <a:gdLst/>
            <a:ahLst/>
            <a:cxnLst/>
            <a:rect l="l" t="t"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solidFill>
            <a:prstDash val="solid"/>
            <a:round/>
            <a:headEnd type="none" w="med" len="med"/>
            <a:tailEnd type="triangle" w="med" len="med"/>
          </a:ln>
          <a:effectLst/>
        </p:spPr>
        <p:txBody>
          <a:bodyPr/>
          <a:lstStyle/>
          <a:p>
            <a:endParaRPr dirty="0">
              <a:latin typeface="Calibri" panose="020F0502020204030204" pitchFamily="34" charset="0"/>
            </a:endParaRPr>
          </a:p>
        </p:txBody>
      </p:sp>
      <p:sp>
        <p:nvSpPr>
          <p:cNvPr id="283706" name="Oval 283705"/>
          <p:cNvSpPr/>
          <p:nvPr/>
        </p:nvSpPr>
        <p:spPr>
          <a:xfrm>
            <a:off x="5865813" y="3579813"/>
            <a:ext cx="152400" cy="152400"/>
          </a:xfrm>
          <a:prstGeom prst="ellipse">
            <a:avLst/>
          </a:prstGeom>
          <a:noFill/>
          <a:ln w="38100">
            <a:solidFill>
              <a:srgbClr val="00CC00"/>
            </a:solidFill>
            <a:prstDash val="dash"/>
            <a:miter lim="800000"/>
          </a:ln>
          <a:effectLst/>
        </p:spPr>
        <p:txBody>
          <a:bodyPr/>
          <a:lstStyle/>
          <a:p>
            <a:endParaRPr dirty="0">
              <a:latin typeface="Calibri" panose="020F0502020204030204" pitchFamily="34" charset="0"/>
            </a:endParaRPr>
          </a:p>
        </p:txBody>
      </p:sp>
      <p:sp>
        <p:nvSpPr>
          <p:cNvPr id="283707" name="Oval 283706"/>
          <p:cNvSpPr/>
          <p:nvPr/>
        </p:nvSpPr>
        <p:spPr>
          <a:xfrm>
            <a:off x="5368925" y="3689350"/>
            <a:ext cx="152400" cy="152400"/>
          </a:xfrm>
          <a:prstGeom prst="ellipse">
            <a:avLst/>
          </a:prstGeom>
          <a:noFill/>
          <a:ln w="38100">
            <a:solidFill>
              <a:srgbClr val="00CC00"/>
            </a:solidFill>
            <a:prstDash val="dash"/>
            <a:miter lim="800000"/>
          </a:ln>
          <a:effectLst/>
        </p:spPr>
        <p:txBody>
          <a:bodyPr/>
          <a:lstStyle/>
          <a:p>
            <a:endParaRPr dirty="0">
              <a:latin typeface="Calibri" panose="020F0502020204030204" pitchFamily="34" charset="0"/>
            </a:endParaRPr>
          </a:p>
        </p:txBody>
      </p:sp>
      <p:sp>
        <p:nvSpPr>
          <p:cNvPr id="283708" name="Oval 283707"/>
          <p:cNvSpPr/>
          <p:nvPr/>
        </p:nvSpPr>
        <p:spPr>
          <a:xfrm>
            <a:off x="5357813" y="4384675"/>
            <a:ext cx="152400" cy="152400"/>
          </a:xfrm>
          <a:prstGeom prst="ellipse">
            <a:avLst/>
          </a:prstGeom>
          <a:noFill/>
          <a:ln w="38100">
            <a:solidFill>
              <a:srgbClr val="00CC00"/>
            </a:solidFill>
            <a:prstDash val="dash"/>
            <a:miter lim="800000"/>
          </a:ln>
          <a:effectLst/>
        </p:spPr>
        <p:txBody>
          <a:bodyPr/>
          <a:lstStyle/>
          <a:p>
            <a:endParaRPr dirty="0">
              <a:latin typeface="Calibri" panose="020F0502020204030204" pitchFamily="34" charset="0"/>
            </a:endParaRPr>
          </a:p>
        </p:txBody>
      </p:sp>
      <p:sp>
        <p:nvSpPr>
          <p:cNvPr id="283709" name="Speech Bubble: Rectangle 283708"/>
          <p:cNvSpPr/>
          <p:nvPr/>
        </p:nvSpPr>
        <p:spPr>
          <a:xfrm>
            <a:off x="5965825" y="6097588"/>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no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000">
                <a:latin typeface="Tahoma" pitchFamily="34" charset="0"/>
                <a:ea typeface="宋体" pitchFamily="2" charset="-122"/>
              </a:rPr>
              <a:t>Linear SVM</a:t>
            </a:r>
          </a:p>
        </p:txBody>
      </p:sp>
    </p:spTree>
    <p:extLst>
      <p:ext uri="{BB962C8B-B14F-4D97-AF65-F5344CB8AC3E}">
        <p14:creationId xmlns:p14="http://schemas.microsoft.com/office/powerpoint/2010/main" val="241615978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Rectangle 5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85698" name="Title 285697"/>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ea typeface="宋体" pitchFamily="2" charset="-122"/>
              </a:rPr>
              <a:t>Estimate the Margin</a:t>
            </a:r>
          </a:p>
        </p:txBody>
      </p:sp>
      <mc:AlternateContent xmlns:mc="http://schemas.openxmlformats.org/markup-compatibility/2006" xmlns:a14="http://schemas.microsoft.com/office/drawing/2010/main">
        <mc:Choice Requires="a14">
          <p:sp>
            <p:nvSpPr>
              <p:cNvPr id="285699" name="Text Placeholder 285698"/>
              <p:cNvSpPr>
                <a:spLocks noGrp="1"/>
              </p:cNvSpPr>
              <p:nvPr>
                <p:ph type="body" idx="1"/>
              </p:nvPr>
            </p:nvSpPr>
            <p:spPr>
              <a:xfrm>
                <a:off x="2438400" y="4338639"/>
                <a:ext cx="8040688" cy="923925"/>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dirty="0">
                    <a:ea typeface="宋体" pitchFamily="2" charset="-122"/>
                  </a:rPr>
                  <a:t>What is the distance expression for a point </a:t>
                </a:r>
                <a14:m>
                  <m:oMath xmlns:m="http://schemas.openxmlformats.org/officeDocument/2006/math">
                    <m:sSub>
                      <m:sSubPr>
                        <m:ctrlPr>
                          <a:rPr lang="en-US" altLang="zh-CN" b="1" i="1" smtClean="0">
                            <a:latin typeface="Cambria Math" panose="02040503050406030204" pitchFamily="18" charset="0"/>
                            <a:ea typeface="宋体" pitchFamily="2" charset="-122"/>
                          </a:rPr>
                        </m:ctrlPr>
                      </m:sSubPr>
                      <m:e>
                        <m:r>
                          <a:rPr lang="en-US" altLang="zh-CN" b="1" i="1" smtClean="0">
                            <a:latin typeface="Cambria Math" panose="02040503050406030204" pitchFamily="18" charset="0"/>
                            <a:ea typeface="宋体" pitchFamily="2" charset="-122"/>
                          </a:rPr>
                          <m:t>𝒙</m:t>
                        </m:r>
                      </m:e>
                      <m:sub>
                        <m:r>
                          <a:rPr lang="en-US" altLang="zh-CN" b="1" i="1" smtClean="0">
                            <a:latin typeface="Cambria Math" panose="02040503050406030204" pitchFamily="18" charset="0"/>
                            <a:ea typeface="宋体" pitchFamily="2" charset="-122"/>
                          </a:rPr>
                          <m:t>𝟎</m:t>
                        </m:r>
                      </m:sub>
                    </m:sSub>
                  </m:oMath>
                </a14:m>
                <a:r>
                  <a:rPr lang="en-US" altLang="zh-CN" dirty="0">
                    <a:ea typeface="宋体" pitchFamily="2" charset="-122"/>
                  </a:rPr>
                  <a:t> to a line </a:t>
                </a:r>
                <a14:m>
                  <m:oMath xmlns:m="http://schemas.openxmlformats.org/officeDocument/2006/math">
                    <m:r>
                      <a:rPr lang="en-US" altLang="zh-CN" b="1" i="1" dirty="0" smtClean="0">
                        <a:latin typeface="Cambria Math" panose="02040503050406030204" pitchFamily="18" charset="0"/>
                        <a:ea typeface="宋体" pitchFamily="2" charset="-122"/>
                      </a:rPr>
                      <m:t>𝒘𝒙</m:t>
                    </m:r>
                    <m:r>
                      <a:rPr lang="en-US" altLang="zh-CN" i="1" dirty="0" err="1">
                        <a:latin typeface="Cambria Math" panose="02040503050406030204" pitchFamily="18" charset="0"/>
                        <a:ea typeface="宋体" pitchFamily="2" charset="-122"/>
                      </a:rPr>
                      <m:t>+</m:t>
                    </m:r>
                    <m:r>
                      <a:rPr lang="en-US" altLang="zh-CN" i="1" dirty="0" err="1">
                        <a:latin typeface="Cambria Math" panose="02040503050406030204" pitchFamily="18" charset="0"/>
                        <a:ea typeface="宋体" pitchFamily="2" charset="-122"/>
                      </a:rPr>
                      <m:t>𝑏</m:t>
                    </m:r>
                    <m:r>
                      <a:rPr lang="en-US" altLang="zh-CN" b="0" i="1" dirty="0" smtClean="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0</m:t>
                    </m:r>
                  </m:oMath>
                </a14:m>
                <a:r>
                  <a:rPr lang="en-US" altLang="zh-CN" dirty="0">
                    <a:ea typeface="宋体" pitchFamily="2" charset="-122"/>
                  </a:rPr>
                  <a:t>?</a:t>
                </a:r>
              </a:p>
              <a:p>
                <a:pPr lvl="0"/>
                <a:endParaRPr lang="zh-CN" altLang="en-US" dirty="0">
                  <a:ea typeface="宋体" pitchFamily="2" charset="-122"/>
                </a:endParaRPr>
              </a:p>
            </p:txBody>
          </p:sp>
        </mc:Choice>
        <mc:Fallback xmlns="">
          <p:sp>
            <p:nvSpPr>
              <p:cNvPr id="285699" name="Text Placeholder 285698"/>
              <p:cNvSpPr>
                <a:spLocks noGrp="1" noRot="1" noChangeAspect="1" noMove="1" noResize="1" noEditPoints="1" noAdjustHandles="1" noChangeArrowheads="1" noChangeShapeType="1" noTextEdit="1"/>
              </p:cNvSpPr>
              <p:nvPr>
                <p:ph type="body" idx="1"/>
              </p:nvPr>
            </p:nvSpPr>
            <p:spPr>
              <a:xfrm>
                <a:off x="2438400" y="4338639"/>
                <a:ext cx="8040688" cy="923925"/>
              </a:xfrm>
              <a:blipFill>
                <a:blip r:embed="rId3"/>
                <a:stretch>
                  <a:fillRect l="-1289" t="-11258" r="-910"/>
                </a:stretch>
              </a:blipFill>
              <a:ln>
                <a:miter lim="800000"/>
              </a:ln>
            </p:spPr>
            <p:txBody>
              <a:bodyPr/>
              <a:lstStyle/>
              <a:p>
                <a:r>
                  <a:rPr lang="en-US">
                    <a:noFill/>
                  </a:rPr>
                  <a:t> </a:t>
                </a:r>
              </a:p>
            </p:txBody>
          </p:sp>
        </mc:Fallback>
      </mc:AlternateContent>
      <p:sp>
        <p:nvSpPr>
          <p:cNvPr id="285750" name="Date Placeholder 3"/>
          <p:cNvSpPr>
            <a:spLocks noGrp="1"/>
          </p:cNvSpPr>
          <p:nvPr>
            <p:ph type="dt" sz="half" idx="4294967295"/>
          </p:nvPr>
        </p:nvSpPr>
        <p:spPr>
          <a:xfrm>
            <a:off x="0" y="6356350"/>
            <a:ext cx="2743200" cy="365125"/>
          </a:xfrm>
        </p:spPr>
        <p:txBody>
          <a:bodyPr anchor="t"/>
          <a:lstStyle/>
          <a:p>
            <a:pPr lvl="0"/>
            <a:fld id="{14AF8A30-B0B2-4F81-AD96-DB72CC2AB5DF}"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85751" name="Slide Number Placeholder 4"/>
          <p:cNvSpPr>
            <a:spLocks noGrp="1"/>
          </p:cNvSpPr>
          <p:nvPr>
            <p:ph type="sldNum" sz="quarter" idx="4294967295"/>
          </p:nvPr>
        </p:nvSpPr>
        <p:spPr>
          <a:xfrm>
            <a:off x="0" y="6356350"/>
            <a:ext cx="4114800" cy="365125"/>
          </a:xfrm>
        </p:spPr>
        <p:txBody>
          <a:bodyPr anchor="t"/>
          <a:lstStyle/>
          <a:p>
            <a:pPr lvl="0" algn="r"/>
            <a:fld id="{1B060738-08E1-4B05-A198-2ED1579221CA}" type="slidenum">
              <a:rPr lang="zh-CN" altLang="en-US" sz="1400">
                <a:latin typeface="Tahoma" pitchFamily="34" charset="0"/>
                <a:ea typeface="宋体" pitchFamily="2" charset="-122"/>
              </a:rPr>
              <a:t>55</a:t>
            </a:fld>
            <a:endParaRPr lang="en-US" dirty="0">
              <a:latin typeface="Calibri" panose="020F0502020204030204" pitchFamily="34" charset="0"/>
            </a:endParaRPr>
          </a:p>
        </p:txBody>
      </p:sp>
      <p:cxnSp>
        <p:nvCxnSpPr>
          <p:cNvPr id="285700" name="Straight Connector 285699"/>
          <p:cNvCxnSpPr/>
          <p:nvPr/>
        </p:nvCxnSpPr>
        <p:spPr>
          <a:xfrm rot="18120000">
            <a:off x="3513138" y="2705100"/>
            <a:ext cx="3778250" cy="0"/>
          </a:xfrm>
          <a:prstGeom prst="line">
            <a:avLst/>
          </a:prstGeom>
          <a:noFill/>
          <a:ln w="361950">
            <a:solidFill>
              <a:schemeClr val="accent2"/>
            </a:solidFill>
            <a:miter lim="800000"/>
          </a:ln>
          <a:effectLst/>
        </p:spPr>
      </p:cxnSp>
      <p:cxnSp>
        <p:nvCxnSpPr>
          <p:cNvPr id="285701" name="Straight Connector 285700"/>
          <p:cNvCxnSpPr/>
          <p:nvPr/>
        </p:nvCxnSpPr>
        <p:spPr>
          <a:xfrm rot="18120000">
            <a:off x="3459163" y="2705100"/>
            <a:ext cx="3886200" cy="0"/>
          </a:xfrm>
          <a:prstGeom prst="line">
            <a:avLst/>
          </a:prstGeom>
          <a:noFill/>
          <a:ln w="12700">
            <a:solidFill>
              <a:schemeClr val="tx1"/>
            </a:solidFill>
            <a:miter lim="800000"/>
          </a:ln>
          <a:effectLst/>
        </p:spPr>
      </p:cxnSp>
      <p:sp>
        <p:nvSpPr>
          <p:cNvPr id="285702" name="Rectangle 285701"/>
          <p:cNvSpPr/>
          <p:nvPr/>
        </p:nvSpPr>
        <p:spPr>
          <a:xfrm>
            <a:off x="2819401" y="1187451"/>
            <a:ext cx="1584325" cy="77946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1800">
                <a:latin typeface="Tahoma" pitchFamily="34" charset="0"/>
                <a:ea typeface="宋体" pitchFamily="2" charset="-122"/>
              </a:rPr>
              <a:t>denotes +1</a:t>
            </a:r>
          </a:p>
          <a:p>
            <a:pPr lvl="0" algn="ctr">
              <a:spcBef>
                <a:spcPct val="50000"/>
              </a:spcBef>
              <a:buClr>
                <a:schemeClr val="tx1"/>
              </a:buClr>
              <a:buSzPct val="60000"/>
            </a:pPr>
            <a:r>
              <a:rPr lang="en-US" altLang="zh-CN" sz="1800">
                <a:latin typeface="Tahoma" pitchFamily="34" charset="0"/>
                <a:ea typeface="宋体" pitchFamily="2" charset="-122"/>
              </a:rPr>
              <a:t>denotes -1</a:t>
            </a:r>
          </a:p>
        </p:txBody>
      </p:sp>
      <p:sp>
        <p:nvSpPr>
          <p:cNvPr id="285703" name="Oval 285702"/>
          <p:cNvSpPr>
            <a:spLocks noChangeAspect="1"/>
          </p:cNvSpPr>
          <p:nvPr/>
        </p:nvSpPr>
        <p:spPr>
          <a:xfrm rot="4740000">
            <a:off x="2887663" y="1289051"/>
            <a:ext cx="4127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04" name="Oval 285703"/>
          <p:cNvSpPr>
            <a:spLocks noChangeAspect="1"/>
          </p:cNvSpPr>
          <p:nvPr/>
        </p:nvSpPr>
        <p:spPr>
          <a:xfrm rot="5880000">
            <a:off x="2887663" y="1609726"/>
            <a:ext cx="34925"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5705" name="Straight Connector 285704"/>
          <p:cNvCxnSpPr/>
          <p:nvPr/>
        </p:nvCxnSpPr>
        <p:spPr>
          <a:xfrm flipH="1">
            <a:off x="4267200" y="838200"/>
            <a:ext cx="0" cy="3505200"/>
          </a:xfrm>
          <a:prstGeom prst="line">
            <a:avLst/>
          </a:prstGeom>
          <a:noFill/>
          <a:ln w="38100">
            <a:solidFill>
              <a:schemeClr val="hlink"/>
            </a:solidFill>
            <a:miter lim="800000"/>
          </a:ln>
          <a:effectLst/>
        </p:spPr>
      </p:cxnSp>
      <p:cxnSp>
        <p:nvCxnSpPr>
          <p:cNvPr id="285706" name="Straight Connector 285705"/>
          <p:cNvCxnSpPr/>
          <p:nvPr/>
        </p:nvCxnSpPr>
        <p:spPr>
          <a:xfrm flipV="1">
            <a:off x="4149725" y="3743325"/>
            <a:ext cx="3041650" cy="0"/>
          </a:xfrm>
          <a:prstGeom prst="line">
            <a:avLst/>
          </a:prstGeom>
          <a:noFill/>
          <a:ln w="38100">
            <a:solidFill>
              <a:schemeClr val="hlink"/>
            </a:solidFill>
            <a:miter lim="800000"/>
          </a:ln>
          <a:effectLst/>
        </p:spPr>
      </p:cxnSp>
      <p:sp>
        <p:nvSpPr>
          <p:cNvPr id="285707" name="Oval 285706"/>
          <p:cNvSpPr>
            <a:spLocks noChangeAspect="1"/>
          </p:cNvSpPr>
          <p:nvPr/>
        </p:nvSpPr>
        <p:spPr>
          <a:xfrm>
            <a:off x="5213350" y="3373439"/>
            <a:ext cx="50800" cy="33337"/>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08" name="Oval 285707"/>
          <p:cNvSpPr>
            <a:spLocks noChangeAspect="1"/>
          </p:cNvSpPr>
          <p:nvPr/>
        </p:nvSpPr>
        <p:spPr>
          <a:xfrm>
            <a:off x="4189413" y="2584450"/>
            <a:ext cx="50800" cy="333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09" name="Oval 285708"/>
          <p:cNvSpPr>
            <a:spLocks noChangeAspect="1"/>
          </p:cNvSpPr>
          <p:nvPr/>
        </p:nvSpPr>
        <p:spPr>
          <a:xfrm>
            <a:off x="5730875" y="1824039"/>
            <a:ext cx="50800" cy="33337"/>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10" name="Oval 285709"/>
          <p:cNvSpPr>
            <a:spLocks noChangeAspect="1"/>
          </p:cNvSpPr>
          <p:nvPr/>
        </p:nvSpPr>
        <p:spPr>
          <a:xfrm>
            <a:off x="5784851" y="2397125"/>
            <a:ext cx="49213" cy="33338"/>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11" name="Oval 285710"/>
          <p:cNvSpPr>
            <a:spLocks noChangeAspect="1"/>
          </p:cNvSpPr>
          <p:nvPr/>
        </p:nvSpPr>
        <p:spPr>
          <a:xfrm>
            <a:off x="4957763" y="1717676"/>
            <a:ext cx="50800" cy="36513"/>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12" name="Oval 285711"/>
          <p:cNvSpPr>
            <a:spLocks noChangeAspect="1"/>
          </p:cNvSpPr>
          <p:nvPr/>
        </p:nvSpPr>
        <p:spPr>
          <a:xfrm>
            <a:off x="5354638" y="2465389"/>
            <a:ext cx="44450" cy="33337"/>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13" name="Oval 285712"/>
          <p:cNvSpPr>
            <a:spLocks noChangeAspect="1"/>
          </p:cNvSpPr>
          <p:nvPr/>
        </p:nvSpPr>
        <p:spPr>
          <a:xfrm>
            <a:off x="4656138" y="2039939"/>
            <a:ext cx="50800" cy="4127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14" name="Oval 285713"/>
          <p:cNvSpPr>
            <a:spLocks noChangeAspect="1"/>
          </p:cNvSpPr>
          <p:nvPr/>
        </p:nvSpPr>
        <p:spPr>
          <a:xfrm>
            <a:off x="6367463" y="2732089"/>
            <a:ext cx="50800" cy="349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15" name="Oval 285714"/>
          <p:cNvSpPr>
            <a:spLocks noChangeAspect="1"/>
          </p:cNvSpPr>
          <p:nvPr/>
        </p:nvSpPr>
        <p:spPr>
          <a:xfrm rot="20460000">
            <a:off x="5354639" y="2960689"/>
            <a:ext cx="46037" cy="33337"/>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16" name="Oval 285715"/>
          <p:cNvSpPr>
            <a:spLocks noChangeAspect="1"/>
          </p:cNvSpPr>
          <p:nvPr/>
        </p:nvSpPr>
        <p:spPr>
          <a:xfrm rot="20460000">
            <a:off x="7115176" y="2112964"/>
            <a:ext cx="49213" cy="349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17" name="Oval 285716"/>
          <p:cNvSpPr>
            <a:spLocks noChangeAspect="1"/>
          </p:cNvSpPr>
          <p:nvPr/>
        </p:nvSpPr>
        <p:spPr>
          <a:xfrm rot="20460000">
            <a:off x="6526213" y="3032126"/>
            <a:ext cx="50800" cy="34925"/>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18" name="Oval 285717"/>
          <p:cNvSpPr>
            <a:spLocks noChangeAspect="1"/>
          </p:cNvSpPr>
          <p:nvPr/>
        </p:nvSpPr>
        <p:spPr>
          <a:xfrm rot="20460000">
            <a:off x="4719638" y="1720851"/>
            <a:ext cx="50800" cy="34925"/>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19" name="Oval 285718"/>
          <p:cNvSpPr>
            <a:spLocks noChangeAspect="1"/>
          </p:cNvSpPr>
          <p:nvPr/>
        </p:nvSpPr>
        <p:spPr>
          <a:xfrm rot="20460000">
            <a:off x="6040438" y="2360613"/>
            <a:ext cx="50800" cy="36512"/>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0" name="Oval 285719"/>
          <p:cNvSpPr>
            <a:spLocks noChangeAspect="1"/>
          </p:cNvSpPr>
          <p:nvPr/>
        </p:nvSpPr>
        <p:spPr>
          <a:xfrm rot="20460000">
            <a:off x="7000875" y="2997200"/>
            <a:ext cx="50800" cy="33338"/>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1" name="Oval 285720"/>
          <p:cNvSpPr>
            <a:spLocks noChangeAspect="1"/>
          </p:cNvSpPr>
          <p:nvPr/>
        </p:nvSpPr>
        <p:spPr>
          <a:xfrm rot="20460000">
            <a:off x="4711700" y="2400300"/>
            <a:ext cx="50800" cy="333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22" name="Oval 285721"/>
          <p:cNvSpPr>
            <a:spLocks noChangeAspect="1"/>
          </p:cNvSpPr>
          <p:nvPr/>
        </p:nvSpPr>
        <p:spPr>
          <a:xfrm rot="5880000">
            <a:off x="5341145" y="1989932"/>
            <a:ext cx="33337" cy="4445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23" name="Oval 285722"/>
          <p:cNvSpPr>
            <a:spLocks noChangeAspect="1"/>
          </p:cNvSpPr>
          <p:nvPr/>
        </p:nvSpPr>
        <p:spPr>
          <a:xfrm rot="5880000">
            <a:off x="5564981" y="3515519"/>
            <a:ext cx="39688"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4" name="Oval 285723"/>
          <p:cNvSpPr>
            <a:spLocks noChangeAspect="1"/>
          </p:cNvSpPr>
          <p:nvPr/>
        </p:nvSpPr>
        <p:spPr>
          <a:xfrm rot="5880000">
            <a:off x="4715670" y="2717007"/>
            <a:ext cx="33337"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25" name="Oval 285724"/>
          <p:cNvSpPr>
            <a:spLocks noChangeAspect="1"/>
          </p:cNvSpPr>
          <p:nvPr/>
        </p:nvSpPr>
        <p:spPr>
          <a:xfrm rot="5880000">
            <a:off x="5737226" y="1525588"/>
            <a:ext cx="33337" cy="46038"/>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26" name="Oval 285725"/>
          <p:cNvSpPr>
            <a:spLocks noChangeAspect="1"/>
          </p:cNvSpPr>
          <p:nvPr/>
        </p:nvSpPr>
        <p:spPr>
          <a:xfrm rot="5880000">
            <a:off x="6537326" y="2747963"/>
            <a:ext cx="4127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7" name="Oval 285726"/>
          <p:cNvSpPr>
            <a:spLocks noChangeAspect="1"/>
          </p:cNvSpPr>
          <p:nvPr/>
        </p:nvSpPr>
        <p:spPr>
          <a:xfrm rot="5880000">
            <a:off x="5759451" y="2703513"/>
            <a:ext cx="33337" cy="46038"/>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8" name="Oval 285727"/>
          <p:cNvSpPr>
            <a:spLocks noChangeAspect="1"/>
          </p:cNvSpPr>
          <p:nvPr/>
        </p:nvSpPr>
        <p:spPr>
          <a:xfrm rot="5880000">
            <a:off x="6798469" y="2204244"/>
            <a:ext cx="33338"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29" name="Oval 285728"/>
          <p:cNvSpPr>
            <a:spLocks noChangeAspect="1"/>
          </p:cNvSpPr>
          <p:nvPr/>
        </p:nvSpPr>
        <p:spPr>
          <a:xfrm rot="5880000">
            <a:off x="4693445" y="1491457"/>
            <a:ext cx="33337"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30" name="Oval 285729"/>
          <p:cNvSpPr>
            <a:spLocks noChangeAspect="1"/>
          </p:cNvSpPr>
          <p:nvPr/>
        </p:nvSpPr>
        <p:spPr>
          <a:xfrm rot="5880000">
            <a:off x="6500019" y="2140744"/>
            <a:ext cx="33338"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31" name="Oval 285730"/>
          <p:cNvSpPr>
            <a:spLocks noChangeAspect="1"/>
          </p:cNvSpPr>
          <p:nvPr/>
        </p:nvSpPr>
        <p:spPr>
          <a:xfrm rot="5880000">
            <a:off x="6382544" y="3150394"/>
            <a:ext cx="39688"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32" name="Oval 285731"/>
          <p:cNvSpPr>
            <a:spLocks noChangeAspect="1"/>
          </p:cNvSpPr>
          <p:nvPr/>
        </p:nvSpPr>
        <p:spPr>
          <a:xfrm rot="4740000">
            <a:off x="5034757" y="2323307"/>
            <a:ext cx="41275" cy="49212"/>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33" name="Oval 285732"/>
          <p:cNvSpPr>
            <a:spLocks noChangeAspect="1"/>
          </p:cNvSpPr>
          <p:nvPr/>
        </p:nvSpPr>
        <p:spPr>
          <a:xfrm rot="4740000">
            <a:off x="5993606" y="3525044"/>
            <a:ext cx="33338"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34" name="Oval 285733"/>
          <p:cNvSpPr>
            <a:spLocks noChangeAspect="1"/>
          </p:cNvSpPr>
          <p:nvPr/>
        </p:nvSpPr>
        <p:spPr>
          <a:xfrm rot="4740000">
            <a:off x="5739606" y="3258344"/>
            <a:ext cx="33338" cy="4445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35" name="Oval 285734"/>
          <p:cNvSpPr>
            <a:spLocks noChangeAspect="1"/>
          </p:cNvSpPr>
          <p:nvPr/>
        </p:nvSpPr>
        <p:spPr>
          <a:xfrm rot="4740000">
            <a:off x="4468813" y="2463801"/>
            <a:ext cx="41275" cy="4445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36" name="Oval 285735"/>
          <p:cNvSpPr>
            <a:spLocks noChangeAspect="1"/>
          </p:cNvSpPr>
          <p:nvPr/>
        </p:nvSpPr>
        <p:spPr>
          <a:xfrm rot="4740000">
            <a:off x="5213351" y="1793876"/>
            <a:ext cx="34925" cy="4445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37" name="Oval 285736"/>
          <p:cNvSpPr>
            <a:spLocks noChangeAspect="1"/>
          </p:cNvSpPr>
          <p:nvPr/>
        </p:nvSpPr>
        <p:spPr>
          <a:xfrm rot="4740000">
            <a:off x="5748338" y="2901951"/>
            <a:ext cx="34925"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38" name="Oval 285737"/>
          <p:cNvSpPr>
            <a:spLocks noChangeAspect="1"/>
          </p:cNvSpPr>
          <p:nvPr/>
        </p:nvSpPr>
        <p:spPr>
          <a:xfrm rot="4740000">
            <a:off x="4208463" y="2006601"/>
            <a:ext cx="41275" cy="50800"/>
          </a:xfrm>
          <a:prstGeom prst="ellipse">
            <a:avLst/>
          </a:prstGeom>
          <a:solidFill>
            <a:schemeClr val="tx2"/>
          </a:solidFill>
          <a:ln>
            <a:solidFill>
              <a:schemeClr val="tx1"/>
            </a:solidFill>
            <a:miter lim="800000"/>
          </a:ln>
          <a:effectLst/>
        </p:spPr>
        <p:txBody>
          <a:bodyPr/>
          <a:lstStyle/>
          <a:p>
            <a:endParaRPr dirty="0">
              <a:latin typeface="Calibri" panose="020F0502020204030204" pitchFamily="34" charset="0"/>
            </a:endParaRPr>
          </a:p>
        </p:txBody>
      </p:sp>
      <p:sp>
        <p:nvSpPr>
          <p:cNvPr id="285739" name="Oval 285738"/>
          <p:cNvSpPr>
            <a:spLocks noChangeAspect="1"/>
          </p:cNvSpPr>
          <p:nvPr/>
        </p:nvSpPr>
        <p:spPr>
          <a:xfrm rot="4740000">
            <a:off x="5400675" y="3379788"/>
            <a:ext cx="38100" cy="50800"/>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sp>
        <p:nvSpPr>
          <p:cNvPr id="285740" name="Oval 285739"/>
          <p:cNvSpPr>
            <a:spLocks noChangeAspect="1"/>
          </p:cNvSpPr>
          <p:nvPr/>
        </p:nvSpPr>
        <p:spPr>
          <a:xfrm rot="4740000">
            <a:off x="6536532" y="3175795"/>
            <a:ext cx="34925" cy="49212"/>
          </a:xfrm>
          <a:prstGeom prst="ellipse">
            <a:avLst/>
          </a:prstGeom>
          <a:solidFill>
            <a:schemeClr val="bg1"/>
          </a:solidFill>
          <a:ln>
            <a:solidFill>
              <a:schemeClr val="tx1"/>
            </a:solidFill>
            <a:miter lim="800000"/>
          </a:ln>
          <a:effectLst/>
        </p:spPr>
        <p:txBody>
          <a:bodyPr/>
          <a:lstStyle/>
          <a:p>
            <a:endParaRPr dirty="0">
              <a:latin typeface="Calibri" panose="020F0502020204030204" pitchFamily="34" charset="0"/>
            </a:endParaRPr>
          </a:p>
        </p:txBody>
      </p:sp>
      <p:cxnSp>
        <p:nvCxnSpPr>
          <p:cNvPr id="285741" name="Straight Connector 285740"/>
          <p:cNvCxnSpPr/>
          <p:nvPr/>
        </p:nvCxnSpPr>
        <p:spPr>
          <a:xfrm>
            <a:off x="4724400" y="2057400"/>
            <a:ext cx="762000" cy="457200"/>
          </a:xfrm>
          <a:prstGeom prst="line">
            <a:avLst/>
          </a:prstGeom>
          <a:noFill/>
          <a:ln w="12700">
            <a:solidFill>
              <a:schemeClr val="tx1"/>
            </a:solidFill>
            <a:miter lim="800000"/>
            <a:headEnd type="triangle"/>
            <a:tailEnd type="triangle"/>
          </a:ln>
          <a:effectLst/>
        </p:spPr>
      </p:cxnSp>
      <p:sp>
        <p:nvSpPr>
          <p:cNvPr id="285742" name="Rectangle 285741"/>
          <p:cNvSpPr/>
          <p:nvPr/>
        </p:nvSpPr>
        <p:spPr>
          <a:xfrm>
            <a:off x="4495800" y="1676401"/>
            <a:ext cx="4572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buClr>
                <a:schemeClr val="tx1"/>
              </a:buClr>
              <a:buSzPct val="60000"/>
            </a:pPr>
            <a:r>
              <a:rPr lang="en-US" altLang="zh-CN" sz="2000" b="1">
                <a:latin typeface="Tahoma" pitchFamily="34" charset="0"/>
                <a:ea typeface="宋体" pitchFamily="2" charset="-122"/>
              </a:rPr>
              <a:t>x</a:t>
            </a:r>
          </a:p>
        </p:txBody>
      </p:sp>
      <p:sp>
        <p:nvSpPr>
          <p:cNvPr id="285743" name="Rectangle 285742"/>
          <p:cNvSpPr/>
          <p:nvPr/>
        </p:nvSpPr>
        <p:spPr>
          <a:xfrm>
            <a:off x="6781800" y="1447801"/>
            <a:ext cx="2057400" cy="519113"/>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50000"/>
              </a:spcBef>
              <a:buClr>
                <a:schemeClr val="tx1"/>
              </a:buClr>
              <a:buSzPct val="60000"/>
            </a:pPr>
            <a:r>
              <a:rPr lang="en-US" altLang="zh-CN" sz="2800" b="1">
                <a:latin typeface="Tahoma" pitchFamily="34" charset="0"/>
                <a:ea typeface="宋体" pitchFamily="2" charset="-122"/>
              </a:rPr>
              <a:t>wx </a:t>
            </a:r>
            <a:r>
              <a:rPr lang="en-US" altLang="zh-CN" sz="2800">
                <a:latin typeface="Tahoma" pitchFamily="34" charset="0"/>
                <a:ea typeface="宋体" pitchFamily="2" charset="-122"/>
              </a:rPr>
              <a:t>+b = 0</a:t>
            </a:r>
          </a:p>
        </p:txBody>
      </p:sp>
      <p:cxnSp>
        <p:nvCxnSpPr>
          <p:cNvPr id="285745" name="Straight Connector 285744"/>
          <p:cNvCxnSpPr/>
          <p:nvPr/>
        </p:nvCxnSpPr>
        <p:spPr>
          <a:xfrm flipH="1">
            <a:off x="5791200" y="1752600"/>
            <a:ext cx="1143000" cy="381000"/>
          </a:xfrm>
          <a:prstGeom prst="line">
            <a:avLst/>
          </a:prstGeom>
          <a:noFill/>
          <a:ln w="12700">
            <a:solidFill>
              <a:schemeClr val="tx1"/>
            </a:solidFill>
            <a:miter lim="800000"/>
            <a:tailEnd type="triangle"/>
          </a:ln>
          <a:effectLst/>
        </p:spPr>
      </p:cxnSp>
      <p:sp>
        <p:nvSpPr>
          <p:cNvPr id="285746" name="Rectangle 285745"/>
          <p:cNvSpPr/>
          <p:nvPr/>
        </p:nvSpPr>
        <p:spPr>
          <a:xfrm>
            <a:off x="8001000" y="2362201"/>
            <a:ext cx="2438400" cy="1323975"/>
          </a:xfrm>
          <a:prstGeom prst="rect">
            <a:avLst/>
          </a:prstGeom>
          <a:noFill/>
          <a:ln w="12700">
            <a:solidFill>
              <a:schemeClr val="tx2"/>
            </a:solid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b="1">
                <a:latin typeface="Tahoma" pitchFamily="34" charset="0"/>
                <a:ea typeface="宋体" pitchFamily="2" charset="-122"/>
              </a:rPr>
              <a:t>X</a:t>
            </a:r>
            <a:r>
              <a:rPr lang="en-US" altLang="zh-CN" sz="2000">
                <a:latin typeface="Tahoma" pitchFamily="34" charset="0"/>
                <a:ea typeface="宋体" pitchFamily="2" charset="-122"/>
              </a:rPr>
              <a:t> – Vector</a:t>
            </a:r>
          </a:p>
          <a:p>
            <a:pPr marL="342900" indent="-342900">
              <a:spcBef>
                <a:spcPct val="50000"/>
              </a:spcBef>
              <a:buClr>
                <a:schemeClr val="tx1"/>
              </a:buClr>
              <a:buSzPct val="60000"/>
            </a:pPr>
            <a:r>
              <a:rPr lang="en-US" altLang="zh-CN" sz="2000" b="1">
                <a:latin typeface="Tahoma" pitchFamily="34" charset="0"/>
                <a:ea typeface="宋体" pitchFamily="2" charset="-122"/>
              </a:rPr>
              <a:t>W</a:t>
            </a:r>
            <a:r>
              <a:rPr lang="en-US" altLang="zh-CN" sz="2000">
                <a:latin typeface="Tahoma" pitchFamily="34" charset="0"/>
                <a:ea typeface="宋体" pitchFamily="2" charset="-122"/>
              </a:rPr>
              <a:t> – Normal Vector</a:t>
            </a:r>
          </a:p>
          <a:p>
            <a:pPr marL="342900" indent="-342900">
              <a:spcBef>
                <a:spcPct val="50000"/>
              </a:spcBef>
              <a:buClr>
                <a:schemeClr val="tx1"/>
              </a:buClr>
              <a:buSzPct val="60000"/>
            </a:pPr>
            <a:r>
              <a:rPr lang="en-US" altLang="zh-CN" sz="2000">
                <a:latin typeface="Tahoma" pitchFamily="34" charset="0"/>
                <a:ea typeface="宋体" pitchFamily="2" charset="-122"/>
              </a:rPr>
              <a:t>b  – Scale Value</a:t>
            </a:r>
          </a:p>
        </p:txBody>
      </p:sp>
      <p:cxnSp>
        <p:nvCxnSpPr>
          <p:cNvPr id="285747" name="Straight Connector 285746"/>
          <p:cNvCxnSpPr/>
          <p:nvPr/>
        </p:nvCxnSpPr>
        <p:spPr>
          <a:xfrm flipH="1" flipV="1">
            <a:off x="2971800" y="2743200"/>
            <a:ext cx="1295400" cy="990600"/>
          </a:xfrm>
          <a:prstGeom prst="line">
            <a:avLst/>
          </a:prstGeom>
          <a:noFill/>
          <a:ln w="38100">
            <a:solidFill>
              <a:schemeClr val="tx2"/>
            </a:solidFill>
            <a:miter lim="800000"/>
            <a:tailEnd type="triangle"/>
          </a:ln>
          <a:effectLst/>
        </p:spPr>
      </p:cxnSp>
      <p:cxnSp>
        <p:nvCxnSpPr>
          <p:cNvPr id="285748" name="Straight Connector 285747"/>
          <p:cNvCxnSpPr/>
          <p:nvPr/>
        </p:nvCxnSpPr>
        <p:spPr>
          <a:xfrm>
            <a:off x="4267200" y="3733800"/>
            <a:ext cx="381000" cy="304800"/>
          </a:xfrm>
          <a:prstGeom prst="line">
            <a:avLst/>
          </a:prstGeom>
          <a:noFill/>
          <a:ln w="38100">
            <a:solidFill>
              <a:schemeClr val="tx2"/>
            </a:solidFill>
            <a:prstDash val="sysDot"/>
            <a:miter lim="800000"/>
          </a:ln>
          <a:effectLst/>
        </p:spPr>
      </p:cxnSp>
      <p:sp>
        <p:nvSpPr>
          <p:cNvPr id="285749" name="Rectangle 285748"/>
          <p:cNvSpPr/>
          <p:nvPr/>
        </p:nvSpPr>
        <p:spPr>
          <a:xfrm>
            <a:off x="2438400" y="2514601"/>
            <a:ext cx="381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b="1">
                <a:latin typeface="Tahoma" pitchFamily="34" charset="0"/>
                <a:ea typeface="宋体" pitchFamily="2" charset="-122"/>
              </a:rPr>
              <a:t>W</a:t>
            </a:r>
          </a:p>
        </p:txBody>
      </p:sp>
      <mc:AlternateContent xmlns:mc="http://schemas.openxmlformats.org/markup-compatibility/2006" xmlns:a14="http://schemas.microsoft.com/office/drawing/2010/main">
        <mc:Choice Requires="a14">
          <p:sp>
            <p:nvSpPr>
              <p:cNvPr id="2" name="TextBox 1"/>
              <p:cNvSpPr txBox="1"/>
              <p:nvPr/>
            </p:nvSpPr>
            <p:spPr>
              <a:xfrm>
                <a:off x="3810392" y="5118964"/>
                <a:ext cx="4449762" cy="1107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i="1">
                              <a:latin typeface="Cambria Math" panose="02040503050406030204" pitchFamily="18" charset="0"/>
                            </a:rPr>
                          </m:ctrlPr>
                        </m:fPr>
                        <m:num>
                          <m:r>
                            <a:rPr lang="en-US" sz="3200" b="1" i="1">
                              <a:latin typeface="Cambria Math" panose="02040503050406030204" pitchFamily="18" charset="0"/>
                            </a:rPr>
                            <m:t>𝒘</m:t>
                          </m:r>
                          <m:sSub>
                            <m:sSubPr>
                              <m:ctrlPr>
                                <a:rPr lang="en-US" sz="3200" b="1" i="1">
                                  <a:latin typeface="Cambria Math" panose="02040503050406030204" pitchFamily="18" charset="0"/>
                                </a:rPr>
                              </m:ctrlPr>
                            </m:sSubPr>
                            <m:e>
                              <m:r>
                                <a:rPr lang="en-US" sz="3200" b="1" i="1">
                                  <a:latin typeface="Cambria Math" panose="02040503050406030204" pitchFamily="18" charset="0"/>
                                </a:rPr>
                                <m:t>𝒙</m:t>
                              </m:r>
                            </m:e>
                            <m:sub>
                              <m:r>
                                <a:rPr lang="en-US" sz="3200" b="1" i="1">
                                  <a:latin typeface="Cambria Math" panose="02040503050406030204" pitchFamily="18" charset="0"/>
                                </a:rPr>
                                <m:t>𝟎</m:t>
                              </m:r>
                            </m:sub>
                          </m:sSub>
                          <m:r>
                            <a:rPr lang="en-US" sz="3200" i="1">
                              <a:latin typeface="Cambria Math" panose="02040503050406030204" pitchFamily="18" charset="0"/>
                            </a:rPr>
                            <m:t>+</m:t>
                          </m:r>
                          <m:r>
                            <a:rPr lang="en-US" sz="3200" i="1">
                              <a:latin typeface="Cambria Math" panose="02040503050406030204" pitchFamily="18" charset="0"/>
                            </a:rPr>
                            <m:t>𝑏</m:t>
                          </m:r>
                        </m:num>
                        <m:den>
                          <m:sSub>
                            <m:sSubPr>
                              <m:ctrlPr>
                                <a:rPr lang="en-US" sz="3200" i="1">
                                  <a:latin typeface="Cambria Math" panose="02040503050406030204" pitchFamily="18" charset="0"/>
                                </a:rPr>
                              </m:ctrlPr>
                            </m:sSubPr>
                            <m:e>
                              <m:d>
                                <m:dPr>
                                  <m:begChr m:val="‖"/>
                                  <m:endChr m:val="‖"/>
                                  <m:ctrlPr>
                                    <a:rPr lang="en-US" sz="3200" i="1">
                                      <a:latin typeface="Cambria Math" panose="02040503050406030204" pitchFamily="18" charset="0"/>
                                    </a:rPr>
                                  </m:ctrlPr>
                                </m:dPr>
                                <m:e>
                                  <m:r>
                                    <a:rPr lang="en-US" sz="3200" b="1" i="1">
                                      <a:latin typeface="Cambria Math" panose="02040503050406030204" pitchFamily="18" charset="0"/>
                                    </a:rPr>
                                    <m:t>𝒘</m:t>
                                  </m:r>
                                </m:e>
                              </m:d>
                            </m:e>
                            <m:sub>
                              <m:r>
                                <a:rPr lang="en-US" sz="3200" i="1">
                                  <a:latin typeface="Cambria Math" panose="02040503050406030204" pitchFamily="18" charset="0"/>
                                </a:rPr>
                                <m:t>2</m:t>
                              </m:r>
                            </m:sub>
                          </m:sSub>
                        </m:den>
                      </m:f>
                    </m:oMath>
                  </m:oMathPara>
                </a14:m>
                <a:endParaRPr lang="en-US" sz="3200" b="1" dirty="0">
                  <a:latin typeface="Calibri" panose="020F050202020403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10392" y="5118964"/>
                <a:ext cx="4449762" cy="110786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119479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33"/>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54626" name="Title 154625"/>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ea typeface="宋体" pitchFamily="2" charset="-122"/>
              </a:rPr>
              <a:t>Large-margin Decision Boundary</a:t>
            </a:r>
          </a:p>
        </p:txBody>
      </p:sp>
      <p:sp>
        <p:nvSpPr>
          <p:cNvPr id="154627" name="Text Placeholder 154626"/>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a:ea typeface="宋体" pitchFamily="2" charset="-122"/>
              </a:rPr>
              <a:t>The decision boundary should be as far away from the data of both classes as possible</a:t>
            </a:r>
          </a:p>
          <a:p>
            <a:pPr lvl="1"/>
            <a:r>
              <a:rPr lang="en-US" altLang="zh-CN">
                <a:ea typeface="宋体" pitchFamily="2" charset="-122"/>
              </a:rPr>
              <a:t>We should maximize the margin, </a:t>
            </a:r>
            <a:r>
              <a:rPr lang="en-US" altLang="zh-CN" i="1">
                <a:ea typeface="宋体" pitchFamily="2" charset="-122"/>
              </a:rPr>
              <a:t>m</a:t>
            </a:r>
            <a:endParaRPr lang="en-US" altLang="zh-CN">
              <a:ea typeface="宋体" pitchFamily="2" charset="-122"/>
            </a:endParaRPr>
          </a:p>
          <a:p>
            <a:pPr lvl="1"/>
            <a:r>
              <a:rPr lang="en-US" altLang="zh-CN">
                <a:ea typeface="宋体" pitchFamily="2" charset="-122"/>
              </a:rPr>
              <a:t>Distance between the origin and the line </a:t>
            </a:r>
            <a:r>
              <a:rPr lang="en-US" altLang="zh-CN" b="1">
                <a:ea typeface="宋体" pitchFamily="2" charset="-122"/>
              </a:rPr>
              <a:t>w</a:t>
            </a:r>
            <a:r>
              <a:rPr lang="en-US" altLang="zh-CN" baseline="30000">
                <a:ea typeface="宋体" pitchFamily="2" charset="-122"/>
              </a:rPr>
              <a:t>t</a:t>
            </a:r>
            <a:r>
              <a:rPr lang="en-US" altLang="zh-CN" b="1">
                <a:ea typeface="宋体" pitchFamily="2" charset="-122"/>
              </a:rPr>
              <a:t>x</a:t>
            </a:r>
            <a:r>
              <a:rPr lang="en-US" altLang="zh-CN">
                <a:ea typeface="宋体" pitchFamily="2" charset="-122"/>
              </a:rPr>
              <a:t>=-b is b/||</a:t>
            </a:r>
            <a:r>
              <a:rPr lang="en-US" altLang="zh-CN" b="1">
                <a:ea typeface="宋体" pitchFamily="2" charset="-122"/>
              </a:rPr>
              <a:t>w</a:t>
            </a:r>
            <a:r>
              <a:rPr lang="en-US" altLang="zh-CN">
                <a:ea typeface="宋体" pitchFamily="2" charset="-122"/>
              </a:rPr>
              <a:t>||</a:t>
            </a:r>
          </a:p>
        </p:txBody>
      </p:sp>
      <p:sp>
        <p:nvSpPr>
          <p:cNvPr id="154666" name="Date Placeholder 3"/>
          <p:cNvSpPr>
            <a:spLocks noGrp="1"/>
          </p:cNvSpPr>
          <p:nvPr>
            <p:ph type="dt" sz="half" idx="4294967295"/>
          </p:nvPr>
        </p:nvSpPr>
        <p:spPr>
          <a:xfrm>
            <a:off x="0" y="6356350"/>
            <a:ext cx="2743200" cy="365125"/>
          </a:xfrm>
        </p:spPr>
        <p:txBody>
          <a:bodyPr anchor="t"/>
          <a:lstStyle/>
          <a:p>
            <a:pPr lvl="0"/>
            <a:fld id="{B8BECE84-06F1-4FFE-9B18-10356BE0A646}"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154667" name="Slide Number Placeholder 4"/>
          <p:cNvSpPr>
            <a:spLocks noGrp="1"/>
          </p:cNvSpPr>
          <p:nvPr>
            <p:ph type="sldNum" sz="quarter" idx="4294967295"/>
          </p:nvPr>
        </p:nvSpPr>
        <p:spPr>
          <a:xfrm>
            <a:off x="0" y="6356350"/>
            <a:ext cx="4114800" cy="365125"/>
          </a:xfrm>
        </p:spPr>
        <p:txBody>
          <a:bodyPr anchor="t"/>
          <a:lstStyle/>
          <a:p>
            <a:pPr lvl="0" algn="r"/>
            <a:fld id="{34E257B3-470F-4A40-BEDC-6F555E441D49}" type="slidenum">
              <a:rPr lang="zh-CN" altLang="en-US" sz="1400">
                <a:latin typeface="Tahoma" pitchFamily="34" charset="0"/>
                <a:ea typeface="宋体" pitchFamily="2" charset="-122"/>
              </a:rPr>
              <a:t>56</a:t>
            </a:fld>
            <a:endParaRPr lang="en-US" dirty="0">
              <a:latin typeface="Calibri" panose="020F0502020204030204" pitchFamily="34" charset="0"/>
            </a:endParaRPr>
          </a:p>
        </p:txBody>
      </p:sp>
      <p:cxnSp>
        <p:nvCxnSpPr>
          <p:cNvPr id="154628" name="Straight Connector 154627"/>
          <p:cNvCxnSpPr/>
          <p:nvPr/>
        </p:nvCxnSpPr>
        <p:spPr>
          <a:xfrm flipH="1" flipV="1">
            <a:off x="2362200" y="2667000"/>
            <a:ext cx="0" cy="3200400"/>
          </a:xfrm>
          <a:prstGeom prst="line">
            <a:avLst/>
          </a:prstGeom>
          <a:noFill/>
          <a:ln w="12700">
            <a:solidFill>
              <a:schemeClr val="tx1"/>
            </a:solidFill>
            <a:miter lim="800000"/>
            <a:tailEnd type="triangle"/>
          </a:ln>
          <a:effectLst/>
        </p:spPr>
      </p:cxnSp>
      <p:cxnSp>
        <p:nvCxnSpPr>
          <p:cNvPr id="154629" name="Straight Connector 154628"/>
          <p:cNvCxnSpPr/>
          <p:nvPr/>
        </p:nvCxnSpPr>
        <p:spPr>
          <a:xfrm flipV="1">
            <a:off x="2362200" y="5867400"/>
            <a:ext cx="3048000" cy="0"/>
          </a:xfrm>
          <a:prstGeom prst="line">
            <a:avLst/>
          </a:prstGeom>
          <a:noFill/>
          <a:ln w="12700">
            <a:solidFill>
              <a:schemeClr val="tx1"/>
            </a:solidFill>
            <a:miter lim="800000"/>
            <a:tailEnd type="triangle"/>
          </a:ln>
          <a:effectLst/>
        </p:spPr>
      </p:cxnSp>
      <p:sp>
        <p:nvSpPr>
          <p:cNvPr id="154630" name="Oval 154629"/>
          <p:cNvSpPr/>
          <p:nvPr/>
        </p:nvSpPr>
        <p:spPr>
          <a:xfrm>
            <a:off x="4419600" y="3276600"/>
            <a:ext cx="152400" cy="152400"/>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54631" name="Oval 154630"/>
          <p:cNvSpPr/>
          <p:nvPr/>
        </p:nvSpPr>
        <p:spPr>
          <a:xfrm>
            <a:off x="4648200" y="3886200"/>
            <a:ext cx="152400" cy="152400"/>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54632" name="Oval 154631"/>
          <p:cNvSpPr/>
          <p:nvPr/>
        </p:nvSpPr>
        <p:spPr>
          <a:xfrm>
            <a:off x="5486400" y="4114800"/>
            <a:ext cx="152400" cy="152400"/>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54633" name="Oval 154632"/>
          <p:cNvSpPr/>
          <p:nvPr/>
        </p:nvSpPr>
        <p:spPr>
          <a:xfrm>
            <a:off x="3962400" y="3429000"/>
            <a:ext cx="152400" cy="152400"/>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54634" name="Oval 154633"/>
          <p:cNvSpPr/>
          <p:nvPr/>
        </p:nvSpPr>
        <p:spPr>
          <a:xfrm>
            <a:off x="4953000" y="4419600"/>
            <a:ext cx="152400" cy="152400"/>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54635" name="Rectangle 154634"/>
          <p:cNvSpPr/>
          <p:nvPr/>
        </p:nvSpPr>
        <p:spPr>
          <a:xfrm>
            <a:off x="2667000" y="43434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36" name="Rectangle 154635"/>
          <p:cNvSpPr/>
          <p:nvPr/>
        </p:nvSpPr>
        <p:spPr>
          <a:xfrm>
            <a:off x="3886200" y="48006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37" name="Rectangle 154636"/>
          <p:cNvSpPr/>
          <p:nvPr/>
        </p:nvSpPr>
        <p:spPr>
          <a:xfrm>
            <a:off x="3733800" y="52578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38" name="Rectangle 154637"/>
          <p:cNvSpPr/>
          <p:nvPr/>
        </p:nvSpPr>
        <p:spPr>
          <a:xfrm>
            <a:off x="3124200" y="48006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39" name="Rectangle 154638"/>
          <p:cNvSpPr/>
          <p:nvPr/>
        </p:nvSpPr>
        <p:spPr>
          <a:xfrm>
            <a:off x="2819400" y="51816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40" name="Rectangle 154639"/>
          <p:cNvSpPr/>
          <p:nvPr/>
        </p:nvSpPr>
        <p:spPr>
          <a:xfrm>
            <a:off x="2971800" y="4038600"/>
            <a:ext cx="152400" cy="152400"/>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54641" name="Rectangle 154640"/>
          <p:cNvSpPr/>
          <p:nvPr/>
        </p:nvSpPr>
        <p:spPr>
          <a:xfrm>
            <a:off x="2667000" y="5383214"/>
            <a:ext cx="971550" cy="396875"/>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sz="2000">
                <a:latin typeface="Tahoma" pitchFamily="34" charset="0"/>
                <a:ea typeface="宋体" pitchFamily="2" charset="-122"/>
              </a:rPr>
              <a:t>Class 1</a:t>
            </a:r>
          </a:p>
        </p:txBody>
      </p:sp>
      <p:sp>
        <p:nvSpPr>
          <p:cNvPr id="154642" name="Rectangle 154641"/>
          <p:cNvSpPr/>
          <p:nvPr/>
        </p:nvSpPr>
        <p:spPr>
          <a:xfrm>
            <a:off x="5105400" y="4191001"/>
            <a:ext cx="971550" cy="396875"/>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sz="2000">
                <a:latin typeface="Tahoma" pitchFamily="34" charset="0"/>
                <a:ea typeface="宋体" pitchFamily="2" charset="-122"/>
              </a:rPr>
              <a:t>Class 2</a:t>
            </a:r>
          </a:p>
        </p:txBody>
      </p:sp>
      <p:cxnSp>
        <p:nvCxnSpPr>
          <p:cNvPr id="154644" name="Straight Connector 154643"/>
          <p:cNvCxnSpPr/>
          <p:nvPr/>
        </p:nvCxnSpPr>
        <p:spPr>
          <a:xfrm>
            <a:off x="3429000" y="2895600"/>
            <a:ext cx="2514600" cy="2514600"/>
          </a:xfrm>
          <a:prstGeom prst="line">
            <a:avLst/>
          </a:prstGeom>
          <a:noFill/>
          <a:ln w="38100">
            <a:solidFill>
              <a:schemeClr val="folHlink"/>
            </a:solidFill>
            <a:prstDash val="sysDot"/>
            <a:miter lim="800000"/>
          </a:ln>
          <a:effectLst/>
        </p:spPr>
      </p:cxnSp>
      <p:cxnSp>
        <p:nvCxnSpPr>
          <p:cNvPr id="154645" name="Straight Connector 154644"/>
          <p:cNvCxnSpPr/>
          <p:nvPr/>
        </p:nvCxnSpPr>
        <p:spPr>
          <a:xfrm>
            <a:off x="2438400" y="3276600"/>
            <a:ext cx="2971800" cy="2971800"/>
          </a:xfrm>
          <a:prstGeom prst="line">
            <a:avLst/>
          </a:prstGeom>
          <a:noFill/>
          <a:ln w="38100">
            <a:solidFill>
              <a:schemeClr val="folHlink"/>
            </a:solidFill>
            <a:prstDash val="sysDot"/>
            <a:miter lim="800000"/>
          </a:ln>
          <a:effectLst/>
        </p:spPr>
      </p:cxnSp>
      <p:cxnSp>
        <p:nvCxnSpPr>
          <p:cNvPr id="154646" name="Straight Connector 154645"/>
          <p:cNvCxnSpPr/>
          <p:nvPr/>
        </p:nvCxnSpPr>
        <p:spPr>
          <a:xfrm>
            <a:off x="2438400" y="2590800"/>
            <a:ext cx="3886200" cy="3886200"/>
          </a:xfrm>
          <a:prstGeom prst="line">
            <a:avLst/>
          </a:prstGeom>
          <a:noFill/>
          <a:ln w="38100">
            <a:solidFill>
              <a:schemeClr val="folHlink"/>
            </a:solidFill>
            <a:miter lim="800000"/>
          </a:ln>
          <a:effectLst/>
        </p:spPr>
      </p:cxnSp>
      <p:pic>
        <p:nvPicPr>
          <p:cNvPr id="154651" name="Picture 154650"/>
          <p:cNvPicPr>
            <a:picLocks noChangeAspect="1"/>
          </p:cNvPicPr>
          <p:nvPr>
            <p:custDataLst>
              <p:tags r:id="rId1"/>
            </p:custDataLst>
          </p:nvPr>
        </p:nvPicPr>
        <p:blipFill>
          <a:blip r:embed="rId8"/>
          <a:stretch>
            <a:fillRect/>
          </a:stretch>
        </p:blipFill>
        <p:spPr>
          <a:xfrm>
            <a:off x="6172200" y="5943601"/>
            <a:ext cx="2057400" cy="384175"/>
          </a:xfrm>
          <a:prstGeom prst="rect">
            <a:avLst/>
          </a:prstGeom>
          <a:noFill/>
          <a:ln>
            <a:noFill/>
            <a:miter lim="800000"/>
          </a:ln>
          <a:effectLst/>
        </p:spPr>
      </p:pic>
      <p:pic>
        <p:nvPicPr>
          <p:cNvPr id="154654" name="Picture 154653"/>
          <p:cNvPicPr>
            <a:picLocks noChangeAspect="1"/>
          </p:cNvPicPr>
          <p:nvPr>
            <p:custDataLst>
              <p:tags r:id="rId2"/>
            </p:custDataLst>
          </p:nvPr>
        </p:nvPicPr>
        <p:blipFill>
          <a:blip r:embed="rId9"/>
          <a:stretch>
            <a:fillRect/>
          </a:stretch>
        </p:blipFill>
        <p:spPr>
          <a:xfrm>
            <a:off x="5867400" y="4800601"/>
            <a:ext cx="2039938" cy="384175"/>
          </a:xfrm>
          <a:prstGeom prst="rect">
            <a:avLst/>
          </a:prstGeom>
          <a:noFill/>
          <a:ln>
            <a:noFill/>
            <a:miter lim="800000"/>
          </a:ln>
          <a:effectLst/>
        </p:spPr>
      </p:pic>
      <p:pic>
        <p:nvPicPr>
          <p:cNvPr id="154656" name="Picture 154655"/>
          <p:cNvPicPr>
            <a:picLocks noChangeAspect="1"/>
          </p:cNvPicPr>
          <p:nvPr>
            <p:custDataLst>
              <p:tags r:id="rId3"/>
            </p:custDataLst>
          </p:nvPr>
        </p:nvPicPr>
        <p:blipFill>
          <a:blip r:embed="rId10"/>
          <a:stretch>
            <a:fillRect/>
          </a:stretch>
        </p:blipFill>
        <p:spPr>
          <a:xfrm>
            <a:off x="2819401" y="6019801"/>
            <a:ext cx="2308225" cy="384175"/>
          </a:xfrm>
          <a:prstGeom prst="rect">
            <a:avLst/>
          </a:prstGeom>
          <a:noFill/>
          <a:ln>
            <a:noFill/>
            <a:miter lim="800000"/>
          </a:ln>
          <a:effectLst/>
        </p:spPr>
      </p:pic>
      <p:cxnSp>
        <p:nvCxnSpPr>
          <p:cNvPr id="154658" name="Straight Connector 154657"/>
          <p:cNvCxnSpPr/>
          <p:nvPr/>
        </p:nvCxnSpPr>
        <p:spPr>
          <a:xfrm flipH="1">
            <a:off x="4876800" y="5057776"/>
            <a:ext cx="723900" cy="733425"/>
          </a:xfrm>
          <a:prstGeom prst="line">
            <a:avLst/>
          </a:prstGeom>
          <a:noFill/>
          <a:ln w="25400">
            <a:solidFill>
              <a:srgbClr val="FF00FF"/>
            </a:solidFill>
            <a:miter lim="800000"/>
            <a:headEnd type="triangle"/>
            <a:tailEnd type="triangle"/>
          </a:ln>
          <a:effectLst/>
        </p:spPr>
      </p:cxnSp>
      <p:pic>
        <p:nvPicPr>
          <p:cNvPr id="154659" name="Picture 154658"/>
          <p:cNvPicPr>
            <a:picLocks noChangeAspect="1"/>
          </p:cNvPicPr>
          <p:nvPr>
            <p:custDataLst>
              <p:tags r:id="rId4"/>
            </p:custDataLst>
          </p:nvPr>
        </p:nvPicPr>
        <p:blipFill>
          <a:blip r:embed="rId11"/>
          <a:stretch>
            <a:fillRect/>
          </a:stretch>
        </p:blipFill>
        <p:spPr>
          <a:xfrm>
            <a:off x="7696200" y="3276600"/>
            <a:ext cx="1752600" cy="914400"/>
          </a:xfrm>
          <a:prstGeom prst="rect">
            <a:avLst/>
          </a:prstGeom>
          <a:noFill/>
          <a:ln>
            <a:noFill/>
            <a:miter lim="800000"/>
          </a:ln>
          <a:effectLst/>
        </p:spPr>
      </p:pic>
      <p:sp>
        <p:nvSpPr>
          <p:cNvPr id="154660" name="Rectangle 154659"/>
          <p:cNvSpPr/>
          <p:nvPr/>
        </p:nvSpPr>
        <p:spPr>
          <a:xfrm>
            <a:off x="4800600" y="5181600"/>
            <a:ext cx="439738" cy="457200"/>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i="1">
                <a:solidFill>
                  <a:srgbClr val="CC00CC"/>
                </a:solidFill>
                <a:latin typeface="Tahoma" pitchFamily="34" charset="0"/>
                <a:ea typeface="宋体" pitchFamily="2" charset="-122"/>
              </a:rPr>
              <a:t>m</a:t>
            </a:r>
          </a:p>
        </p:txBody>
      </p:sp>
      <p:cxnSp>
        <p:nvCxnSpPr>
          <p:cNvPr id="154661" name="Straight Connector 154660"/>
          <p:cNvCxnSpPr/>
          <p:nvPr/>
        </p:nvCxnSpPr>
        <p:spPr>
          <a:xfrm flipV="1">
            <a:off x="3581400" y="3276600"/>
            <a:ext cx="1600200" cy="1676400"/>
          </a:xfrm>
          <a:prstGeom prst="line">
            <a:avLst/>
          </a:prstGeom>
          <a:noFill/>
          <a:ln w="25400">
            <a:solidFill>
              <a:srgbClr val="993366"/>
            </a:solidFill>
            <a:miter lim="800000"/>
            <a:tailEnd type="triangle"/>
          </a:ln>
          <a:effectLst/>
        </p:spPr>
      </p:cxnSp>
      <p:pic>
        <p:nvPicPr>
          <p:cNvPr id="154663" name="Picture 154662"/>
          <p:cNvPicPr>
            <a:picLocks noChangeAspect="1"/>
          </p:cNvPicPr>
          <p:nvPr>
            <p:custDataLst>
              <p:tags r:id="rId5"/>
            </p:custDataLst>
          </p:nvPr>
        </p:nvPicPr>
        <p:blipFill>
          <a:blip r:embed="rId12"/>
          <a:stretch>
            <a:fillRect/>
          </a:stretch>
        </p:blipFill>
        <p:spPr>
          <a:xfrm>
            <a:off x="5105401" y="3124200"/>
            <a:ext cx="284163" cy="184150"/>
          </a:xfrm>
          <a:prstGeom prst="rect">
            <a:avLst/>
          </a:prstGeom>
          <a:noFill/>
          <a:ln>
            <a:noFill/>
            <a:miter lim="800000"/>
          </a:ln>
          <a:effectLst/>
        </p:spPr>
      </p:pic>
      <p:cxnSp>
        <p:nvCxnSpPr>
          <p:cNvPr id="154664" name="Straight Connector 154663"/>
          <p:cNvCxnSpPr/>
          <p:nvPr/>
        </p:nvCxnSpPr>
        <p:spPr>
          <a:xfrm flipH="1" flipV="1">
            <a:off x="5410200" y="4800600"/>
            <a:ext cx="457200" cy="228600"/>
          </a:xfrm>
          <a:prstGeom prst="line">
            <a:avLst/>
          </a:prstGeom>
          <a:noFill/>
          <a:ln>
            <a:solidFill>
              <a:schemeClr val="tx1"/>
            </a:solidFill>
            <a:miter lim="800000"/>
            <a:tailEnd type="triangle"/>
          </a:ln>
          <a:effectLst/>
        </p:spPr>
      </p:cxnSp>
      <p:cxnSp>
        <p:nvCxnSpPr>
          <p:cNvPr id="154665" name="Straight Connector 154664"/>
          <p:cNvCxnSpPr/>
          <p:nvPr/>
        </p:nvCxnSpPr>
        <p:spPr>
          <a:xfrm flipV="1">
            <a:off x="3733800" y="5334000"/>
            <a:ext cx="685800" cy="838200"/>
          </a:xfrm>
          <a:prstGeom prst="line">
            <a:avLst/>
          </a:prstGeom>
          <a:noFill/>
          <a:ln>
            <a:solidFill>
              <a:schemeClr val="tx1"/>
            </a:solidFill>
            <a:miter lim="800000"/>
            <a:tailEnd type="triangle"/>
          </a:ln>
          <a:effectLst/>
        </p:spPr>
      </p:cxnSp>
    </p:spTree>
    <p:extLst>
      <p:ext uri="{BB962C8B-B14F-4D97-AF65-F5344CB8AC3E}">
        <p14:creationId xmlns:p14="http://schemas.microsoft.com/office/powerpoint/2010/main" val="107269050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56674" name="Title 156673"/>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ea typeface="宋体" pitchFamily="2" charset="-122"/>
              </a:rPr>
              <a:t>Finding the Decision Boundary</a:t>
            </a:r>
          </a:p>
        </p:txBody>
      </p:sp>
      <p:sp>
        <p:nvSpPr>
          <p:cNvPr id="156675" name="Text Placeholder 156674"/>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a:ea typeface="宋体" pitchFamily="2" charset="-122"/>
              </a:rPr>
              <a:t>Let {</a:t>
            </a:r>
            <a:r>
              <a:rPr lang="en-US" altLang="zh-CN" i="1">
                <a:ea typeface="宋体" pitchFamily="2" charset="-122"/>
              </a:rPr>
              <a:t>x</a:t>
            </a:r>
            <a:r>
              <a:rPr lang="en-US" altLang="zh-CN" baseline="-25000">
                <a:ea typeface="宋体" pitchFamily="2" charset="-122"/>
              </a:rPr>
              <a:t>1</a:t>
            </a:r>
            <a:r>
              <a:rPr lang="en-US" altLang="zh-CN">
                <a:ea typeface="宋体" pitchFamily="2" charset="-122"/>
              </a:rPr>
              <a:t>, ..., </a:t>
            </a:r>
            <a:r>
              <a:rPr lang="en-US" altLang="zh-CN" i="1">
                <a:ea typeface="宋体" pitchFamily="2" charset="-122"/>
              </a:rPr>
              <a:t>x</a:t>
            </a:r>
            <a:r>
              <a:rPr lang="en-US" altLang="zh-CN" baseline="-25000">
                <a:ea typeface="宋体" pitchFamily="2" charset="-122"/>
              </a:rPr>
              <a:t>n</a:t>
            </a:r>
            <a:r>
              <a:rPr lang="en-US" altLang="zh-CN">
                <a:ea typeface="宋体" pitchFamily="2" charset="-122"/>
              </a:rPr>
              <a:t>} be our data set and let </a:t>
            </a:r>
            <a:r>
              <a:rPr lang="en-US" altLang="zh-CN" i="1">
                <a:ea typeface="宋体" pitchFamily="2" charset="-122"/>
              </a:rPr>
              <a:t>y</a:t>
            </a:r>
            <a:r>
              <a:rPr lang="en-US" altLang="zh-CN" baseline="-25000">
                <a:ea typeface="宋体" pitchFamily="2" charset="-122"/>
              </a:rPr>
              <a:t>i</a:t>
            </a:r>
            <a:r>
              <a:rPr lang="en-US" altLang="zh-CN">
                <a:ea typeface="宋体" pitchFamily="2" charset="-122"/>
              </a:rPr>
              <a:t> </a:t>
            </a:r>
            <a:r>
              <a:rPr lang="en-US" altLang="zh-CN">
                <a:latin typeface="Symbol" pitchFamily="18" charset="2"/>
                <a:ea typeface="宋体" pitchFamily="2" charset="-122"/>
              </a:rPr>
              <a:t>Î</a:t>
            </a:r>
            <a:r>
              <a:rPr lang="en-US" altLang="zh-CN">
                <a:ea typeface="宋体" pitchFamily="2" charset="-122"/>
              </a:rPr>
              <a:t>   {1,-1} be the class label of </a:t>
            </a:r>
            <a:r>
              <a:rPr lang="en-US" altLang="zh-CN" i="1">
                <a:ea typeface="宋体" pitchFamily="2" charset="-122"/>
              </a:rPr>
              <a:t>x</a:t>
            </a:r>
            <a:r>
              <a:rPr lang="en-US" altLang="zh-CN" baseline="-25000">
                <a:ea typeface="宋体" pitchFamily="2" charset="-122"/>
              </a:rPr>
              <a:t>i</a:t>
            </a:r>
            <a:endParaRPr lang="en-US" altLang="zh-CN">
              <a:ea typeface="宋体" pitchFamily="2" charset="-122"/>
            </a:endParaRPr>
          </a:p>
          <a:p>
            <a:pPr lvl="0"/>
            <a:r>
              <a:rPr lang="en-US" altLang="zh-CN">
                <a:ea typeface="宋体" pitchFamily="2" charset="-122"/>
              </a:rPr>
              <a:t>The decision boundary should classify all points correctly </a:t>
            </a:r>
            <a:r>
              <a:rPr lang="en-US" altLang="zh-CN">
                <a:latin typeface="Symbol" pitchFamily="18" charset="2"/>
                <a:ea typeface="宋体" pitchFamily="2" charset="-122"/>
              </a:rPr>
              <a:t>Þ</a:t>
            </a:r>
            <a:endParaRPr lang="en-US" altLang="zh-CN">
              <a:ea typeface="宋体" pitchFamily="2" charset="-122"/>
            </a:endParaRPr>
          </a:p>
          <a:p>
            <a:pPr lvl="0"/>
            <a:r>
              <a:rPr lang="en-US" altLang="zh-CN">
                <a:ea typeface="宋体" pitchFamily="2" charset="-122"/>
              </a:rPr>
              <a:t>To see this: when y=-1, we wish (wx+b)&lt;1, when y=1, we wish (wx+b)&gt;1.  For support vectors, we wish y(wx+b)=1.</a:t>
            </a:r>
          </a:p>
          <a:p>
            <a:pPr lvl="0"/>
            <a:r>
              <a:rPr lang="en-US" altLang="zh-CN">
                <a:ea typeface="宋体" pitchFamily="2" charset="-122"/>
              </a:rPr>
              <a:t>The decision boundary can be found by solving the following constrained optimization problem</a:t>
            </a:r>
          </a:p>
          <a:p>
            <a:pPr lvl="0"/>
            <a:endParaRPr lang="en-US" altLang="zh-CN">
              <a:ea typeface="宋体" pitchFamily="2" charset="-122"/>
            </a:endParaRPr>
          </a:p>
          <a:p>
            <a:pPr lvl="0"/>
            <a:endParaRPr lang="en-US" altLang="zh-CN">
              <a:ea typeface="宋体" pitchFamily="2" charset="-122"/>
            </a:endParaRPr>
          </a:p>
          <a:p>
            <a:pPr lvl="0"/>
            <a:endParaRPr lang="en-US" altLang="zh-CN">
              <a:ea typeface="宋体" pitchFamily="2" charset="-122"/>
            </a:endParaRPr>
          </a:p>
        </p:txBody>
      </p:sp>
      <p:sp>
        <p:nvSpPr>
          <p:cNvPr id="156684" name="Date Placeholder 3"/>
          <p:cNvSpPr>
            <a:spLocks noGrp="1"/>
          </p:cNvSpPr>
          <p:nvPr>
            <p:ph type="dt" sz="half" idx="4294967295"/>
          </p:nvPr>
        </p:nvSpPr>
        <p:spPr>
          <a:xfrm>
            <a:off x="0" y="6356350"/>
            <a:ext cx="2743200" cy="365125"/>
          </a:xfrm>
        </p:spPr>
        <p:txBody>
          <a:bodyPr anchor="t"/>
          <a:lstStyle/>
          <a:p>
            <a:pPr lvl="0"/>
            <a:fld id="{B9D5EBF6-88CC-422C-B273-5476EC7BD994}"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156685" name="Slide Number Placeholder 4"/>
          <p:cNvSpPr>
            <a:spLocks noGrp="1"/>
          </p:cNvSpPr>
          <p:nvPr>
            <p:ph type="sldNum" sz="quarter" idx="4294967295"/>
          </p:nvPr>
        </p:nvSpPr>
        <p:spPr>
          <a:xfrm>
            <a:off x="0" y="6356350"/>
            <a:ext cx="4114800" cy="365125"/>
          </a:xfrm>
        </p:spPr>
        <p:txBody>
          <a:bodyPr anchor="t"/>
          <a:lstStyle/>
          <a:p>
            <a:pPr lvl="0" algn="r"/>
            <a:fld id="{4D57ACA1-2315-4625-A8B3-28C4FADEF052}" type="slidenum">
              <a:rPr lang="zh-CN" altLang="en-US" sz="1400">
                <a:latin typeface="Tahoma" pitchFamily="34" charset="0"/>
                <a:ea typeface="宋体" pitchFamily="2" charset="-122"/>
              </a:rPr>
              <a:t>57</a:t>
            </a:fld>
            <a:endParaRPr lang="en-US" dirty="0">
              <a:latin typeface="Calibri" panose="020F0502020204030204" pitchFamily="34" charset="0"/>
            </a:endParaRPr>
          </a:p>
        </p:txBody>
      </p:sp>
      <p:pic>
        <p:nvPicPr>
          <p:cNvPr id="156678" name="Picture 156677"/>
          <p:cNvPicPr>
            <a:picLocks noChangeAspect="1"/>
          </p:cNvPicPr>
          <p:nvPr>
            <p:custDataLst>
              <p:tags r:id="rId1"/>
            </p:custDataLst>
          </p:nvPr>
        </p:nvPicPr>
        <p:blipFill>
          <a:blip r:embed="rId6"/>
          <a:stretch>
            <a:fillRect/>
          </a:stretch>
        </p:blipFill>
        <p:spPr>
          <a:xfrm>
            <a:off x="3276600" y="2286000"/>
            <a:ext cx="3962400" cy="393700"/>
          </a:xfrm>
          <a:prstGeom prst="rect">
            <a:avLst/>
          </a:prstGeom>
          <a:noFill/>
          <a:ln>
            <a:noFill/>
            <a:miter lim="800000"/>
          </a:ln>
          <a:effectLst/>
        </p:spPr>
      </p:pic>
      <p:pic>
        <p:nvPicPr>
          <p:cNvPr id="156681" name="Picture 156680"/>
          <p:cNvPicPr>
            <a:picLocks noChangeAspect="1"/>
          </p:cNvPicPr>
          <p:nvPr>
            <p:custDataLst>
              <p:tags r:id="rId2"/>
            </p:custDataLst>
          </p:nvPr>
        </p:nvPicPr>
        <p:blipFill>
          <a:blip r:embed="rId7"/>
          <a:stretch>
            <a:fillRect/>
          </a:stretch>
        </p:blipFill>
        <p:spPr>
          <a:xfrm>
            <a:off x="5105400" y="5105400"/>
            <a:ext cx="2554288" cy="681038"/>
          </a:xfrm>
          <a:prstGeom prst="rect">
            <a:avLst/>
          </a:prstGeom>
          <a:noFill/>
          <a:ln>
            <a:noFill/>
            <a:miter lim="800000"/>
          </a:ln>
          <a:effectLst/>
        </p:spPr>
      </p:pic>
      <p:pic>
        <p:nvPicPr>
          <p:cNvPr id="156683" name="Picture 156682"/>
          <p:cNvPicPr>
            <a:picLocks noChangeAspect="1"/>
          </p:cNvPicPr>
          <p:nvPr>
            <p:custDataLst>
              <p:tags r:id="rId3"/>
            </p:custDataLst>
          </p:nvPr>
        </p:nvPicPr>
        <p:blipFill>
          <a:blip r:embed="rId8"/>
          <a:stretch>
            <a:fillRect/>
          </a:stretch>
        </p:blipFill>
        <p:spPr>
          <a:xfrm>
            <a:off x="3810000" y="5867401"/>
            <a:ext cx="5638800" cy="398463"/>
          </a:xfrm>
          <a:prstGeom prst="rect">
            <a:avLst/>
          </a:prstGeom>
          <a:noFill/>
          <a:ln>
            <a:noFill/>
            <a:miter lim="800000"/>
          </a:ln>
          <a:effectLst/>
        </p:spPr>
      </p:pic>
    </p:spTree>
    <p:extLst>
      <p:ext uri="{BB962C8B-B14F-4D97-AF65-F5344CB8AC3E}">
        <p14:creationId xmlns:p14="http://schemas.microsoft.com/office/powerpoint/2010/main" val="35043088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54306" name="Title 354305"/>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dirty="0"/>
              <a:t>Next step</a:t>
            </a:r>
            <a:r>
              <a:rPr lang="en-US" dirty="0"/>
              <a:t>…</a:t>
            </a:r>
            <a:endParaRPr dirty="0"/>
          </a:p>
        </p:txBody>
      </p:sp>
      <p:sp>
        <p:nvSpPr>
          <p:cNvPr id="354307" name="Text Placeholder 354306"/>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dirty="0"/>
              <a:t>Allowing a few errors</a:t>
            </a:r>
          </a:p>
          <a:p>
            <a:pPr lvl="1"/>
            <a:r>
              <a:rPr lang="en-US" dirty="0"/>
              <a:t>Soft margin</a:t>
            </a:r>
            <a:endParaRPr dirty="0"/>
          </a:p>
          <a:p>
            <a:pPr lvl="0"/>
            <a:r>
              <a:rPr dirty="0"/>
              <a:t>Converting SVM to a form we can solve</a:t>
            </a:r>
          </a:p>
          <a:p>
            <a:pPr lvl="1"/>
            <a:r>
              <a:rPr dirty="0"/>
              <a:t>Dual form</a:t>
            </a:r>
          </a:p>
          <a:p>
            <a:pPr lvl="0"/>
            <a:r>
              <a:rPr dirty="0"/>
              <a:t>Allowing nonlinear boundary</a:t>
            </a:r>
          </a:p>
          <a:p>
            <a:pPr lvl="1"/>
            <a:r>
              <a:rPr dirty="0"/>
              <a:t>Kernel functions</a:t>
            </a:r>
          </a:p>
          <a:p>
            <a:pPr lvl="0"/>
            <a:endParaRPr dirty="0"/>
          </a:p>
        </p:txBody>
      </p:sp>
      <p:sp>
        <p:nvSpPr>
          <p:cNvPr id="354308" name="Date Placeholder 3"/>
          <p:cNvSpPr>
            <a:spLocks noGrp="1"/>
          </p:cNvSpPr>
          <p:nvPr>
            <p:ph type="dt" sz="half" idx="4294967295"/>
          </p:nvPr>
        </p:nvSpPr>
        <p:spPr>
          <a:xfrm>
            <a:off x="0" y="6356350"/>
            <a:ext cx="2743200" cy="365125"/>
          </a:xfrm>
        </p:spPr>
        <p:txBody>
          <a:bodyPr anchor="t"/>
          <a:lstStyle/>
          <a:p>
            <a:pPr lvl="0"/>
            <a:fld id="{A5A00522-716F-4D26-B6B5-C782CF122D29}"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354309" name="Slide Number Placeholder 4"/>
          <p:cNvSpPr>
            <a:spLocks noGrp="1"/>
          </p:cNvSpPr>
          <p:nvPr>
            <p:ph type="sldNum" sz="quarter" idx="4294967295"/>
          </p:nvPr>
        </p:nvSpPr>
        <p:spPr>
          <a:xfrm>
            <a:off x="0" y="6356350"/>
            <a:ext cx="4114800" cy="365125"/>
          </a:xfrm>
        </p:spPr>
        <p:txBody>
          <a:bodyPr anchor="t"/>
          <a:lstStyle/>
          <a:p>
            <a:pPr lvl="0" algn="r"/>
            <a:fld id="{F0813D1C-7A60-4D54-8FBD-18C675BA32C0}" type="slidenum">
              <a:rPr lang="zh-CN" altLang="en-US" sz="1400">
                <a:latin typeface="Tahoma" pitchFamily="34" charset="0"/>
                <a:ea typeface="宋体" pitchFamily="2" charset="-122"/>
              </a:rPr>
              <a:t>58</a:t>
            </a:fld>
            <a:endParaRPr lang="en-US" dirty="0">
              <a:latin typeface="Calibri" panose="020F0502020204030204" pitchFamily="34" charset="0"/>
            </a:endParaRPr>
          </a:p>
        </p:txBody>
      </p:sp>
    </p:spTree>
    <p:extLst>
      <p:ext uri="{BB962C8B-B14F-4D97-AF65-F5344CB8AC3E}">
        <p14:creationId xmlns:p14="http://schemas.microsoft.com/office/powerpoint/2010/main" val="45846848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6498" name="Title 106497"/>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ea typeface="宋体" pitchFamily="2" charset="-122"/>
              </a:rPr>
              <a:t>Allowing errors in our solutions</a:t>
            </a:r>
          </a:p>
        </p:txBody>
      </p:sp>
      <p:sp>
        <p:nvSpPr>
          <p:cNvPr id="106499" name="Text Placeholder 106498"/>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a:ea typeface="宋体" pitchFamily="2" charset="-122"/>
              </a:rPr>
              <a:t>We allow “error” </a:t>
            </a:r>
            <a:r>
              <a:rPr lang="en-US" altLang="zh-CN">
                <a:latin typeface="Symbol" pitchFamily="18" charset="2"/>
                <a:ea typeface="宋体" pitchFamily="2" charset="-122"/>
              </a:rPr>
              <a:t>x</a:t>
            </a:r>
            <a:r>
              <a:rPr lang="en-US" altLang="zh-CN" baseline="-25000">
                <a:ea typeface="宋体" pitchFamily="2" charset="-122"/>
              </a:rPr>
              <a:t>i</a:t>
            </a:r>
            <a:r>
              <a:rPr lang="en-US" altLang="zh-CN">
                <a:ea typeface="宋体" pitchFamily="2" charset="-122"/>
              </a:rPr>
              <a:t> in classification; it is based on the output of the discriminant function </a:t>
            </a:r>
            <a:r>
              <a:rPr lang="en-US" altLang="zh-CN" b="1">
                <a:ea typeface="宋体" pitchFamily="2" charset="-122"/>
              </a:rPr>
              <a:t>w</a:t>
            </a:r>
            <a:r>
              <a:rPr lang="en-US" altLang="zh-CN" baseline="30000">
                <a:ea typeface="宋体" pitchFamily="2" charset="-122"/>
              </a:rPr>
              <a:t>T</a:t>
            </a:r>
            <a:r>
              <a:rPr lang="en-US" altLang="zh-CN" b="1">
                <a:ea typeface="宋体" pitchFamily="2" charset="-122"/>
              </a:rPr>
              <a:t>x</a:t>
            </a:r>
            <a:r>
              <a:rPr lang="en-US" altLang="zh-CN">
                <a:ea typeface="宋体" pitchFamily="2" charset="-122"/>
              </a:rPr>
              <a:t>+b</a:t>
            </a:r>
          </a:p>
          <a:p>
            <a:pPr lvl="0"/>
            <a:r>
              <a:rPr lang="en-US" altLang="zh-CN">
                <a:ea typeface="宋体" pitchFamily="2" charset="-122"/>
              </a:rPr>
              <a:t> </a:t>
            </a:r>
            <a:r>
              <a:rPr lang="en-US" altLang="zh-CN">
                <a:latin typeface="Symbol" pitchFamily="18" charset="2"/>
                <a:ea typeface="宋体" pitchFamily="2" charset="-122"/>
              </a:rPr>
              <a:t>x</a:t>
            </a:r>
            <a:r>
              <a:rPr lang="en-US" altLang="zh-CN" baseline="-25000">
                <a:ea typeface="宋体" pitchFamily="2" charset="-122"/>
              </a:rPr>
              <a:t>i</a:t>
            </a:r>
            <a:r>
              <a:rPr lang="en-US" altLang="zh-CN">
                <a:ea typeface="宋体" pitchFamily="2" charset="-122"/>
              </a:rPr>
              <a:t> approximates the number of misclassified samples</a:t>
            </a:r>
          </a:p>
        </p:txBody>
      </p:sp>
      <p:sp>
        <p:nvSpPr>
          <p:cNvPr id="106543" name="Date Placeholder 3"/>
          <p:cNvSpPr>
            <a:spLocks noGrp="1"/>
          </p:cNvSpPr>
          <p:nvPr>
            <p:ph type="dt" sz="half" idx="4294967295"/>
          </p:nvPr>
        </p:nvSpPr>
        <p:spPr>
          <a:xfrm>
            <a:off x="0" y="6356350"/>
            <a:ext cx="2743200" cy="365125"/>
          </a:xfrm>
        </p:spPr>
        <p:txBody>
          <a:bodyPr anchor="t"/>
          <a:lstStyle/>
          <a:p>
            <a:pPr lvl="0"/>
            <a:fld id="{8F7AAE98-EB08-4F8C-8A1C-87F62FE437EA}"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106544" name="Slide Number Placeholder 4"/>
          <p:cNvSpPr>
            <a:spLocks noGrp="1"/>
          </p:cNvSpPr>
          <p:nvPr>
            <p:ph type="sldNum" sz="quarter" idx="4294967295"/>
          </p:nvPr>
        </p:nvSpPr>
        <p:spPr>
          <a:xfrm>
            <a:off x="0" y="6356350"/>
            <a:ext cx="4114800" cy="365125"/>
          </a:xfrm>
        </p:spPr>
        <p:txBody>
          <a:bodyPr anchor="t"/>
          <a:lstStyle/>
          <a:p>
            <a:pPr lvl="0" algn="r"/>
            <a:fld id="{9185F2D5-9B5C-4E2F-A057-2BC650640080}" type="slidenum">
              <a:rPr lang="zh-CN" altLang="en-US" sz="1400">
                <a:latin typeface="Tahoma" pitchFamily="34" charset="0"/>
                <a:ea typeface="宋体" pitchFamily="2" charset="-122"/>
              </a:rPr>
              <a:t>59</a:t>
            </a:fld>
            <a:endParaRPr lang="en-US" dirty="0">
              <a:latin typeface="Calibri" panose="020F0502020204030204" pitchFamily="34" charset="0"/>
            </a:endParaRPr>
          </a:p>
        </p:txBody>
      </p:sp>
      <p:grpSp>
        <p:nvGrpSpPr>
          <p:cNvPr id="106542" name="Group 106541"/>
          <p:cNvGrpSpPr/>
          <p:nvPr/>
        </p:nvGrpSpPr>
        <p:grpSpPr>
          <a:xfrm>
            <a:off x="2895600" y="2482850"/>
            <a:ext cx="5943600" cy="4070350"/>
            <a:chOff x="1008" y="1056"/>
            <a:chExt cx="4416" cy="3024"/>
          </a:xfrm>
        </p:grpSpPr>
        <p:cxnSp>
          <p:nvCxnSpPr>
            <p:cNvPr id="106502" name="Straight Connector 106501"/>
            <p:cNvCxnSpPr/>
            <p:nvPr/>
          </p:nvCxnSpPr>
          <p:spPr>
            <a:xfrm flipH="1" flipV="1">
              <a:off x="1344" y="1128"/>
              <a:ext cx="0" cy="2696"/>
            </a:xfrm>
            <a:prstGeom prst="line">
              <a:avLst/>
            </a:prstGeom>
            <a:noFill/>
            <a:ln w="12700">
              <a:solidFill>
                <a:schemeClr val="tx1"/>
              </a:solidFill>
              <a:miter lim="800000"/>
              <a:tailEnd type="triangle"/>
            </a:ln>
            <a:effectLst/>
          </p:spPr>
        </p:cxnSp>
        <p:cxnSp>
          <p:nvCxnSpPr>
            <p:cNvPr id="106503" name="Straight Connector 106502"/>
            <p:cNvCxnSpPr/>
            <p:nvPr/>
          </p:nvCxnSpPr>
          <p:spPr>
            <a:xfrm flipV="1">
              <a:off x="1344" y="3824"/>
              <a:ext cx="2568" cy="0"/>
            </a:xfrm>
            <a:prstGeom prst="line">
              <a:avLst/>
            </a:prstGeom>
            <a:noFill/>
            <a:ln w="12700">
              <a:solidFill>
                <a:schemeClr val="tx1"/>
              </a:solidFill>
              <a:miter lim="800000"/>
              <a:tailEnd type="triangle"/>
            </a:ln>
            <a:effectLst/>
          </p:spPr>
        </p:cxnSp>
        <p:sp>
          <p:nvSpPr>
            <p:cNvPr id="106504" name="Oval 106503"/>
            <p:cNvSpPr/>
            <p:nvPr/>
          </p:nvSpPr>
          <p:spPr>
            <a:xfrm>
              <a:off x="3078" y="1642"/>
              <a:ext cx="128" cy="128"/>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06505" name="Oval 106504"/>
            <p:cNvSpPr/>
            <p:nvPr/>
          </p:nvSpPr>
          <p:spPr>
            <a:xfrm>
              <a:off x="3600" y="1344"/>
              <a:ext cx="129" cy="129"/>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06506" name="Oval 106505"/>
            <p:cNvSpPr/>
            <p:nvPr/>
          </p:nvSpPr>
          <p:spPr>
            <a:xfrm>
              <a:off x="3936" y="2496"/>
              <a:ext cx="128" cy="128"/>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06507" name="Oval 106506"/>
            <p:cNvSpPr/>
            <p:nvPr/>
          </p:nvSpPr>
          <p:spPr>
            <a:xfrm>
              <a:off x="2400" y="1728"/>
              <a:ext cx="129" cy="129"/>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06508" name="Oval 106507"/>
            <p:cNvSpPr/>
            <p:nvPr/>
          </p:nvSpPr>
          <p:spPr>
            <a:xfrm>
              <a:off x="4080" y="2064"/>
              <a:ext cx="128" cy="128"/>
            </a:xfrm>
            <a:prstGeom prst="ellipse">
              <a:avLst/>
            </a:prstGeom>
            <a:solidFill>
              <a:schemeClr val="accent1"/>
            </a:solidFill>
            <a:ln>
              <a:solidFill>
                <a:schemeClr val="tx1"/>
              </a:solidFill>
              <a:miter lim="800000"/>
            </a:ln>
            <a:effectLst/>
          </p:spPr>
          <p:txBody>
            <a:bodyPr/>
            <a:lstStyle/>
            <a:p>
              <a:endParaRPr dirty="0">
                <a:latin typeface="Calibri" panose="020F0502020204030204" pitchFamily="34" charset="0"/>
              </a:endParaRPr>
            </a:p>
          </p:txBody>
        </p:sp>
        <p:sp>
          <p:nvSpPr>
            <p:cNvPr id="106509" name="Rectangle 106508"/>
            <p:cNvSpPr/>
            <p:nvPr/>
          </p:nvSpPr>
          <p:spPr>
            <a:xfrm>
              <a:off x="1632" y="2657"/>
              <a:ext cx="128" cy="128"/>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06510" name="Rectangle 106509"/>
            <p:cNvSpPr/>
            <p:nvPr/>
          </p:nvSpPr>
          <p:spPr>
            <a:xfrm>
              <a:off x="3360" y="2448"/>
              <a:ext cx="129" cy="128"/>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06511" name="Rectangle 106510"/>
            <p:cNvSpPr/>
            <p:nvPr/>
          </p:nvSpPr>
          <p:spPr>
            <a:xfrm>
              <a:off x="2208" y="2928"/>
              <a:ext cx="128" cy="128"/>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06512" name="Rectangle 106511"/>
            <p:cNvSpPr/>
            <p:nvPr/>
          </p:nvSpPr>
          <p:spPr>
            <a:xfrm>
              <a:off x="1729" y="3247"/>
              <a:ext cx="129" cy="128"/>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06513" name="Rectangle 106512"/>
            <p:cNvSpPr/>
            <p:nvPr/>
          </p:nvSpPr>
          <p:spPr>
            <a:xfrm>
              <a:off x="1440" y="2832"/>
              <a:ext cx="128" cy="128"/>
            </a:xfrm>
            <a:prstGeom prst="rect">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106514" name="Rectangle 106513"/>
            <p:cNvSpPr/>
            <p:nvPr/>
          </p:nvSpPr>
          <p:spPr>
            <a:xfrm>
              <a:off x="1680" y="3569"/>
              <a:ext cx="722" cy="295"/>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sz="2000">
                  <a:latin typeface="Tahoma" pitchFamily="34" charset="0"/>
                  <a:ea typeface="宋体" pitchFamily="2" charset="-122"/>
                </a:rPr>
                <a:t>Class 1</a:t>
              </a:r>
            </a:p>
          </p:txBody>
        </p:sp>
        <p:sp>
          <p:nvSpPr>
            <p:cNvPr id="106515" name="Rectangle 106514"/>
            <p:cNvSpPr/>
            <p:nvPr/>
          </p:nvSpPr>
          <p:spPr>
            <a:xfrm>
              <a:off x="3792" y="1488"/>
              <a:ext cx="721" cy="295"/>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r>
                <a:rPr lang="en-US" altLang="zh-CN" sz="2000">
                  <a:latin typeface="Tahoma" pitchFamily="34" charset="0"/>
                  <a:ea typeface="宋体" pitchFamily="2" charset="-122"/>
                </a:rPr>
                <a:t>Class 2</a:t>
              </a:r>
            </a:p>
          </p:txBody>
        </p:sp>
        <p:cxnSp>
          <p:nvCxnSpPr>
            <p:cNvPr id="106516" name="Straight Connector 106515"/>
            <p:cNvCxnSpPr/>
            <p:nvPr/>
          </p:nvCxnSpPr>
          <p:spPr>
            <a:xfrm>
              <a:off x="2496" y="1056"/>
              <a:ext cx="2119" cy="2118"/>
            </a:xfrm>
            <a:prstGeom prst="line">
              <a:avLst/>
            </a:prstGeom>
            <a:noFill/>
            <a:ln w="38100">
              <a:solidFill>
                <a:schemeClr val="folHlink"/>
              </a:solidFill>
              <a:prstDash val="sysDot"/>
              <a:miter lim="800000"/>
            </a:ln>
            <a:effectLst/>
          </p:spPr>
        </p:cxnSp>
        <p:cxnSp>
          <p:nvCxnSpPr>
            <p:cNvPr id="106517" name="Straight Connector 106516"/>
            <p:cNvCxnSpPr/>
            <p:nvPr/>
          </p:nvCxnSpPr>
          <p:spPr>
            <a:xfrm>
              <a:off x="1008" y="1728"/>
              <a:ext cx="2288" cy="2262"/>
            </a:xfrm>
            <a:prstGeom prst="line">
              <a:avLst/>
            </a:prstGeom>
            <a:noFill/>
            <a:ln w="38100">
              <a:solidFill>
                <a:schemeClr val="folHlink"/>
              </a:solidFill>
              <a:prstDash val="sysDot"/>
              <a:miter lim="800000"/>
            </a:ln>
            <a:effectLst/>
          </p:spPr>
        </p:cxnSp>
        <p:cxnSp>
          <p:nvCxnSpPr>
            <p:cNvPr id="106518" name="Straight Connector 106517"/>
            <p:cNvCxnSpPr/>
            <p:nvPr/>
          </p:nvCxnSpPr>
          <p:spPr>
            <a:xfrm>
              <a:off x="1408" y="1064"/>
              <a:ext cx="2624" cy="2601"/>
            </a:xfrm>
            <a:prstGeom prst="line">
              <a:avLst/>
            </a:prstGeom>
            <a:noFill/>
            <a:ln w="38100">
              <a:solidFill>
                <a:schemeClr val="folHlink"/>
              </a:solidFill>
              <a:miter lim="800000"/>
            </a:ln>
            <a:effectLst/>
          </p:spPr>
        </p:cxnSp>
        <p:pic>
          <p:nvPicPr>
            <p:cNvPr id="106519" name="Picture 106518"/>
            <p:cNvPicPr>
              <a:picLocks noChangeAspect="1"/>
            </p:cNvPicPr>
            <p:nvPr>
              <p:custDataLst>
                <p:tags r:id="rId1"/>
              </p:custDataLst>
            </p:nvPr>
          </p:nvPicPr>
          <p:blipFill>
            <a:blip r:embed="rId11"/>
            <a:stretch>
              <a:fillRect/>
            </a:stretch>
          </p:blipFill>
          <p:spPr>
            <a:xfrm>
              <a:off x="3936" y="3521"/>
              <a:ext cx="1200" cy="224"/>
            </a:xfrm>
            <a:prstGeom prst="rect">
              <a:avLst/>
            </a:prstGeom>
            <a:noFill/>
            <a:ln>
              <a:noFill/>
              <a:miter lim="800000"/>
            </a:ln>
            <a:effectLst/>
          </p:spPr>
        </p:pic>
        <p:pic>
          <p:nvPicPr>
            <p:cNvPr id="106520" name="Picture 106519"/>
            <p:cNvPicPr>
              <a:picLocks noChangeAspect="1"/>
            </p:cNvPicPr>
            <p:nvPr>
              <p:custDataLst>
                <p:tags r:id="rId2"/>
              </p:custDataLst>
            </p:nvPr>
          </p:nvPicPr>
          <p:blipFill>
            <a:blip r:embed="rId12"/>
            <a:stretch>
              <a:fillRect/>
            </a:stretch>
          </p:blipFill>
          <p:spPr>
            <a:xfrm>
              <a:off x="4272" y="3137"/>
              <a:ext cx="1152" cy="217"/>
            </a:xfrm>
            <a:prstGeom prst="rect">
              <a:avLst/>
            </a:prstGeom>
            <a:noFill/>
            <a:ln>
              <a:noFill/>
              <a:miter lim="800000"/>
            </a:ln>
            <a:effectLst/>
          </p:spPr>
        </p:pic>
        <p:pic>
          <p:nvPicPr>
            <p:cNvPr id="106521" name="Picture 106520"/>
            <p:cNvPicPr>
              <a:picLocks noChangeAspect="1"/>
            </p:cNvPicPr>
            <p:nvPr>
              <p:custDataLst>
                <p:tags r:id="rId3"/>
              </p:custDataLst>
            </p:nvPr>
          </p:nvPicPr>
          <p:blipFill>
            <a:blip r:embed="rId13"/>
            <a:stretch>
              <a:fillRect/>
            </a:stretch>
          </p:blipFill>
          <p:spPr>
            <a:xfrm>
              <a:off x="3216" y="3857"/>
              <a:ext cx="1344" cy="223"/>
            </a:xfrm>
            <a:prstGeom prst="rect">
              <a:avLst/>
            </a:prstGeom>
            <a:noFill/>
            <a:ln>
              <a:noFill/>
              <a:miter lim="800000"/>
            </a:ln>
            <a:effectLst/>
          </p:spPr>
        </p:pic>
        <p:cxnSp>
          <p:nvCxnSpPr>
            <p:cNvPr id="106522" name="Straight Connector 106521"/>
            <p:cNvCxnSpPr/>
            <p:nvPr/>
          </p:nvCxnSpPr>
          <p:spPr>
            <a:xfrm flipV="1">
              <a:off x="2371" y="1642"/>
              <a:ext cx="1349" cy="1412"/>
            </a:xfrm>
            <a:prstGeom prst="line">
              <a:avLst/>
            </a:prstGeom>
            <a:noFill/>
            <a:ln w="25400">
              <a:solidFill>
                <a:srgbClr val="993366"/>
              </a:solidFill>
              <a:miter lim="800000"/>
              <a:tailEnd type="triangle"/>
            </a:ln>
            <a:effectLst/>
          </p:spPr>
        </p:cxnSp>
        <p:pic>
          <p:nvPicPr>
            <p:cNvPr id="106523" name="Picture 106522"/>
            <p:cNvPicPr>
              <a:picLocks noChangeAspect="1"/>
            </p:cNvPicPr>
            <p:nvPr>
              <p:custDataLst>
                <p:tags r:id="rId4"/>
              </p:custDataLst>
            </p:nvPr>
          </p:nvPicPr>
          <p:blipFill>
            <a:blip r:embed="rId14"/>
            <a:stretch>
              <a:fillRect/>
            </a:stretch>
          </p:blipFill>
          <p:spPr>
            <a:xfrm>
              <a:off x="3024" y="1968"/>
              <a:ext cx="240" cy="156"/>
            </a:xfrm>
            <a:prstGeom prst="rect">
              <a:avLst/>
            </a:prstGeom>
            <a:noFill/>
            <a:ln>
              <a:noFill/>
              <a:miter lim="800000"/>
            </a:ln>
            <a:effectLst/>
          </p:spPr>
        </p:pic>
        <p:cxnSp>
          <p:nvCxnSpPr>
            <p:cNvPr id="106533" name="Straight Connector 106532"/>
            <p:cNvCxnSpPr/>
            <p:nvPr/>
          </p:nvCxnSpPr>
          <p:spPr>
            <a:xfrm flipH="1">
              <a:off x="2621" y="2554"/>
              <a:ext cx="768" cy="768"/>
            </a:xfrm>
            <a:prstGeom prst="line">
              <a:avLst/>
            </a:prstGeom>
            <a:noFill/>
            <a:ln w="25400">
              <a:solidFill>
                <a:srgbClr val="FF00FF"/>
              </a:solidFill>
              <a:miter lim="800000"/>
              <a:headEnd type="triangle"/>
              <a:tailEnd type="triangle"/>
            </a:ln>
            <a:effectLst/>
          </p:spPr>
        </p:cxnSp>
        <p:pic>
          <p:nvPicPr>
            <p:cNvPr id="106534" name="Picture 106533"/>
            <p:cNvPicPr>
              <a:picLocks noChangeAspect="1"/>
            </p:cNvPicPr>
            <p:nvPr>
              <p:custDataLst>
                <p:tags r:id="rId5"/>
              </p:custDataLst>
            </p:nvPr>
          </p:nvPicPr>
          <p:blipFill>
            <a:blip r:embed="rId15"/>
            <a:stretch>
              <a:fillRect/>
            </a:stretch>
          </p:blipFill>
          <p:spPr>
            <a:xfrm>
              <a:off x="2976" y="2976"/>
              <a:ext cx="190" cy="240"/>
            </a:xfrm>
            <a:prstGeom prst="rect">
              <a:avLst/>
            </a:prstGeom>
            <a:noFill/>
            <a:ln>
              <a:noFill/>
              <a:miter lim="800000"/>
            </a:ln>
            <a:effectLst/>
          </p:spPr>
        </p:pic>
        <p:pic>
          <p:nvPicPr>
            <p:cNvPr id="106536" name="Picture 106535"/>
            <p:cNvPicPr>
              <a:picLocks noChangeAspect="1"/>
            </p:cNvPicPr>
            <p:nvPr>
              <p:custDataLst>
                <p:tags r:id="rId6"/>
              </p:custDataLst>
            </p:nvPr>
          </p:nvPicPr>
          <p:blipFill>
            <a:blip r:embed="rId16"/>
            <a:stretch>
              <a:fillRect/>
            </a:stretch>
          </p:blipFill>
          <p:spPr>
            <a:xfrm>
              <a:off x="3497" y="2592"/>
              <a:ext cx="199" cy="155"/>
            </a:xfrm>
            <a:prstGeom prst="rect">
              <a:avLst/>
            </a:prstGeom>
            <a:noFill/>
            <a:ln>
              <a:noFill/>
              <a:miter lim="800000"/>
            </a:ln>
            <a:effectLst/>
          </p:spPr>
        </p:pic>
        <p:cxnSp>
          <p:nvCxnSpPr>
            <p:cNvPr id="106537" name="Straight Connector 106536"/>
            <p:cNvCxnSpPr/>
            <p:nvPr/>
          </p:nvCxnSpPr>
          <p:spPr>
            <a:xfrm flipH="1">
              <a:off x="2496" y="1429"/>
              <a:ext cx="374" cy="347"/>
            </a:xfrm>
            <a:prstGeom prst="line">
              <a:avLst/>
            </a:prstGeom>
            <a:noFill/>
            <a:ln w="25400">
              <a:solidFill>
                <a:srgbClr val="FF00FF"/>
              </a:solidFill>
              <a:miter lim="800000"/>
              <a:headEnd type="triangle"/>
              <a:tailEnd type="triangle"/>
            </a:ln>
            <a:effectLst/>
          </p:spPr>
        </p:cxnSp>
        <p:pic>
          <p:nvPicPr>
            <p:cNvPr id="106540" name="Picture 106539"/>
            <p:cNvPicPr>
              <a:picLocks noChangeAspect="1"/>
            </p:cNvPicPr>
            <p:nvPr>
              <p:custDataLst>
                <p:tags r:id="rId7"/>
              </p:custDataLst>
            </p:nvPr>
          </p:nvPicPr>
          <p:blipFill>
            <a:blip r:embed="rId17"/>
            <a:stretch>
              <a:fillRect/>
            </a:stretch>
          </p:blipFill>
          <p:spPr>
            <a:xfrm>
              <a:off x="2530" y="1802"/>
              <a:ext cx="221" cy="188"/>
            </a:xfrm>
            <a:prstGeom prst="rect">
              <a:avLst/>
            </a:prstGeom>
            <a:noFill/>
            <a:ln>
              <a:noFill/>
              <a:miter lim="800000"/>
            </a:ln>
            <a:effectLst/>
          </p:spPr>
        </p:pic>
        <p:pic>
          <p:nvPicPr>
            <p:cNvPr id="106541" name="Picture 106540"/>
            <p:cNvPicPr>
              <a:picLocks noChangeAspect="1"/>
            </p:cNvPicPr>
            <p:nvPr>
              <p:custDataLst>
                <p:tags r:id="rId8"/>
              </p:custDataLst>
            </p:nvPr>
          </p:nvPicPr>
          <p:blipFill>
            <a:blip r:embed="rId18"/>
            <a:stretch>
              <a:fillRect/>
            </a:stretch>
          </p:blipFill>
          <p:spPr>
            <a:xfrm>
              <a:off x="2389" y="1373"/>
              <a:ext cx="215" cy="278"/>
            </a:xfrm>
            <a:prstGeom prst="rect">
              <a:avLst/>
            </a:prstGeom>
            <a:noFill/>
            <a:ln>
              <a:noFill/>
              <a:miter lim="800000"/>
            </a:ln>
            <a:effectLst/>
          </p:spPr>
        </p:pic>
      </p:grpSp>
    </p:spTree>
    <p:extLst>
      <p:ext uri="{BB962C8B-B14F-4D97-AF65-F5344CB8AC3E}">
        <p14:creationId xmlns:p14="http://schemas.microsoft.com/office/powerpoint/2010/main" val="389411077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353" name="An object"/>
          <p:cNvSpPr txBox="1">
            <a:spLocks noGrp="1"/>
          </p:cNvSpPr>
          <p:nvPr>
            <p:ph type="title"/>
          </p:nvPr>
        </p:nvSpPr>
        <p:spPr>
          <a:xfrm>
            <a:off x="2152650" y="560046"/>
            <a:ext cx="7886700" cy="721802"/>
          </a:xfrm>
          <a:prstGeom prst="rect">
            <a:avLst/>
          </a:prstGeom>
          <a:noFill/>
          <a:ln>
            <a:noFill/>
          </a:ln>
        </p:spPr>
        <p:txBody>
          <a:bodyPr spcFirstLastPara="1" wrap="square" lIns="91425" tIns="45700" rIns="91425" bIns="45700" anchor="ctr" anchorCtr="0">
            <a:normAutofit/>
          </a:bodyPr>
          <a:lstStyle/>
          <a:p>
            <a:pPr algn="r" rtl="1">
              <a:spcBef>
                <a:spcPts val="0"/>
              </a:spcBef>
              <a:buClr>
                <a:srgbClr val="2E75B5"/>
              </a:buClr>
              <a:buSzPts val="3600"/>
            </a:pPr>
            <a:r>
              <a:rPr lang="iw-IL"/>
              <a:t>יחס בין‌ תדר וזמן מח​זור</a:t>
            </a:r>
            <a:endParaRPr/>
          </a:p>
        </p:txBody>
      </p:sp>
      <p:graphicFrame>
        <p:nvGraphicFramePr>
          <p:cNvPr id="254" name="An object"/>
          <p:cNvGraphicFramePr/>
          <p:nvPr>
            <p:extLst>
              <p:ext uri="{D42A27DB-BD31-4B8C-83A1-F6EECF244321}">
                <p14:modId xmlns:p14="http://schemas.microsoft.com/office/powerpoint/2010/main" val="1930487497"/>
              </p:ext>
            </p:extLst>
          </p:nvPr>
        </p:nvGraphicFramePr>
        <p:xfrm>
          <a:off x="3925863" y="2860066"/>
          <a:ext cx="4554600" cy="2115095"/>
        </p:xfrm>
        <a:graphic>
          <a:graphicData uri="http://schemas.openxmlformats.org/drawingml/2006/table">
            <a:tbl>
              <a:tblPr firstRow="1" bandRow="1">
                <a:noFill/>
              </a:tblPr>
              <a:tblGrid>
                <a:gridCol w="2277300">
                  <a:extLst>
                    <a:ext uri="{9D8B030D-6E8A-4147-A177-3AD203B41FA5}">
                      <a16:colId xmlns:a16="http://schemas.microsoft.com/office/drawing/2014/main" val="20000"/>
                    </a:ext>
                  </a:extLst>
                </a:gridCol>
                <a:gridCol w="2277300">
                  <a:extLst>
                    <a:ext uri="{9D8B030D-6E8A-4147-A177-3AD203B41FA5}">
                      <a16:colId xmlns:a16="http://schemas.microsoft.com/office/drawing/2014/main" val="20001"/>
                    </a:ext>
                  </a:extLst>
                </a:gridCol>
              </a:tblGrid>
              <a:tr h="365075">
                <a:tc>
                  <a:txBody>
                    <a:bodyPr/>
                    <a:lstStyle/>
                    <a:p>
                      <a:pPr marL="0" marR="0" lvl="0" indent="0" algn="r" rtl="1">
                        <a:spcBef>
                          <a:spcPts val="0"/>
                        </a:spcBef>
                        <a:spcAft>
                          <a:spcPts val="0"/>
                        </a:spcAft>
                        <a:buNone/>
                      </a:pPr>
                      <a:r>
                        <a:rPr lang="iw-IL" sz="1800" u="none" strike="noStrike" cap="none" dirty="0">
                          <a:solidFill>
                            <a:schemeClr val="bg1"/>
                          </a:solidFill>
                        </a:rPr>
                        <a:t>זמן מחזור</a:t>
                      </a:r>
                      <a:endParaRPr dirty="0">
                        <a:solidFill>
                          <a:schemeClr val="bg1"/>
                        </a:solidFill>
                      </a:endParaRPr>
                    </a:p>
                  </a:txBody>
                  <a:tcPr marL="91450" marR="91450" marT="45725" marB="45725"/>
                </a:tc>
                <a:tc>
                  <a:txBody>
                    <a:bodyPr/>
                    <a:lstStyle/>
                    <a:p>
                      <a:pPr marL="0" marR="0" lvl="0" indent="0" algn="r" rtl="1">
                        <a:spcBef>
                          <a:spcPts val="0"/>
                        </a:spcBef>
                        <a:spcAft>
                          <a:spcPts val="0"/>
                        </a:spcAft>
                        <a:buNone/>
                      </a:pPr>
                      <a:r>
                        <a:rPr lang="iw-IL" sz="1800" u="none" strike="noStrike" cap="none">
                          <a:solidFill>
                            <a:schemeClr val="bg1"/>
                          </a:solidFill>
                        </a:rPr>
                        <a:t>תדר</a:t>
                      </a:r>
                      <a:endParaRPr>
                        <a:solidFill>
                          <a:schemeClr val="bg1"/>
                        </a:solidFill>
                      </a:endParaRPr>
                    </a:p>
                  </a:txBody>
                  <a:tcPr marL="91450" marR="91450" marT="45725" marB="45725"/>
                </a:tc>
                <a:extLst>
                  <a:ext uri="{0D108BD9-81ED-4DB2-BD59-A6C34878D82A}">
                    <a16:rowId xmlns:a16="http://schemas.microsoft.com/office/drawing/2014/main" val="10000"/>
                  </a:ext>
                </a:extLst>
              </a:tr>
              <a:tr h="370150">
                <a:tc>
                  <a:txBody>
                    <a:bodyPr/>
                    <a:lstStyle/>
                    <a:p>
                      <a:pPr marL="0" marR="0" lvl="0" indent="0" algn="r" rtl="1">
                        <a:spcBef>
                          <a:spcPts val="0"/>
                        </a:spcBef>
                        <a:spcAft>
                          <a:spcPts val="0"/>
                        </a:spcAft>
                        <a:buNone/>
                      </a:pPr>
                      <a:r>
                        <a:rPr lang="iw-IL" sz="1800" u="none" strike="noStrike" cap="none">
                          <a:solidFill>
                            <a:schemeClr val="bg1"/>
                          </a:solidFill>
                        </a:rPr>
                        <a:t>1 שניה</a:t>
                      </a:r>
                      <a:endParaRPr>
                        <a:solidFill>
                          <a:schemeClr val="bg1"/>
                        </a:solidFill>
                      </a:endParaRPr>
                    </a:p>
                  </a:txBody>
                  <a:tcPr marL="91450" marR="91450" marT="45725" marB="45725"/>
                </a:tc>
                <a:tc>
                  <a:txBody>
                    <a:bodyPr/>
                    <a:lstStyle/>
                    <a:p>
                      <a:pPr marL="0" marR="0" lvl="0" indent="0" algn="r" rtl="1">
                        <a:spcBef>
                          <a:spcPts val="0"/>
                        </a:spcBef>
                        <a:spcAft>
                          <a:spcPts val="0"/>
                        </a:spcAft>
                        <a:buNone/>
                      </a:pPr>
                      <a:r>
                        <a:rPr lang="iw-IL" sz="1800" u="none" strike="noStrike" cap="none" dirty="0">
                          <a:solidFill>
                            <a:schemeClr val="bg1"/>
                          </a:solidFill>
                        </a:rPr>
                        <a:t>1Hz​</a:t>
                      </a:r>
                      <a:endParaRPr sz="1800" u="none" strike="noStrike" cap="none" dirty="0">
                        <a:solidFill>
                          <a:schemeClr val="bg1"/>
                        </a:solidFill>
                      </a:endParaRPr>
                    </a:p>
                  </a:txBody>
                  <a:tcPr marL="91450" marR="91450" marT="45725" marB="45725"/>
                </a:tc>
                <a:extLst>
                  <a:ext uri="{0D108BD9-81ED-4DB2-BD59-A6C34878D82A}">
                    <a16:rowId xmlns:a16="http://schemas.microsoft.com/office/drawing/2014/main" val="10001"/>
                  </a:ext>
                </a:extLst>
              </a:tr>
              <a:tr h="370150">
                <a:tc>
                  <a:txBody>
                    <a:bodyPr/>
                    <a:lstStyle/>
                    <a:p>
                      <a:pPr marL="0" marR="0" lvl="0" indent="0" algn="r" rtl="1">
                        <a:spcBef>
                          <a:spcPts val="0"/>
                        </a:spcBef>
                        <a:spcAft>
                          <a:spcPts val="0"/>
                        </a:spcAft>
                        <a:buNone/>
                      </a:pPr>
                      <a:r>
                        <a:rPr lang="iw-IL" sz="1800" u="none" strike="noStrike" cap="none">
                          <a:solidFill>
                            <a:schemeClr val="bg1"/>
                          </a:solidFill>
                        </a:rPr>
                        <a:t>0.1 שניה</a:t>
                      </a:r>
                      <a:endParaRPr>
                        <a:solidFill>
                          <a:schemeClr val="bg1"/>
                        </a:solidFill>
                      </a:endParaRPr>
                    </a:p>
                  </a:txBody>
                  <a:tcPr marL="91450" marR="91450" marT="45725" marB="45725"/>
                </a:tc>
                <a:tc>
                  <a:txBody>
                    <a:bodyPr/>
                    <a:lstStyle/>
                    <a:p>
                      <a:pPr marL="0" marR="0" lvl="0" indent="0" algn="r" rtl="1">
                        <a:spcBef>
                          <a:spcPts val="0"/>
                        </a:spcBef>
                        <a:spcAft>
                          <a:spcPts val="0"/>
                        </a:spcAft>
                        <a:buNone/>
                      </a:pPr>
                      <a:r>
                        <a:rPr lang="iw-IL" sz="1800" u="none" strike="noStrike" cap="none">
                          <a:solidFill>
                            <a:schemeClr val="bg1"/>
                          </a:solidFill>
                        </a:rPr>
                        <a:t>10Hz</a:t>
                      </a:r>
                      <a:endParaRPr sz="1800" u="none" strike="noStrike" cap="none">
                        <a:solidFill>
                          <a:schemeClr val="bg1"/>
                        </a:solidFill>
                      </a:endParaRPr>
                    </a:p>
                  </a:txBody>
                  <a:tcPr marL="91450" marR="91450" marT="45725" marB="45725"/>
                </a:tc>
                <a:extLst>
                  <a:ext uri="{0D108BD9-81ED-4DB2-BD59-A6C34878D82A}">
                    <a16:rowId xmlns:a16="http://schemas.microsoft.com/office/drawing/2014/main" val="10002"/>
                  </a:ext>
                </a:extLst>
              </a:tr>
              <a:tr h="370150">
                <a:tc>
                  <a:txBody>
                    <a:bodyPr/>
                    <a:lstStyle/>
                    <a:p>
                      <a:pPr marL="0" marR="0" lvl="0" indent="0" algn="r" rtl="1">
                        <a:spcBef>
                          <a:spcPts val="0"/>
                        </a:spcBef>
                        <a:spcAft>
                          <a:spcPts val="0"/>
                        </a:spcAft>
                        <a:buNone/>
                      </a:pPr>
                      <a:r>
                        <a:rPr lang="iw-IL" sz="1800" u="none" strike="noStrike" cap="none">
                          <a:solidFill>
                            <a:schemeClr val="bg1"/>
                          </a:solidFill>
                        </a:rPr>
                        <a:t>0.01 שניה‌</a:t>
                      </a:r>
                      <a:endParaRPr>
                        <a:solidFill>
                          <a:schemeClr val="bg1"/>
                        </a:solidFill>
                      </a:endParaRPr>
                    </a:p>
                  </a:txBody>
                  <a:tcPr marL="91450" marR="91450" marT="45725" marB="45725"/>
                </a:tc>
                <a:tc>
                  <a:txBody>
                    <a:bodyPr/>
                    <a:lstStyle/>
                    <a:p>
                      <a:pPr marL="0" marR="0" lvl="0" indent="0" algn="r" rtl="1">
                        <a:spcBef>
                          <a:spcPts val="0"/>
                        </a:spcBef>
                        <a:spcAft>
                          <a:spcPts val="0"/>
                        </a:spcAft>
                        <a:buNone/>
                      </a:pPr>
                      <a:r>
                        <a:rPr lang="iw-IL" sz="1800" u="none" strike="noStrike" cap="none">
                          <a:solidFill>
                            <a:schemeClr val="bg1"/>
                          </a:solidFill>
                        </a:rPr>
                        <a:t>100Hz</a:t>
                      </a:r>
                      <a:endParaRPr sz="1800" u="none" strike="noStrike" cap="none">
                        <a:solidFill>
                          <a:schemeClr val="bg1"/>
                        </a:solidFill>
                      </a:endParaRPr>
                    </a:p>
                  </a:txBody>
                  <a:tcPr marL="91450" marR="91450" marT="45725" marB="45725"/>
                </a:tc>
                <a:extLst>
                  <a:ext uri="{0D108BD9-81ED-4DB2-BD59-A6C34878D82A}">
                    <a16:rowId xmlns:a16="http://schemas.microsoft.com/office/drawing/2014/main" val="10003"/>
                  </a:ext>
                </a:extLst>
              </a:tr>
              <a:tr h="638875">
                <a:tc>
                  <a:txBody>
                    <a:bodyPr/>
                    <a:lstStyle/>
                    <a:p>
                      <a:pPr marL="0" marR="0" lvl="0" indent="0" algn="r" rtl="1">
                        <a:spcBef>
                          <a:spcPts val="0"/>
                        </a:spcBef>
                        <a:spcAft>
                          <a:spcPts val="0"/>
                        </a:spcAft>
                        <a:buNone/>
                      </a:pPr>
                      <a:r>
                        <a:rPr lang="iw-IL" sz="1800" u="none" strike="noStrike" cap="none" dirty="0">
                          <a:solidFill>
                            <a:schemeClr val="bg1"/>
                          </a:solidFill>
                        </a:rPr>
                        <a:t>0.001 שניה, מילי-​שניה</a:t>
                      </a:r>
                      <a:endParaRPr dirty="0">
                        <a:solidFill>
                          <a:schemeClr val="bg1"/>
                        </a:solidFill>
                      </a:endParaRPr>
                    </a:p>
                  </a:txBody>
                  <a:tcPr marL="91450" marR="91450" marT="45725" marB="45725"/>
                </a:tc>
                <a:tc>
                  <a:txBody>
                    <a:bodyPr/>
                    <a:lstStyle/>
                    <a:p>
                      <a:pPr marL="0" marR="0" lvl="0" indent="0" algn="r" rtl="1">
                        <a:spcBef>
                          <a:spcPts val="0"/>
                        </a:spcBef>
                        <a:spcAft>
                          <a:spcPts val="0"/>
                        </a:spcAft>
                        <a:buNone/>
                      </a:pPr>
                      <a:r>
                        <a:rPr lang="iw-IL" sz="1800" u="none" strike="noStrike" cap="none" dirty="0">
                          <a:solidFill>
                            <a:schemeClr val="bg1"/>
                          </a:solidFill>
                        </a:rPr>
                        <a:t>1000Hz , 1KHz</a:t>
                      </a:r>
                      <a:endParaRPr sz="1800" u="none" strike="noStrike" cap="none" dirty="0">
                        <a:solidFill>
                          <a:schemeClr val="bg1"/>
                        </a:solidFill>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85346" name="Title 185345"/>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ea typeface="宋体" pitchFamily="2" charset="-122"/>
              </a:rPr>
              <a:t>Soft Margin Hyperplane</a:t>
            </a:r>
          </a:p>
        </p:txBody>
      </p:sp>
      <p:sp>
        <p:nvSpPr>
          <p:cNvPr id="185347" name="Text Placeholder 185346"/>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dirty="0">
                <a:ea typeface="宋体" pitchFamily="2" charset="-122"/>
              </a:rPr>
              <a:t>If we minimize </a:t>
            </a:r>
            <a:r>
              <a:rPr lang="en-US" altLang="zh-CN" dirty="0" err="1">
                <a:latin typeface="Symbol" pitchFamily="18" charset="2"/>
                <a:ea typeface="宋体" pitchFamily="2" charset="-122"/>
              </a:rPr>
              <a:t>å</a:t>
            </a:r>
            <a:r>
              <a:rPr lang="en-US" altLang="zh-CN" baseline="-25000" dirty="0" err="1">
                <a:ea typeface="宋体" pitchFamily="2" charset="-122"/>
              </a:rPr>
              <a:t>i</a:t>
            </a:r>
            <a:r>
              <a:rPr lang="en-US" altLang="zh-CN" dirty="0" err="1">
                <a:latin typeface="Symbol" pitchFamily="18" charset="2"/>
                <a:ea typeface="宋体" pitchFamily="2" charset="-122"/>
              </a:rPr>
              <a:t>x</a:t>
            </a:r>
            <a:r>
              <a:rPr lang="en-US" altLang="zh-CN" baseline="-25000" dirty="0" err="1">
                <a:ea typeface="宋体" pitchFamily="2" charset="-122"/>
              </a:rPr>
              <a:t>i</a:t>
            </a:r>
            <a:r>
              <a:rPr lang="en-US" altLang="zh-CN" dirty="0">
                <a:ea typeface="宋体" pitchFamily="2" charset="-122"/>
              </a:rPr>
              <a:t>, </a:t>
            </a:r>
            <a:r>
              <a:rPr lang="en-US" altLang="zh-CN" dirty="0">
                <a:latin typeface="Symbol" pitchFamily="18" charset="2"/>
                <a:ea typeface="宋体" pitchFamily="2" charset="-122"/>
              </a:rPr>
              <a:t>x</a:t>
            </a:r>
            <a:r>
              <a:rPr lang="en-US" altLang="zh-CN" baseline="-25000" dirty="0">
                <a:ea typeface="宋体" pitchFamily="2" charset="-122"/>
              </a:rPr>
              <a:t>i</a:t>
            </a:r>
            <a:r>
              <a:rPr lang="en-US" altLang="zh-CN" dirty="0">
                <a:ea typeface="宋体" pitchFamily="2" charset="-122"/>
              </a:rPr>
              <a:t> can be computed by</a:t>
            </a:r>
          </a:p>
          <a:p>
            <a:pPr lvl="0"/>
            <a:endParaRPr lang="en-US" altLang="zh-CN" dirty="0">
              <a:ea typeface="宋体" pitchFamily="2" charset="-122"/>
            </a:endParaRPr>
          </a:p>
          <a:p>
            <a:pPr lvl="0"/>
            <a:endParaRPr lang="en-US" altLang="zh-CN" dirty="0">
              <a:ea typeface="宋体" pitchFamily="2" charset="-122"/>
            </a:endParaRPr>
          </a:p>
          <a:p>
            <a:pPr lvl="0"/>
            <a:endParaRPr lang="en-US" altLang="zh-CN" dirty="0">
              <a:ea typeface="宋体" pitchFamily="2" charset="-122"/>
            </a:endParaRPr>
          </a:p>
          <a:p>
            <a:pPr lvl="1"/>
            <a:r>
              <a:rPr lang="en-US" altLang="zh-CN" dirty="0">
                <a:latin typeface="Symbol" pitchFamily="18" charset="2"/>
                <a:ea typeface="宋体" pitchFamily="2" charset="-122"/>
              </a:rPr>
              <a:t>x</a:t>
            </a:r>
            <a:r>
              <a:rPr lang="en-US" altLang="zh-CN" baseline="-25000" dirty="0">
                <a:ea typeface="宋体" pitchFamily="2" charset="-122"/>
              </a:rPr>
              <a:t>i</a:t>
            </a:r>
            <a:r>
              <a:rPr lang="en-US" altLang="zh-CN" dirty="0">
                <a:ea typeface="宋体" pitchFamily="2" charset="-122"/>
              </a:rPr>
              <a:t> are “slack variables” in optimization</a:t>
            </a:r>
          </a:p>
          <a:p>
            <a:pPr lvl="1"/>
            <a:r>
              <a:rPr lang="en-US" altLang="zh-CN" dirty="0">
                <a:ea typeface="宋体" pitchFamily="2" charset="-122"/>
              </a:rPr>
              <a:t>Note that </a:t>
            </a:r>
            <a:r>
              <a:rPr lang="en-US" altLang="zh-CN" dirty="0">
                <a:latin typeface="Symbol" pitchFamily="18" charset="2"/>
                <a:ea typeface="宋体" pitchFamily="2" charset="-122"/>
              </a:rPr>
              <a:t>x</a:t>
            </a:r>
            <a:r>
              <a:rPr lang="en-US" altLang="zh-CN" baseline="-25000" dirty="0">
                <a:ea typeface="宋体" pitchFamily="2" charset="-122"/>
              </a:rPr>
              <a:t>i</a:t>
            </a:r>
            <a:r>
              <a:rPr lang="en-US" altLang="zh-CN" dirty="0">
                <a:ea typeface="宋体" pitchFamily="2" charset="-122"/>
              </a:rPr>
              <a:t>=0 if there is no error for </a:t>
            </a:r>
            <a:r>
              <a:rPr lang="en-US" altLang="zh-CN" b="1" dirty="0">
                <a:ea typeface="宋体" pitchFamily="2" charset="-122"/>
              </a:rPr>
              <a:t>x</a:t>
            </a:r>
            <a:r>
              <a:rPr lang="en-US" altLang="zh-CN" baseline="-25000" dirty="0">
                <a:ea typeface="宋体" pitchFamily="2" charset="-122"/>
              </a:rPr>
              <a:t>i</a:t>
            </a:r>
            <a:endParaRPr lang="en-US" altLang="zh-CN" dirty="0">
              <a:ea typeface="宋体" pitchFamily="2" charset="-122"/>
            </a:endParaRPr>
          </a:p>
          <a:p>
            <a:pPr lvl="1"/>
            <a:r>
              <a:rPr lang="en-US" altLang="zh-CN" dirty="0">
                <a:latin typeface="Symbol" pitchFamily="18" charset="2"/>
                <a:ea typeface="宋体" pitchFamily="2" charset="-122"/>
              </a:rPr>
              <a:t>x</a:t>
            </a:r>
            <a:r>
              <a:rPr lang="en-US" altLang="zh-CN" baseline="-25000" dirty="0">
                <a:ea typeface="宋体" pitchFamily="2" charset="-122"/>
              </a:rPr>
              <a:t>i</a:t>
            </a:r>
            <a:r>
              <a:rPr lang="en-US" altLang="zh-CN" dirty="0">
                <a:ea typeface="宋体" pitchFamily="2" charset="-122"/>
              </a:rPr>
              <a:t> is an upper bound of the number of errors</a:t>
            </a:r>
          </a:p>
          <a:p>
            <a:pPr lvl="0"/>
            <a:r>
              <a:rPr lang="en-US" altLang="zh-CN" dirty="0">
                <a:ea typeface="宋体" pitchFamily="2" charset="-122"/>
              </a:rPr>
              <a:t>We want to minimize</a:t>
            </a:r>
          </a:p>
          <a:p>
            <a:pPr lvl="1">
              <a:buNone/>
            </a:pPr>
            <a:r>
              <a:rPr lang="en-US" altLang="zh-CN" sz="1000" i="1" dirty="0">
                <a:ea typeface="宋体" pitchFamily="2" charset="-122"/>
              </a:rPr>
              <a:t> </a:t>
            </a:r>
          </a:p>
          <a:p>
            <a:pPr lvl="1"/>
            <a:r>
              <a:rPr lang="en-US" altLang="zh-CN" i="1" dirty="0">
                <a:ea typeface="宋体" pitchFamily="2" charset="-122"/>
              </a:rPr>
              <a:t>C</a:t>
            </a:r>
            <a:r>
              <a:rPr lang="en-US" altLang="zh-CN" dirty="0">
                <a:ea typeface="宋体" pitchFamily="2" charset="-122"/>
              </a:rPr>
              <a:t> : tradeoff parameter between error and margin</a:t>
            </a:r>
          </a:p>
          <a:p>
            <a:pPr lvl="0"/>
            <a:r>
              <a:rPr lang="en-US" altLang="zh-CN" dirty="0">
                <a:ea typeface="宋体" pitchFamily="2" charset="-122"/>
              </a:rPr>
              <a:t>The optimization problem becomes</a:t>
            </a:r>
          </a:p>
        </p:txBody>
      </p:sp>
      <p:sp>
        <p:nvSpPr>
          <p:cNvPr id="185359" name="Date Placeholder 3"/>
          <p:cNvSpPr>
            <a:spLocks noGrp="1"/>
          </p:cNvSpPr>
          <p:nvPr>
            <p:ph type="dt" sz="half" idx="4294967295"/>
          </p:nvPr>
        </p:nvSpPr>
        <p:spPr>
          <a:xfrm>
            <a:off x="0" y="6356350"/>
            <a:ext cx="2743200" cy="365125"/>
          </a:xfrm>
        </p:spPr>
        <p:txBody>
          <a:bodyPr anchor="t"/>
          <a:lstStyle/>
          <a:p>
            <a:pPr lvl="0"/>
            <a:fld id="{047385CD-17E3-47D8-9E96-736B7F92F161}"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185360" name="Slide Number Placeholder 4"/>
          <p:cNvSpPr>
            <a:spLocks noGrp="1"/>
          </p:cNvSpPr>
          <p:nvPr>
            <p:ph type="sldNum" sz="quarter" idx="4294967295"/>
          </p:nvPr>
        </p:nvSpPr>
        <p:spPr>
          <a:xfrm>
            <a:off x="0" y="6356350"/>
            <a:ext cx="4114800" cy="365125"/>
          </a:xfrm>
        </p:spPr>
        <p:txBody>
          <a:bodyPr anchor="t"/>
          <a:lstStyle/>
          <a:p>
            <a:pPr lvl="0" algn="r"/>
            <a:fld id="{BA473CC0-BE88-4853-8702-86135BA17563}" type="slidenum">
              <a:rPr lang="zh-CN" altLang="en-US" sz="1400">
                <a:latin typeface="Tahoma" pitchFamily="34" charset="0"/>
                <a:ea typeface="宋体" pitchFamily="2" charset="-122"/>
              </a:rPr>
              <a:t>60</a:t>
            </a:fld>
            <a:endParaRPr lang="en-US" dirty="0">
              <a:latin typeface="Calibri" panose="020F0502020204030204" pitchFamily="34" charset="0"/>
            </a:endParaRPr>
          </a:p>
        </p:txBody>
      </p:sp>
      <p:pic>
        <p:nvPicPr>
          <p:cNvPr id="185353" name="Picture 185352"/>
          <p:cNvPicPr>
            <a:picLocks noChangeAspect="1"/>
          </p:cNvPicPr>
          <p:nvPr>
            <p:custDataLst>
              <p:tags r:id="rId1"/>
            </p:custDataLst>
          </p:nvPr>
        </p:nvPicPr>
        <p:blipFill>
          <a:blip r:embed="rId6"/>
          <a:stretch>
            <a:fillRect/>
          </a:stretch>
        </p:blipFill>
        <p:spPr>
          <a:xfrm>
            <a:off x="3429000" y="5510214"/>
            <a:ext cx="4305300" cy="433387"/>
          </a:xfrm>
          <a:prstGeom prst="rect">
            <a:avLst/>
          </a:prstGeom>
          <a:noFill/>
          <a:ln>
            <a:noFill/>
            <a:miter lim="800000"/>
          </a:ln>
          <a:effectLst/>
        </p:spPr>
      </p:pic>
      <p:pic>
        <p:nvPicPr>
          <p:cNvPr id="185356" name="Picture 185355"/>
          <p:cNvPicPr>
            <a:picLocks noChangeAspect="1"/>
          </p:cNvPicPr>
          <p:nvPr>
            <p:custDataLst>
              <p:tags r:id="rId2"/>
            </p:custDataLst>
          </p:nvPr>
        </p:nvPicPr>
        <p:blipFill>
          <a:blip r:embed="rId7"/>
          <a:stretch>
            <a:fillRect/>
          </a:stretch>
        </p:blipFill>
        <p:spPr>
          <a:xfrm>
            <a:off x="3429000" y="5991226"/>
            <a:ext cx="6400800" cy="366713"/>
          </a:xfrm>
          <a:prstGeom prst="rect">
            <a:avLst/>
          </a:prstGeom>
          <a:noFill/>
          <a:ln>
            <a:noFill/>
            <a:miter lim="800000"/>
          </a:ln>
          <a:effectLst/>
        </p:spPr>
      </p:pic>
      <p:pic>
        <p:nvPicPr>
          <p:cNvPr id="185358" name="Picture 185357"/>
          <p:cNvPicPr>
            <a:picLocks noChangeAspect="1"/>
          </p:cNvPicPr>
          <p:nvPr>
            <p:custDataLst>
              <p:tags r:id="rId3"/>
            </p:custDataLst>
          </p:nvPr>
        </p:nvPicPr>
        <p:blipFill>
          <a:blip r:embed="rId8"/>
          <a:stretch>
            <a:fillRect/>
          </a:stretch>
        </p:blipFill>
        <p:spPr>
          <a:xfrm>
            <a:off x="5657850" y="4041776"/>
            <a:ext cx="2952750" cy="454025"/>
          </a:xfrm>
          <a:prstGeom prst="rect">
            <a:avLst/>
          </a:prstGeom>
          <a:noFill/>
          <a:ln>
            <a:noFill/>
            <a:miter lim="800000"/>
          </a:ln>
          <a:effectLst/>
        </p:spPr>
      </p:pic>
      <mc:AlternateContent xmlns:mc="http://schemas.openxmlformats.org/markup-compatibility/2006" xmlns:a14="http://schemas.microsoft.com/office/drawing/2010/main">
        <mc:Choice Requires="a14">
          <p:sp>
            <p:nvSpPr>
              <p:cNvPr id="2" name="TextBox 1"/>
              <p:cNvSpPr txBox="1"/>
              <p:nvPr/>
            </p:nvSpPr>
            <p:spPr>
              <a:xfrm>
                <a:off x="3531240" y="1447800"/>
                <a:ext cx="3987159" cy="1459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p>
                                  <m:sSupPr>
                                    <m:ctrlPr>
                                      <a:rPr lang="en-US" sz="2400" i="1">
                                        <a:latin typeface="Cambria Math" panose="02040503050406030204" pitchFamily="18" charset="0"/>
                                      </a:rPr>
                                    </m:ctrlPr>
                                  </m:sSupPr>
                                  <m:e>
                                    <m:r>
                                      <m:rPr>
                                        <m:brk m:alnAt="7"/>
                                      </m:rPr>
                                      <a:rPr lang="en-US" sz="2400" i="1">
                                        <a:latin typeface="Cambria Math" panose="02040503050406030204" pitchFamily="18" charset="0"/>
                                      </a:rPr>
                                      <m:t>𝑤</m:t>
                                    </m:r>
                                  </m:e>
                                  <m:sup>
                                    <m:r>
                                      <m:rPr>
                                        <m:brk m:alnAt="7"/>
                                      </m:rP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𝑥</m:t>
                                    </m:r>
                                  </m:e>
                                  <m:sub>
                                    <m:r>
                                      <m:rPr>
                                        <m:brk m:alnAt="7"/>
                                      </m:rPr>
                                      <a:rPr lang="en-US" sz="2400" i="1">
                                        <a:latin typeface="Cambria Math" panose="02040503050406030204" pitchFamily="18" charset="0"/>
                                      </a:rPr>
                                      <m:t>𝑖</m:t>
                                    </m:r>
                                  </m:sub>
                                </m:sSub>
                                <m:r>
                                  <m:rPr>
                                    <m:brk m:alnAt="7"/>
                                  </m:rP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m:rPr>
                                    <m:brk m:alnAt="7"/>
                                  </m:rPr>
                                  <a:rPr lang="en-US" sz="2400" i="1">
                                    <a:latin typeface="Cambria Math" panose="02040503050406030204" pitchFamily="18" charset="0"/>
                                  </a:rPr>
                                  <m:t>1</m:t>
                                </m:r>
                                <m:r>
                                  <m:rPr>
                                    <m:brk m:alnAt="7"/>
                                  </m:rP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1</m:t>
                                </m:r>
                              </m:e>
                            </m:mr>
                            <m:mr>
                              <m:e>
                                <m:sSup>
                                  <m:sSupPr>
                                    <m:ctrlPr>
                                      <a:rPr lang="en-US" sz="2400" i="1">
                                        <a:latin typeface="Cambria Math" panose="02040503050406030204" pitchFamily="18" charset="0"/>
                                      </a:rPr>
                                    </m:ctrlPr>
                                  </m:sSupPr>
                                  <m:e>
                                    <m:r>
                                      <m:rPr>
                                        <m:brk m:alnAt="7"/>
                                      </m:rPr>
                                      <a:rPr lang="en-US" sz="2400" i="1">
                                        <a:latin typeface="Cambria Math" panose="02040503050406030204" pitchFamily="18" charset="0"/>
                                      </a:rPr>
                                      <m:t>𝑤</m:t>
                                    </m:r>
                                  </m:e>
                                  <m:sup>
                                    <m:r>
                                      <m:rPr>
                                        <m:brk m:alnAt="7"/>
                                      </m:rP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𝑥</m:t>
                                    </m:r>
                                  </m:e>
                                  <m:sub>
                                    <m:r>
                                      <m:rPr>
                                        <m:brk m:alnAt="7"/>
                                      </m:rPr>
                                      <a:rPr lang="en-US" sz="2400" i="1">
                                        <a:latin typeface="Cambria Math" panose="02040503050406030204" pitchFamily="18" charset="0"/>
                                      </a:rPr>
                                      <m:t>𝑖</m:t>
                                    </m:r>
                                  </m:sub>
                                </m:sSub>
                                <m:r>
                                  <m:rPr>
                                    <m:brk m:alnAt="7"/>
                                  </m:rP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m:rPr>
                                    <m:brk m:alnAt="7"/>
                                  </m:rPr>
                                  <a:rPr lang="en-US" sz="2400" i="1">
                                    <a:latin typeface="Cambria Math" panose="02040503050406030204" pitchFamily="18" charset="0"/>
                                  </a:rPr>
                                  <m:t>1</m:t>
                                </m:r>
                                <m:r>
                                  <m:rPr>
                                    <m:brk m:alnAt="7"/>
                                  </m:rP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1</m:t>
                                </m:r>
                              </m:e>
                            </m:mr>
                            <m:mr>
                              <m:e>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0</m:t>
                                </m:r>
                              </m:e>
                              <m:e>
                                <m:r>
                                  <a:rPr lang="en-US" sz="2400" i="1">
                                    <a:latin typeface="Cambria Math" panose="02040503050406030204" pitchFamily="18" charset="0"/>
                                  </a:rPr>
                                  <m:t>∀</m:t>
                                </m:r>
                                <m:r>
                                  <a:rPr lang="en-US" sz="2400" i="1">
                                    <a:latin typeface="Cambria Math" panose="02040503050406030204" pitchFamily="18" charset="0"/>
                                  </a:rPr>
                                  <m:t>𝑖</m:t>
                                </m:r>
                              </m:e>
                            </m:mr>
                          </m:m>
                        </m:e>
                      </m:d>
                    </m:oMath>
                  </m:oMathPara>
                </a14:m>
                <a:endParaRPr lang="en-US" sz="2400" dirty="0">
                  <a:latin typeface="Calibri" panose="020F050202020403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531240" y="1447800"/>
                <a:ext cx="3987159" cy="1459887"/>
              </a:xfrm>
              <a:prstGeom prst="rect">
                <a:avLst/>
              </a:prstGeom>
              <a:blipFill>
                <a:blip r:embed="rId9"/>
                <a:stretch>
                  <a:fillRect r="-5657"/>
                </a:stretch>
              </a:blipFill>
            </p:spPr>
            <p:txBody>
              <a:bodyPr/>
              <a:lstStyle/>
              <a:p>
                <a:r>
                  <a:rPr lang="en-US">
                    <a:noFill/>
                  </a:rPr>
                  <a:t> </a:t>
                </a:r>
              </a:p>
            </p:txBody>
          </p:sp>
        </mc:Fallback>
      </mc:AlternateContent>
    </p:spTree>
    <p:extLst>
      <p:ext uri="{BB962C8B-B14F-4D97-AF65-F5344CB8AC3E}">
        <p14:creationId xmlns:p14="http://schemas.microsoft.com/office/powerpoint/2010/main" val="371621725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02402" name="Title 102401"/>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ea typeface="宋体" pitchFamily="2" charset="-122"/>
              </a:rPr>
              <a:t>The Dual Problem</a:t>
            </a:r>
          </a:p>
        </p:txBody>
      </p:sp>
      <mc:AlternateContent xmlns:mc="http://schemas.openxmlformats.org/markup-compatibility/2006" xmlns:a14="http://schemas.microsoft.com/office/drawing/2010/main">
        <mc:Choice Requires="a14">
          <p:sp>
            <p:nvSpPr>
              <p:cNvPr id="102403" name="Text Placeholder 102402"/>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marL="0" lv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ea typeface="宋体" pitchFamily="2" charset="-122"/>
                            </a:rPr>
                          </m:ctrlPr>
                        </m:funcPr>
                        <m:fName>
                          <m:limLow>
                            <m:limLowPr>
                              <m:ctrlPr>
                                <a:rPr lang="en-US" altLang="zh-CN" i="1" smtClean="0">
                                  <a:latin typeface="Cambria Math" panose="02040503050406030204" pitchFamily="18" charset="0"/>
                                  <a:ea typeface="宋体" pitchFamily="2" charset="-122"/>
                                </a:rPr>
                              </m:ctrlPr>
                            </m:limLowPr>
                            <m:e>
                              <m:r>
                                <m:rPr>
                                  <m:sty m:val="p"/>
                                </m:rPr>
                                <a:rPr lang="en-US" altLang="zh-CN" i="0" smtClean="0">
                                  <a:latin typeface="Cambria Math" panose="02040503050406030204" pitchFamily="18" charset="0"/>
                                  <a:ea typeface="宋体" pitchFamily="2" charset="-122"/>
                                </a:rPr>
                                <m:t>max</m:t>
                              </m:r>
                            </m:e>
                            <m:lim>
                              <m:r>
                                <a:rPr lang="en-US" altLang="zh-CN" b="1" i="1" smtClean="0">
                                  <a:latin typeface="Cambria Math" panose="02040503050406030204" pitchFamily="18" charset="0"/>
                                  <a:ea typeface="宋体" pitchFamily="2" charset="-122"/>
                                </a:rPr>
                                <m:t>𝜶</m:t>
                              </m:r>
                            </m:lim>
                          </m:limLow>
                        </m:fName>
                        <m:e>
                          <m:r>
                            <a:rPr lang="en-US" altLang="zh-CN" b="0" i="1" smtClean="0">
                              <a:latin typeface="Cambria Math" panose="02040503050406030204" pitchFamily="18" charset="0"/>
                              <a:ea typeface="宋体" pitchFamily="2" charset="-122"/>
                            </a:rPr>
                            <m:t>𝑊</m:t>
                          </m:r>
                          <m:r>
                            <a:rPr lang="en-US" altLang="zh-CN" b="0" i="1" smtClean="0">
                              <a:latin typeface="Cambria Math" panose="02040503050406030204" pitchFamily="18" charset="0"/>
                              <a:ea typeface="宋体" pitchFamily="2" charset="-122"/>
                            </a:rPr>
                            <m:t>(</m:t>
                          </m:r>
                          <m:r>
                            <a:rPr lang="en-US" altLang="zh-CN" b="1" i="1" smtClean="0">
                              <a:latin typeface="Cambria Math" panose="02040503050406030204" pitchFamily="18" charset="0"/>
                              <a:ea typeface="宋体" pitchFamily="2" charset="-122"/>
                            </a:rPr>
                            <m:t>𝜶</m:t>
                          </m:r>
                          <m:r>
                            <a:rPr lang="en-US" altLang="zh-CN" b="0" i="1" smtClean="0">
                              <a:latin typeface="Cambria Math" panose="02040503050406030204" pitchFamily="18" charset="0"/>
                              <a:ea typeface="宋体" pitchFamily="2" charset="-122"/>
                            </a:rPr>
                            <m:t>)</m:t>
                          </m:r>
                        </m:e>
                      </m:func>
                      <m:r>
                        <a:rPr lang="en-US" altLang="zh-CN" b="0" i="1" smtClean="0">
                          <a:latin typeface="Cambria Math" panose="02040503050406030204" pitchFamily="18" charset="0"/>
                          <a:ea typeface="宋体" pitchFamily="2" charset="-122"/>
                        </a:rPr>
                        <m:t>=</m:t>
                      </m:r>
                      <m:nary>
                        <m:naryPr>
                          <m:chr m:val="∑"/>
                          <m:ctrlPr>
                            <a:rPr lang="en-US" altLang="zh-CN" b="0" i="1" smtClean="0">
                              <a:latin typeface="Cambria Math" panose="02040503050406030204" pitchFamily="18" charset="0"/>
                              <a:ea typeface="宋体" pitchFamily="2" charset="-122"/>
                            </a:rPr>
                          </m:ctrlPr>
                        </m:naryPr>
                        <m:sub>
                          <m:r>
                            <m:rPr>
                              <m:brk m:alnAt="23"/>
                            </m:rPr>
                            <a:rPr lang="en-US" altLang="zh-CN" b="0" i="1" smtClean="0">
                              <a:latin typeface="Cambria Math" panose="02040503050406030204" pitchFamily="18" charset="0"/>
                              <a:ea typeface="宋体" pitchFamily="2" charset="-122"/>
                            </a:rPr>
                            <m:t>𝑖</m:t>
                          </m:r>
                          <m:r>
                            <a:rPr lang="en-US" altLang="zh-CN" b="0" i="1" smtClean="0">
                              <a:latin typeface="Cambria Math" panose="02040503050406030204" pitchFamily="18" charset="0"/>
                              <a:ea typeface="宋体" pitchFamily="2" charset="-122"/>
                            </a:rPr>
                            <m:t>=</m:t>
                          </m:r>
                          <m:r>
                            <m:rPr>
                              <m:brk m:alnAt="23"/>
                            </m:rPr>
                            <a:rPr lang="en-US" altLang="zh-CN" b="0" i="1" smtClean="0">
                              <a:latin typeface="Cambria Math" panose="02040503050406030204" pitchFamily="18" charset="0"/>
                              <a:ea typeface="宋体" pitchFamily="2" charset="-122"/>
                            </a:rPr>
                            <m:t>1</m:t>
                          </m:r>
                        </m:sub>
                        <m:sup>
                          <m:r>
                            <a:rPr lang="en-US" altLang="zh-CN" b="0" i="1" smtClean="0">
                              <a:latin typeface="Cambria Math" panose="02040503050406030204" pitchFamily="18" charset="0"/>
                              <a:ea typeface="宋体" pitchFamily="2" charset="-122"/>
                            </a:rPr>
                            <m:t>𝑛</m:t>
                          </m:r>
                        </m:sup>
                        <m:e>
                          <m:sSub>
                            <m:sSubPr>
                              <m:ctrlPr>
                                <a:rPr lang="en-US" altLang="zh-CN" b="0" i="1" smtClean="0">
                                  <a:latin typeface="Cambria Math" panose="02040503050406030204" pitchFamily="18" charset="0"/>
                                  <a:ea typeface="宋体" pitchFamily="2" charset="-122"/>
                                </a:rPr>
                              </m:ctrlPr>
                            </m:sSubPr>
                            <m:e>
                              <m:r>
                                <a:rPr lang="en-US" altLang="zh-CN" b="0" i="1" smtClean="0">
                                  <a:latin typeface="Cambria Math" panose="02040503050406030204" pitchFamily="18" charset="0"/>
                                  <a:ea typeface="宋体" pitchFamily="2" charset="-122"/>
                                </a:rPr>
                                <m:t>𝛼</m:t>
                              </m:r>
                            </m:e>
                            <m:sub>
                              <m:r>
                                <a:rPr lang="en-US" altLang="zh-CN" b="0" i="1" smtClean="0">
                                  <a:latin typeface="Cambria Math" panose="02040503050406030204" pitchFamily="18" charset="0"/>
                                  <a:ea typeface="宋体" pitchFamily="2" charset="-122"/>
                                </a:rPr>
                                <m:t>𝑖</m:t>
                              </m:r>
                            </m:sub>
                          </m:sSub>
                        </m:e>
                      </m:nary>
                      <m:r>
                        <a:rPr lang="en-US" altLang="zh-CN" b="0" i="1" smtClean="0">
                          <a:latin typeface="Cambria Math" panose="02040503050406030204" pitchFamily="18" charset="0"/>
                          <a:ea typeface="宋体" pitchFamily="2" charset="-122"/>
                        </a:rPr>
                        <m:t>−</m:t>
                      </m:r>
                      <m:f>
                        <m:fPr>
                          <m:ctrlPr>
                            <a:rPr lang="en-US" altLang="zh-CN" b="0" i="1" smtClean="0">
                              <a:latin typeface="Cambria Math" panose="02040503050406030204" pitchFamily="18" charset="0"/>
                              <a:ea typeface="宋体" pitchFamily="2" charset="-122"/>
                            </a:rPr>
                          </m:ctrlPr>
                        </m:fPr>
                        <m:num>
                          <m:r>
                            <a:rPr lang="en-US" altLang="zh-CN" b="0" i="1" smtClean="0">
                              <a:latin typeface="Cambria Math" panose="02040503050406030204" pitchFamily="18" charset="0"/>
                              <a:ea typeface="宋体" pitchFamily="2" charset="-122"/>
                            </a:rPr>
                            <m:t>1</m:t>
                          </m:r>
                        </m:num>
                        <m:den>
                          <m:r>
                            <a:rPr lang="en-US" altLang="zh-CN" b="0" i="1" smtClean="0">
                              <a:latin typeface="Cambria Math" panose="02040503050406030204" pitchFamily="18" charset="0"/>
                              <a:ea typeface="宋体" pitchFamily="2" charset="-122"/>
                            </a:rPr>
                            <m:t>2</m:t>
                          </m:r>
                        </m:den>
                      </m:f>
                      <m:nary>
                        <m:naryPr>
                          <m:chr m:val="∑"/>
                          <m:ctrlPr>
                            <a:rPr lang="en-US" altLang="zh-CN" b="0" i="1" smtClean="0">
                              <a:latin typeface="Cambria Math" panose="02040503050406030204" pitchFamily="18" charset="0"/>
                              <a:ea typeface="宋体" pitchFamily="2" charset="-122"/>
                            </a:rPr>
                          </m:ctrlPr>
                        </m:naryPr>
                        <m:sub>
                          <m:r>
                            <m:rPr>
                              <m:brk m:alnAt="23"/>
                            </m:rPr>
                            <a:rPr lang="en-US" altLang="zh-CN" b="0" i="1" smtClean="0">
                              <a:latin typeface="Cambria Math" panose="02040503050406030204" pitchFamily="18" charset="0"/>
                              <a:ea typeface="宋体" pitchFamily="2" charset="-122"/>
                            </a:rPr>
                            <m:t>𝑖</m:t>
                          </m:r>
                          <m:r>
                            <a:rPr lang="en-US" altLang="zh-CN" b="0" i="1" smtClean="0">
                              <a:latin typeface="Cambria Math" panose="02040503050406030204" pitchFamily="18" charset="0"/>
                              <a:ea typeface="宋体" pitchFamily="2" charset="-122"/>
                            </a:rPr>
                            <m:t>=</m:t>
                          </m:r>
                          <m:r>
                            <m:rPr>
                              <m:brk m:alnAt="23"/>
                            </m:rPr>
                            <a:rPr lang="en-US" altLang="zh-CN" b="0" i="1" smtClean="0">
                              <a:latin typeface="Cambria Math" panose="02040503050406030204" pitchFamily="18" charset="0"/>
                              <a:ea typeface="宋体" pitchFamily="2" charset="-122"/>
                            </a:rPr>
                            <m:t>1</m:t>
                          </m:r>
                          <m:r>
                            <m:rPr>
                              <m:brk m:alnAt="23"/>
                            </m:rPr>
                            <a:rPr lang="en-US" altLang="zh-CN" b="0" i="1" smtClean="0">
                              <a:latin typeface="Cambria Math" panose="02040503050406030204" pitchFamily="18" charset="0"/>
                              <a:ea typeface="宋体" pitchFamily="2" charset="-122"/>
                            </a:rPr>
                            <m:t>,</m:t>
                          </m:r>
                          <m:r>
                            <a:rPr lang="en-US" altLang="zh-CN" b="0" i="1" smtClean="0">
                              <a:latin typeface="Cambria Math" panose="02040503050406030204" pitchFamily="18" charset="0"/>
                              <a:ea typeface="宋体" pitchFamily="2" charset="-122"/>
                            </a:rPr>
                            <m:t> </m:t>
                          </m:r>
                          <m:r>
                            <a:rPr lang="en-US" altLang="zh-CN" b="0" i="1" smtClean="0">
                              <a:latin typeface="Cambria Math" panose="02040503050406030204" pitchFamily="18" charset="0"/>
                              <a:ea typeface="宋体" pitchFamily="2" charset="-122"/>
                            </a:rPr>
                            <m:t>𝑗</m:t>
                          </m:r>
                          <m:r>
                            <a:rPr lang="en-US" altLang="zh-CN" b="0" i="1" smtClean="0">
                              <a:latin typeface="Cambria Math" panose="02040503050406030204" pitchFamily="18" charset="0"/>
                              <a:ea typeface="宋体" pitchFamily="2" charset="-122"/>
                            </a:rPr>
                            <m:t>=</m:t>
                          </m:r>
                          <m:r>
                            <m:rPr>
                              <m:brk m:alnAt="23"/>
                            </m:rPr>
                            <a:rPr lang="en-US" altLang="zh-CN" b="0" i="1" smtClean="0">
                              <a:latin typeface="Cambria Math" panose="02040503050406030204" pitchFamily="18" charset="0"/>
                              <a:ea typeface="宋体" pitchFamily="2" charset="-122"/>
                            </a:rPr>
                            <m:t>1</m:t>
                          </m:r>
                        </m:sub>
                        <m:sup>
                          <m:r>
                            <a:rPr lang="en-US" altLang="zh-CN" b="0" i="1" smtClean="0">
                              <a:latin typeface="Cambria Math" panose="02040503050406030204" pitchFamily="18" charset="0"/>
                              <a:ea typeface="宋体" pitchFamily="2" charset="-122"/>
                            </a:rPr>
                            <m:t>𝑛</m:t>
                          </m:r>
                        </m:sup>
                        <m:e>
                          <m:sSub>
                            <m:sSubPr>
                              <m:ctrlPr>
                                <a:rPr lang="en-US" altLang="zh-CN" b="0" i="1" smtClean="0">
                                  <a:latin typeface="Cambria Math" panose="02040503050406030204" pitchFamily="18" charset="0"/>
                                  <a:ea typeface="宋体" pitchFamily="2" charset="-122"/>
                                </a:rPr>
                              </m:ctrlPr>
                            </m:sSubPr>
                            <m:e>
                              <m:r>
                                <a:rPr lang="en-US" altLang="zh-CN" b="0" i="1" smtClean="0">
                                  <a:latin typeface="Cambria Math" panose="02040503050406030204" pitchFamily="18" charset="0"/>
                                  <a:ea typeface="宋体" pitchFamily="2" charset="-122"/>
                                </a:rPr>
                                <m:t>𝛼</m:t>
                              </m:r>
                            </m:e>
                            <m:sub>
                              <m:r>
                                <a:rPr lang="en-US" altLang="zh-CN" b="0" i="1" smtClean="0">
                                  <a:latin typeface="Cambria Math" panose="02040503050406030204" pitchFamily="18" charset="0"/>
                                  <a:ea typeface="宋体" pitchFamily="2" charset="-122"/>
                                </a:rPr>
                                <m:t>𝑖</m:t>
                              </m:r>
                            </m:sub>
                          </m:sSub>
                          <m:sSub>
                            <m:sSubPr>
                              <m:ctrlPr>
                                <a:rPr lang="en-US" altLang="zh-CN" b="0" i="1" smtClean="0">
                                  <a:latin typeface="Cambria Math" panose="02040503050406030204" pitchFamily="18" charset="0"/>
                                  <a:ea typeface="宋体" pitchFamily="2" charset="-122"/>
                                </a:rPr>
                              </m:ctrlPr>
                            </m:sSubPr>
                            <m:e>
                              <m:r>
                                <a:rPr lang="en-US" altLang="zh-CN" b="0" i="1" smtClean="0">
                                  <a:latin typeface="Cambria Math" panose="02040503050406030204" pitchFamily="18" charset="0"/>
                                  <a:ea typeface="宋体" pitchFamily="2" charset="-122"/>
                                </a:rPr>
                                <m:t>𝛼</m:t>
                              </m:r>
                            </m:e>
                            <m:sub>
                              <m:r>
                                <a:rPr lang="en-US" altLang="zh-CN" b="0" i="1" smtClean="0">
                                  <a:latin typeface="Cambria Math" panose="02040503050406030204" pitchFamily="18" charset="0"/>
                                  <a:ea typeface="宋体" pitchFamily="2" charset="-122"/>
                                </a:rPr>
                                <m:t>𝑗</m:t>
                              </m:r>
                            </m:sub>
                          </m:sSub>
                          <m:sSub>
                            <m:sSubPr>
                              <m:ctrlPr>
                                <a:rPr lang="en-US" altLang="zh-CN" b="0" i="1" smtClean="0">
                                  <a:latin typeface="Cambria Math" panose="02040503050406030204" pitchFamily="18" charset="0"/>
                                  <a:ea typeface="宋体" pitchFamily="2" charset="-122"/>
                                </a:rPr>
                              </m:ctrlPr>
                            </m:sSubPr>
                            <m:e>
                              <m:r>
                                <a:rPr lang="en-US" altLang="zh-CN" b="0" i="1" smtClean="0">
                                  <a:latin typeface="Cambria Math" panose="02040503050406030204" pitchFamily="18" charset="0"/>
                                  <a:ea typeface="宋体" pitchFamily="2" charset="-122"/>
                                </a:rPr>
                                <m:t>𝑦</m:t>
                              </m:r>
                            </m:e>
                            <m:sub>
                              <m:r>
                                <a:rPr lang="en-US" altLang="zh-CN" b="0" i="1" smtClean="0">
                                  <a:latin typeface="Cambria Math" panose="02040503050406030204" pitchFamily="18" charset="0"/>
                                  <a:ea typeface="宋体" pitchFamily="2" charset="-122"/>
                                </a:rPr>
                                <m:t>𝑖</m:t>
                              </m:r>
                            </m:sub>
                          </m:sSub>
                          <m:sSub>
                            <m:sSubPr>
                              <m:ctrlPr>
                                <a:rPr lang="en-US" altLang="zh-CN" b="0" i="1" smtClean="0">
                                  <a:latin typeface="Cambria Math" panose="02040503050406030204" pitchFamily="18" charset="0"/>
                                  <a:ea typeface="宋体" pitchFamily="2" charset="-122"/>
                                </a:rPr>
                              </m:ctrlPr>
                            </m:sSubPr>
                            <m:e>
                              <m:r>
                                <a:rPr lang="en-US" altLang="zh-CN" b="0" i="1" smtClean="0">
                                  <a:latin typeface="Cambria Math" panose="02040503050406030204" pitchFamily="18" charset="0"/>
                                  <a:ea typeface="宋体" pitchFamily="2" charset="-122"/>
                                </a:rPr>
                                <m:t>𝑦</m:t>
                              </m:r>
                            </m:e>
                            <m:sub>
                              <m:r>
                                <a:rPr lang="en-US" altLang="zh-CN" b="0" i="1" smtClean="0">
                                  <a:latin typeface="Cambria Math" panose="02040503050406030204" pitchFamily="18" charset="0"/>
                                  <a:ea typeface="宋体" pitchFamily="2" charset="-122"/>
                                </a:rPr>
                                <m:t>𝑗</m:t>
                              </m:r>
                            </m:sub>
                          </m:sSub>
                          <m:sSubSup>
                            <m:sSubSupPr>
                              <m:ctrlPr>
                                <a:rPr lang="en-US" altLang="zh-CN" b="0" i="1" smtClean="0">
                                  <a:latin typeface="Cambria Math" panose="02040503050406030204" pitchFamily="18" charset="0"/>
                                  <a:ea typeface="宋体" pitchFamily="2" charset="-122"/>
                                </a:rPr>
                              </m:ctrlPr>
                            </m:sSubSupPr>
                            <m:e>
                              <m:r>
                                <a:rPr lang="en-US" altLang="zh-CN" b="1" i="1" smtClean="0">
                                  <a:latin typeface="Cambria Math" panose="02040503050406030204" pitchFamily="18" charset="0"/>
                                  <a:ea typeface="宋体" pitchFamily="2" charset="-122"/>
                                </a:rPr>
                                <m:t>𝒙</m:t>
                              </m:r>
                            </m:e>
                            <m:sub>
                              <m:r>
                                <a:rPr lang="en-US" altLang="zh-CN" b="0" i="1" smtClean="0">
                                  <a:latin typeface="Cambria Math" panose="02040503050406030204" pitchFamily="18" charset="0"/>
                                  <a:ea typeface="宋体" pitchFamily="2" charset="-122"/>
                                </a:rPr>
                                <m:t>𝑖</m:t>
                              </m:r>
                            </m:sub>
                            <m:sup>
                              <m:r>
                                <a:rPr lang="en-US" altLang="zh-CN" b="0" i="1" smtClean="0">
                                  <a:latin typeface="Cambria Math" panose="02040503050406030204" pitchFamily="18" charset="0"/>
                                  <a:ea typeface="宋体" pitchFamily="2" charset="-122"/>
                                </a:rPr>
                                <m:t>𝑇</m:t>
                              </m:r>
                            </m:sup>
                          </m:sSubSup>
                          <m:sSub>
                            <m:sSubPr>
                              <m:ctrlPr>
                                <a:rPr lang="en-US" altLang="zh-CN" b="0" i="1" smtClean="0">
                                  <a:latin typeface="Cambria Math" panose="02040503050406030204" pitchFamily="18" charset="0"/>
                                  <a:ea typeface="宋体" pitchFamily="2" charset="-122"/>
                                </a:rPr>
                              </m:ctrlPr>
                            </m:sSubPr>
                            <m:e>
                              <m:r>
                                <a:rPr lang="en-US" altLang="zh-CN" b="1" i="1" smtClean="0">
                                  <a:latin typeface="Cambria Math" panose="02040503050406030204" pitchFamily="18" charset="0"/>
                                  <a:ea typeface="宋体" pitchFamily="2" charset="-122"/>
                                </a:rPr>
                                <m:t>𝒙</m:t>
                              </m:r>
                            </m:e>
                            <m:sub>
                              <m:r>
                                <a:rPr lang="en-US" altLang="zh-CN" b="0" i="1" smtClean="0">
                                  <a:latin typeface="Cambria Math" panose="02040503050406030204" pitchFamily="18" charset="0"/>
                                  <a:ea typeface="宋体" pitchFamily="2" charset="-122"/>
                                </a:rPr>
                                <m:t>𝑗</m:t>
                              </m:r>
                            </m:sub>
                          </m:sSub>
                        </m:e>
                      </m:nary>
                    </m:oMath>
                  </m:oMathPara>
                </a14:m>
                <a:endParaRPr lang="zh-CN" altLang="en-US" dirty="0">
                  <a:ea typeface="宋体" pitchFamily="2" charset="-122"/>
                </a:endParaRPr>
              </a:p>
              <a:p>
                <a:pPr lvl="0"/>
                <a:endParaRPr lang="zh-CN" altLang="en-US" dirty="0">
                  <a:ea typeface="宋体" pitchFamily="2" charset="-122"/>
                </a:endParaRPr>
              </a:p>
              <a:p>
                <a:pPr lvl="0"/>
                <a:endParaRPr lang="zh-CN" altLang="en-US" dirty="0">
                  <a:ea typeface="宋体" pitchFamily="2" charset="-122"/>
                </a:endParaRPr>
              </a:p>
              <a:p>
                <a:pPr lvl="0"/>
                <a:endParaRPr lang="zh-CN" altLang="en-US" dirty="0">
                  <a:ea typeface="宋体" pitchFamily="2" charset="-122"/>
                </a:endParaRPr>
              </a:p>
              <a:p>
                <a:pPr lvl="4"/>
                <a:endParaRPr lang="zh-CN" altLang="en-US" sz="800" dirty="0">
                  <a:ea typeface="宋体" pitchFamily="2" charset="-122"/>
                </a:endParaRPr>
              </a:p>
              <a:p>
                <a:pPr lvl="0"/>
                <a:r>
                  <a:rPr lang="en-US" altLang="zh-CN" dirty="0">
                    <a:ea typeface="宋体" pitchFamily="2" charset="-122"/>
                  </a:rPr>
                  <a:t>This is a quadratic programming (QP) problem</a:t>
                </a:r>
              </a:p>
              <a:p>
                <a:pPr lvl="1"/>
                <a:r>
                  <a:rPr lang="en-US" altLang="zh-CN" dirty="0">
                    <a:ea typeface="宋体" pitchFamily="2" charset="-122"/>
                  </a:rPr>
                  <a:t>A global maximum of </a:t>
                </a:r>
                <a:r>
                  <a:rPr lang="en-US" altLang="zh-CN" dirty="0" err="1">
                    <a:latin typeface="Symbol" pitchFamily="18" charset="2"/>
                    <a:ea typeface="宋体" pitchFamily="2" charset="-122"/>
                  </a:rPr>
                  <a:t>a</a:t>
                </a:r>
                <a:r>
                  <a:rPr lang="en-US" altLang="zh-CN" baseline="-25000" dirty="0" err="1">
                    <a:ea typeface="宋体" pitchFamily="2" charset="-122"/>
                  </a:rPr>
                  <a:t>i</a:t>
                </a:r>
                <a:r>
                  <a:rPr lang="en-US" altLang="zh-CN" baseline="-25000" dirty="0">
                    <a:ea typeface="宋体" pitchFamily="2" charset="-122"/>
                  </a:rPr>
                  <a:t> </a:t>
                </a:r>
                <a:r>
                  <a:rPr lang="en-US" altLang="zh-CN" dirty="0">
                    <a:ea typeface="宋体" pitchFamily="2" charset="-122"/>
                  </a:rPr>
                  <a:t>can always be found</a:t>
                </a:r>
              </a:p>
              <a:p>
                <a:pPr lvl="4"/>
                <a:endParaRPr lang="en-US" altLang="zh-CN" sz="1600" dirty="0">
                  <a:ea typeface="宋体" pitchFamily="2" charset="-122"/>
                </a:endParaRPr>
              </a:p>
              <a:p>
                <a:pPr lvl="0"/>
                <a:r>
                  <a:rPr lang="en-US" altLang="zh-CN" b="1" dirty="0">
                    <a:ea typeface="宋体" pitchFamily="2" charset="-122"/>
                  </a:rPr>
                  <a:t>w</a:t>
                </a:r>
                <a:r>
                  <a:rPr lang="en-US" altLang="zh-CN" dirty="0">
                    <a:ea typeface="宋体" pitchFamily="2" charset="-122"/>
                  </a:rPr>
                  <a:t> can be recovered by</a:t>
                </a:r>
              </a:p>
            </p:txBody>
          </p:sp>
        </mc:Choice>
        <mc:Fallback xmlns="">
          <p:sp>
            <p:nvSpPr>
              <p:cNvPr id="102403" name="Text Placeholder 102402"/>
              <p:cNvSpPr>
                <a:spLocks noGrp="1" noRot="1" noChangeAspect="1" noMove="1" noResize="1" noEditPoints="1" noAdjustHandles="1" noChangeArrowheads="1" noChangeShapeType="1" noTextEdit="1"/>
              </p:cNvSpPr>
              <p:nvPr>
                <p:ph type="body" idx="1"/>
              </p:nvPr>
            </p:nvSpPr>
            <p:spPr>
              <a:xfrm>
                <a:off x="2438400" y="1066800"/>
                <a:ext cx="8040688" cy="5334000"/>
              </a:xfrm>
              <a:blipFill>
                <a:blip r:embed="rId5"/>
                <a:stretch>
                  <a:fillRect l="-1289"/>
                </a:stretch>
              </a:blipFill>
              <a:ln>
                <a:miter lim="800000"/>
              </a:ln>
            </p:spPr>
            <p:txBody>
              <a:bodyPr/>
              <a:lstStyle/>
              <a:p>
                <a:r>
                  <a:rPr lang="en-US">
                    <a:noFill/>
                  </a:rPr>
                  <a:t> </a:t>
                </a:r>
              </a:p>
            </p:txBody>
          </p:sp>
        </mc:Fallback>
      </mc:AlternateContent>
      <p:sp>
        <p:nvSpPr>
          <p:cNvPr id="102412" name="Date Placeholder 3"/>
          <p:cNvSpPr>
            <a:spLocks noGrp="1"/>
          </p:cNvSpPr>
          <p:nvPr>
            <p:ph type="dt" sz="half" idx="4294967295"/>
          </p:nvPr>
        </p:nvSpPr>
        <p:spPr>
          <a:xfrm>
            <a:off x="0" y="6356350"/>
            <a:ext cx="2743200" cy="365125"/>
          </a:xfrm>
        </p:spPr>
        <p:txBody>
          <a:bodyPr anchor="t"/>
          <a:lstStyle/>
          <a:p>
            <a:pPr lvl="0"/>
            <a:fld id="{8EC76A8E-DF60-4BF5-B979-37E805DF829B}"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102413" name="Slide Number Placeholder 4"/>
          <p:cNvSpPr>
            <a:spLocks noGrp="1"/>
          </p:cNvSpPr>
          <p:nvPr>
            <p:ph type="sldNum" sz="quarter" idx="4294967295"/>
          </p:nvPr>
        </p:nvSpPr>
        <p:spPr>
          <a:xfrm>
            <a:off x="0" y="6356350"/>
            <a:ext cx="4114800" cy="365125"/>
          </a:xfrm>
        </p:spPr>
        <p:txBody>
          <a:bodyPr anchor="t"/>
          <a:lstStyle/>
          <a:p>
            <a:pPr lvl="0" algn="r"/>
            <a:fld id="{CFDC5E4A-77B9-4DFF-B5E1-22A225A4DE19}" type="slidenum">
              <a:rPr lang="zh-CN" altLang="en-US" sz="1400">
                <a:latin typeface="Tahoma" pitchFamily="34" charset="0"/>
                <a:ea typeface="宋体" pitchFamily="2" charset="-122"/>
              </a:rPr>
              <a:t>61</a:t>
            </a:fld>
            <a:endParaRPr lang="en-US" dirty="0">
              <a:latin typeface="Calibri" panose="020F0502020204030204" pitchFamily="34" charset="0"/>
            </a:endParaRPr>
          </a:p>
        </p:txBody>
      </p:sp>
      <p:pic>
        <p:nvPicPr>
          <p:cNvPr id="102407" name="Picture 102406"/>
          <p:cNvPicPr>
            <a:picLocks noChangeAspect="1"/>
          </p:cNvPicPr>
          <p:nvPr>
            <p:custDataLst>
              <p:tags r:id="rId1"/>
            </p:custDataLst>
          </p:nvPr>
        </p:nvPicPr>
        <p:blipFill>
          <a:blip r:embed="rId6"/>
          <a:stretch>
            <a:fillRect/>
          </a:stretch>
        </p:blipFill>
        <p:spPr>
          <a:xfrm>
            <a:off x="3667497" y="2299783"/>
            <a:ext cx="4572000" cy="836612"/>
          </a:xfrm>
          <a:prstGeom prst="rect">
            <a:avLst/>
          </a:prstGeom>
          <a:noFill/>
          <a:ln>
            <a:noFill/>
            <a:miter lim="800000"/>
          </a:ln>
          <a:effectLst/>
        </p:spPr>
      </p:pic>
      <p:pic>
        <p:nvPicPr>
          <p:cNvPr id="102411" name="Picture 102410"/>
          <p:cNvPicPr>
            <a:picLocks noChangeAspect="1"/>
          </p:cNvPicPr>
          <p:nvPr>
            <p:custDataLst>
              <p:tags r:id="rId2"/>
            </p:custDataLst>
          </p:nvPr>
        </p:nvPicPr>
        <p:blipFill>
          <a:blip r:embed="rId7"/>
          <a:stretch>
            <a:fillRect/>
          </a:stretch>
        </p:blipFill>
        <p:spPr>
          <a:xfrm>
            <a:off x="6096000" y="4644232"/>
            <a:ext cx="2743200" cy="1065212"/>
          </a:xfrm>
          <a:prstGeom prst="rect">
            <a:avLst/>
          </a:prstGeom>
          <a:noFill/>
          <a:ln>
            <a:noFill/>
            <a:miter lim="800000"/>
          </a:ln>
          <a:effectLst/>
        </p:spPr>
      </p:pic>
    </p:spTree>
    <p:extLst>
      <p:ext uri="{BB962C8B-B14F-4D97-AF65-F5344CB8AC3E}">
        <p14:creationId xmlns:p14="http://schemas.microsoft.com/office/powerpoint/2010/main" val="70074305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10594" name="Title 110593"/>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ea typeface="宋体" pitchFamily="2" charset="-122"/>
              </a:rPr>
              <a:t>Extension to Non-linear Decision Boundary</a:t>
            </a:r>
          </a:p>
        </p:txBody>
      </p:sp>
      <p:sp>
        <p:nvSpPr>
          <p:cNvPr id="110595" name="Text Placeholder 110594"/>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sz="3200">
                <a:ea typeface="宋体" pitchFamily="2" charset="-122"/>
              </a:rPr>
              <a:t>So far, we have only considered large-margin classifier with a linear decision boundary</a:t>
            </a:r>
          </a:p>
          <a:p>
            <a:pPr lvl="0"/>
            <a:r>
              <a:rPr lang="en-US" altLang="zh-CN" sz="3200">
                <a:ea typeface="宋体" pitchFamily="2" charset="-122"/>
              </a:rPr>
              <a:t>How to generalize it to become nonlinear?</a:t>
            </a:r>
          </a:p>
          <a:p>
            <a:pPr lvl="0"/>
            <a:r>
              <a:rPr lang="en-US" altLang="zh-CN" sz="3200">
                <a:ea typeface="宋体" pitchFamily="2" charset="-122"/>
              </a:rPr>
              <a:t>Key idea: transform </a:t>
            </a:r>
            <a:r>
              <a:rPr lang="en-US" altLang="zh-CN" sz="3200" b="1">
                <a:ea typeface="宋体" pitchFamily="2" charset="-122"/>
              </a:rPr>
              <a:t>x</a:t>
            </a:r>
            <a:r>
              <a:rPr lang="en-US" altLang="zh-CN" sz="3200" baseline="-25000">
                <a:ea typeface="宋体" pitchFamily="2" charset="-122"/>
              </a:rPr>
              <a:t>i</a:t>
            </a:r>
            <a:r>
              <a:rPr lang="en-US" altLang="zh-CN" sz="3200">
                <a:ea typeface="宋体" pitchFamily="2" charset="-122"/>
              </a:rPr>
              <a:t> to a higher dimensional space to “make life easier”</a:t>
            </a:r>
          </a:p>
          <a:p>
            <a:pPr lvl="1"/>
            <a:r>
              <a:rPr lang="en-US" altLang="zh-CN" sz="3000">
                <a:ea typeface="宋体" pitchFamily="2" charset="-122"/>
              </a:rPr>
              <a:t>Input space: the space the point </a:t>
            </a:r>
            <a:r>
              <a:rPr lang="en-US" altLang="zh-CN" sz="3000" b="1">
                <a:ea typeface="宋体" pitchFamily="2" charset="-122"/>
              </a:rPr>
              <a:t>x</a:t>
            </a:r>
            <a:r>
              <a:rPr lang="en-US" altLang="zh-CN" sz="3000" baseline="-25000">
                <a:ea typeface="宋体" pitchFamily="2" charset="-122"/>
              </a:rPr>
              <a:t>i</a:t>
            </a:r>
            <a:r>
              <a:rPr lang="en-US" altLang="zh-CN" sz="3000">
                <a:ea typeface="宋体" pitchFamily="2" charset="-122"/>
              </a:rPr>
              <a:t> are located</a:t>
            </a:r>
          </a:p>
          <a:p>
            <a:pPr lvl="1"/>
            <a:r>
              <a:rPr lang="en-US" altLang="zh-CN" sz="3000">
                <a:ea typeface="宋体" pitchFamily="2" charset="-122"/>
              </a:rPr>
              <a:t>Feature space: the space of </a:t>
            </a:r>
            <a:r>
              <a:rPr lang="en-US" altLang="zh-CN" sz="3000">
                <a:latin typeface="Symbol" pitchFamily="18" charset="2"/>
                <a:ea typeface="宋体" pitchFamily="2" charset="-122"/>
              </a:rPr>
              <a:t>f</a:t>
            </a:r>
            <a:r>
              <a:rPr lang="en-US" altLang="zh-CN" sz="3000">
                <a:ea typeface="宋体" pitchFamily="2" charset="-122"/>
              </a:rPr>
              <a:t>(</a:t>
            </a:r>
            <a:r>
              <a:rPr lang="en-US" altLang="zh-CN" sz="3000" b="1">
                <a:ea typeface="宋体" pitchFamily="2" charset="-122"/>
              </a:rPr>
              <a:t>x</a:t>
            </a:r>
            <a:r>
              <a:rPr lang="en-US" altLang="zh-CN" sz="3000" baseline="-25000">
                <a:ea typeface="宋体" pitchFamily="2" charset="-122"/>
              </a:rPr>
              <a:t>i</a:t>
            </a:r>
            <a:r>
              <a:rPr lang="en-US" altLang="zh-CN" sz="3000">
                <a:ea typeface="宋体" pitchFamily="2" charset="-122"/>
              </a:rPr>
              <a:t>) after transformation</a:t>
            </a:r>
          </a:p>
        </p:txBody>
      </p:sp>
      <p:sp>
        <p:nvSpPr>
          <p:cNvPr id="110596" name="Date Placeholder 3"/>
          <p:cNvSpPr>
            <a:spLocks noGrp="1"/>
          </p:cNvSpPr>
          <p:nvPr>
            <p:ph type="dt" sz="half" idx="4294967295"/>
          </p:nvPr>
        </p:nvSpPr>
        <p:spPr>
          <a:xfrm>
            <a:off x="0" y="6356350"/>
            <a:ext cx="2743200" cy="365125"/>
          </a:xfrm>
        </p:spPr>
        <p:txBody>
          <a:bodyPr anchor="t"/>
          <a:lstStyle/>
          <a:p>
            <a:pPr lvl="0"/>
            <a:fld id="{DF675C4E-FEED-4894-BE44-6D3C037F4BB3}"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110597" name="Slide Number Placeholder 4"/>
          <p:cNvSpPr>
            <a:spLocks noGrp="1"/>
          </p:cNvSpPr>
          <p:nvPr>
            <p:ph type="sldNum" sz="quarter" idx="4294967295"/>
          </p:nvPr>
        </p:nvSpPr>
        <p:spPr>
          <a:xfrm>
            <a:off x="0" y="6356350"/>
            <a:ext cx="4114800" cy="365125"/>
          </a:xfrm>
        </p:spPr>
        <p:txBody>
          <a:bodyPr anchor="t"/>
          <a:lstStyle/>
          <a:p>
            <a:pPr lvl="0" algn="r"/>
            <a:fld id="{021390A2-383E-458A-A8F5-7B0D50061BF4}" type="slidenum">
              <a:rPr lang="zh-CN" altLang="en-US" sz="1400">
                <a:latin typeface="Tahoma" pitchFamily="34" charset="0"/>
                <a:ea typeface="宋体" pitchFamily="2" charset="-122"/>
              </a:rPr>
              <a:t>62</a:t>
            </a:fld>
            <a:endParaRPr lang="en-US" dirty="0">
              <a:latin typeface="Calibri" panose="020F0502020204030204" pitchFamily="34" charset="0"/>
            </a:endParaRPr>
          </a:p>
        </p:txBody>
      </p:sp>
    </p:spTree>
    <p:extLst>
      <p:ext uri="{BB962C8B-B14F-4D97-AF65-F5344CB8AC3E}">
        <p14:creationId xmlns:p14="http://schemas.microsoft.com/office/powerpoint/2010/main" val="5939345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22210" name="Title 222209"/>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ea typeface="宋体" pitchFamily="2" charset="-122"/>
              </a:rPr>
              <a:t>Transforming the Data (c.f. DHS Ch. 5)</a:t>
            </a:r>
          </a:p>
        </p:txBody>
      </p:sp>
      <p:sp>
        <p:nvSpPr>
          <p:cNvPr id="222211" name="Text Placeholder 222210"/>
          <p:cNvSpPr>
            <a:spLocks noGrp="1"/>
          </p:cNvSpPr>
          <p:nvPr>
            <p:ph type="body" idx="1"/>
          </p:nvPr>
        </p:nvSpPr>
        <p:spPr>
          <a:xfrm>
            <a:off x="1828800" y="4343400"/>
            <a:ext cx="8650288" cy="25908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a:ea typeface="宋体" pitchFamily="2" charset="-122"/>
              </a:rPr>
              <a:t>Computation in the feature space can be costly because it is high dimensional</a:t>
            </a:r>
          </a:p>
          <a:p>
            <a:pPr lvl="1"/>
            <a:r>
              <a:rPr lang="en-US" altLang="zh-CN">
                <a:ea typeface="宋体" pitchFamily="2" charset="-122"/>
              </a:rPr>
              <a:t>The feature space is typically infinite-dimensional!</a:t>
            </a:r>
          </a:p>
          <a:p>
            <a:pPr lvl="0"/>
            <a:r>
              <a:rPr lang="en-US" altLang="zh-CN">
                <a:ea typeface="宋体" pitchFamily="2" charset="-122"/>
              </a:rPr>
              <a:t>The kernel trick comes to rescue</a:t>
            </a:r>
          </a:p>
        </p:txBody>
      </p:sp>
      <p:sp>
        <p:nvSpPr>
          <p:cNvPr id="222297" name="Date Placeholder 3"/>
          <p:cNvSpPr>
            <a:spLocks noGrp="1"/>
          </p:cNvSpPr>
          <p:nvPr>
            <p:ph type="dt" sz="half" idx="4294967295"/>
          </p:nvPr>
        </p:nvSpPr>
        <p:spPr>
          <a:xfrm>
            <a:off x="0" y="6356350"/>
            <a:ext cx="2743200" cy="365125"/>
          </a:xfrm>
        </p:spPr>
        <p:txBody>
          <a:bodyPr anchor="t"/>
          <a:lstStyle/>
          <a:p>
            <a:pPr lvl="0"/>
            <a:fld id="{F9BEE6A2-E58C-4CCC-89B1-7B0CE1A8C5C9}"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22298" name="Slide Number Placeholder 4"/>
          <p:cNvSpPr>
            <a:spLocks noGrp="1"/>
          </p:cNvSpPr>
          <p:nvPr>
            <p:ph type="sldNum" sz="quarter" idx="4294967295"/>
          </p:nvPr>
        </p:nvSpPr>
        <p:spPr>
          <a:xfrm>
            <a:off x="0" y="6356350"/>
            <a:ext cx="4114800" cy="365125"/>
          </a:xfrm>
        </p:spPr>
        <p:txBody>
          <a:bodyPr anchor="t"/>
          <a:lstStyle/>
          <a:p>
            <a:pPr lvl="0" algn="r"/>
            <a:fld id="{BE174EE1-2592-44A1-873B-5AD26FE937B0}" type="slidenum">
              <a:rPr lang="zh-CN" altLang="en-US" sz="1400">
                <a:latin typeface="Tahoma" pitchFamily="34" charset="0"/>
                <a:ea typeface="宋体" pitchFamily="2" charset="-122"/>
              </a:rPr>
              <a:t>63</a:t>
            </a:fld>
            <a:endParaRPr lang="en-US" dirty="0">
              <a:latin typeface="Calibri" panose="020F0502020204030204" pitchFamily="34" charset="0"/>
            </a:endParaRPr>
          </a:p>
        </p:txBody>
      </p:sp>
      <p:sp>
        <p:nvSpPr>
          <p:cNvPr id="222212" name="Freeform: Shape 222211"/>
          <p:cNvSpPr/>
          <p:nvPr/>
        </p:nvSpPr>
        <p:spPr bwMode="auto">
          <a:xfrm>
            <a:off x="3733800" y="1295400"/>
            <a:ext cx="1600200" cy="1524000"/>
          </a:xfrm>
          <a:custGeom>
            <a:avLst/>
            <a:gdLst/>
            <a:ahLst/>
            <a:cxnLst/>
            <a:rect l="l" t="t" r="r" b="b"/>
            <a:pathLst>
              <a:path w="1006" h="960">
                <a:moveTo>
                  <a:pt x="0" y="0"/>
                </a:moveTo>
                <a:cubicBezTo>
                  <a:pt x="16" y="164"/>
                  <a:pt x="32" y="328"/>
                  <a:pt x="96" y="432"/>
                </a:cubicBezTo>
                <a:cubicBezTo>
                  <a:pt x="160" y="536"/>
                  <a:pt x="272" y="584"/>
                  <a:pt x="384" y="624"/>
                </a:cubicBezTo>
                <a:cubicBezTo>
                  <a:pt x="496" y="664"/>
                  <a:pt x="664" y="616"/>
                  <a:pt x="768" y="672"/>
                </a:cubicBezTo>
                <a:cubicBezTo>
                  <a:pt x="872" y="728"/>
                  <a:pt x="940" y="844"/>
                  <a:pt x="1008" y="960"/>
                </a:cubicBezTo>
              </a:path>
            </a:pathLst>
          </a:custGeom>
          <a:noFill/>
          <a:ln w="9525" cap="flat" cmpd="sng">
            <a:solidFill>
              <a:schemeClr val="tx1"/>
            </a:solidFill>
            <a:prstDash val="solid"/>
            <a:miter lim="800000"/>
            <a:headEnd type="none" w="med" len="med"/>
            <a:tailEnd type="none" w="med" len="med"/>
          </a:ln>
          <a:effectLst/>
        </p:spPr>
        <p:txBody>
          <a:bodyPr/>
          <a:lstStyle/>
          <a:p>
            <a:endParaRPr dirty="0">
              <a:latin typeface="Calibri" panose="020F0502020204030204" pitchFamily="34" charset="0"/>
            </a:endParaRPr>
          </a:p>
        </p:txBody>
      </p:sp>
      <p:cxnSp>
        <p:nvCxnSpPr>
          <p:cNvPr id="222213" name="Straight Connector 222212"/>
          <p:cNvCxnSpPr/>
          <p:nvPr/>
        </p:nvCxnSpPr>
        <p:spPr>
          <a:xfrm flipH="1" flipV="1">
            <a:off x="3505200" y="1143000"/>
            <a:ext cx="0" cy="2057400"/>
          </a:xfrm>
          <a:prstGeom prst="line">
            <a:avLst/>
          </a:prstGeom>
          <a:noFill/>
          <a:ln>
            <a:solidFill>
              <a:schemeClr val="tx1"/>
            </a:solidFill>
            <a:miter lim="800000"/>
            <a:tailEnd type="triangle"/>
          </a:ln>
          <a:effectLst/>
        </p:spPr>
      </p:cxnSp>
      <p:cxnSp>
        <p:nvCxnSpPr>
          <p:cNvPr id="222214" name="Straight Connector 222213"/>
          <p:cNvCxnSpPr/>
          <p:nvPr/>
        </p:nvCxnSpPr>
        <p:spPr>
          <a:xfrm>
            <a:off x="3505200" y="3200400"/>
            <a:ext cx="2057400" cy="0"/>
          </a:xfrm>
          <a:prstGeom prst="line">
            <a:avLst/>
          </a:prstGeom>
          <a:noFill/>
          <a:ln>
            <a:solidFill>
              <a:schemeClr val="tx1"/>
            </a:solidFill>
            <a:miter lim="800000"/>
            <a:tailEnd type="triangle"/>
          </a:ln>
          <a:effectLst/>
        </p:spPr>
      </p:cxnSp>
      <p:sp>
        <p:nvSpPr>
          <p:cNvPr id="222215" name="Oval 222214"/>
          <p:cNvSpPr/>
          <p:nvPr/>
        </p:nvSpPr>
        <p:spPr>
          <a:xfrm>
            <a:off x="3886200" y="12954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16" name="Rectangle 222215"/>
          <p:cNvSpPr/>
          <p:nvPr/>
        </p:nvSpPr>
        <p:spPr>
          <a:xfrm>
            <a:off x="3657600" y="16764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17" name="Oval 222216"/>
          <p:cNvSpPr/>
          <p:nvPr/>
        </p:nvSpPr>
        <p:spPr>
          <a:xfrm>
            <a:off x="4191000" y="15240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18" name="Oval 222217"/>
          <p:cNvSpPr/>
          <p:nvPr/>
        </p:nvSpPr>
        <p:spPr>
          <a:xfrm>
            <a:off x="4495800" y="18288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19" name="Oval 222218"/>
          <p:cNvSpPr/>
          <p:nvPr/>
        </p:nvSpPr>
        <p:spPr>
          <a:xfrm>
            <a:off x="4724400" y="14478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20" name="Oval 222219"/>
          <p:cNvSpPr/>
          <p:nvPr/>
        </p:nvSpPr>
        <p:spPr>
          <a:xfrm>
            <a:off x="5105400" y="18288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21" name="Rectangle 222220"/>
          <p:cNvSpPr/>
          <p:nvPr/>
        </p:nvSpPr>
        <p:spPr>
          <a:xfrm>
            <a:off x="3657600" y="19812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2" name="Rectangle 222221"/>
          <p:cNvSpPr/>
          <p:nvPr/>
        </p:nvSpPr>
        <p:spPr>
          <a:xfrm>
            <a:off x="3886200" y="22098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3" name="Rectangle 222222"/>
          <p:cNvSpPr/>
          <p:nvPr/>
        </p:nvSpPr>
        <p:spPr>
          <a:xfrm>
            <a:off x="3733800" y="24384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4" name="Rectangle 222223"/>
          <p:cNvSpPr/>
          <p:nvPr/>
        </p:nvSpPr>
        <p:spPr>
          <a:xfrm>
            <a:off x="4267200" y="24384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5" name="Rectangle 222224"/>
          <p:cNvSpPr/>
          <p:nvPr/>
        </p:nvSpPr>
        <p:spPr>
          <a:xfrm>
            <a:off x="4648200" y="25146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6" name="Rectangle 222225"/>
          <p:cNvSpPr/>
          <p:nvPr/>
        </p:nvSpPr>
        <p:spPr>
          <a:xfrm>
            <a:off x="4953000" y="27432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7" name="Rectangle 222226"/>
          <p:cNvSpPr/>
          <p:nvPr/>
        </p:nvSpPr>
        <p:spPr>
          <a:xfrm>
            <a:off x="4343400" y="2895600"/>
            <a:ext cx="76200" cy="76200"/>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28" name="Oval 222227"/>
          <p:cNvSpPr/>
          <p:nvPr/>
        </p:nvSpPr>
        <p:spPr>
          <a:xfrm>
            <a:off x="3962400" y="17526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29" name="Oval 222228"/>
          <p:cNvSpPr/>
          <p:nvPr/>
        </p:nvSpPr>
        <p:spPr>
          <a:xfrm>
            <a:off x="4267200" y="20574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30" name="Oval 222229"/>
          <p:cNvSpPr/>
          <p:nvPr/>
        </p:nvSpPr>
        <p:spPr>
          <a:xfrm>
            <a:off x="4876800" y="22098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31" name="Oval 222230"/>
          <p:cNvSpPr/>
          <p:nvPr/>
        </p:nvSpPr>
        <p:spPr>
          <a:xfrm>
            <a:off x="5181600" y="23622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32" name="Oval 222231"/>
          <p:cNvSpPr/>
          <p:nvPr/>
        </p:nvSpPr>
        <p:spPr>
          <a:xfrm>
            <a:off x="5334000" y="2667000"/>
            <a:ext cx="76200" cy="76200"/>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cxnSp>
        <p:nvCxnSpPr>
          <p:cNvPr id="222233" name="Straight Connector 222232"/>
          <p:cNvCxnSpPr/>
          <p:nvPr/>
        </p:nvCxnSpPr>
        <p:spPr>
          <a:xfrm flipH="1" flipV="1">
            <a:off x="7467600" y="1143000"/>
            <a:ext cx="0" cy="2057400"/>
          </a:xfrm>
          <a:prstGeom prst="line">
            <a:avLst/>
          </a:prstGeom>
          <a:noFill/>
          <a:ln>
            <a:solidFill>
              <a:schemeClr val="tx1"/>
            </a:solidFill>
            <a:miter lim="800000"/>
            <a:tailEnd type="triangle"/>
          </a:ln>
          <a:effectLst/>
        </p:spPr>
      </p:cxnSp>
      <p:cxnSp>
        <p:nvCxnSpPr>
          <p:cNvPr id="222234" name="Straight Connector 222233"/>
          <p:cNvCxnSpPr/>
          <p:nvPr/>
        </p:nvCxnSpPr>
        <p:spPr>
          <a:xfrm>
            <a:off x="7467600" y="3200400"/>
            <a:ext cx="2057400" cy="0"/>
          </a:xfrm>
          <a:prstGeom prst="line">
            <a:avLst/>
          </a:prstGeom>
          <a:noFill/>
          <a:ln>
            <a:solidFill>
              <a:schemeClr val="tx1"/>
            </a:solidFill>
            <a:miter lim="800000"/>
            <a:tailEnd type="triangle"/>
          </a:ln>
          <a:effectLst/>
        </p:spPr>
      </p:cxnSp>
      <p:cxnSp>
        <p:nvCxnSpPr>
          <p:cNvPr id="222235" name="Straight Connector 222234"/>
          <p:cNvCxnSpPr/>
          <p:nvPr/>
        </p:nvCxnSpPr>
        <p:spPr>
          <a:xfrm>
            <a:off x="7848600" y="1295400"/>
            <a:ext cx="1447800" cy="1828800"/>
          </a:xfrm>
          <a:prstGeom prst="line">
            <a:avLst/>
          </a:prstGeom>
          <a:noFill/>
          <a:ln>
            <a:solidFill>
              <a:schemeClr val="tx1"/>
            </a:solidFill>
            <a:miter lim="800000"/>
          </a:ln>
          <a:effectLst/>
        </p:spPr>
      </p:cxnSp>
      <p:grpSp>
        <p:nvGrpSpPr>
          <p:cNvPr id="222236" name="Group 222235"/>
          <p:cNvGrpSpPr/>
          <p:nvPr/>
        </p:nvGrpSpPr>
        <p:grpSpPr>
          <a:xfrm>
            <a:off x="7543800" y="1371600"/>
            <a:ext cx="528638" cy="336550"/>
            <a:chOff x="3001" y="2496"/>
            <a:chExt cx="333" cy="212"/>
          </a:xfrm>
        </p:grpSpPr>
        <p:sp>
          <p:nvSpPr>
            <p:cNvPr id="222237" name="Rectangle 222236"/>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38" name="Rectangle 222237"/>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39" name="Group 222238"/>
          <p:cNvGrpSpPr/>
          <p:nvPr/>
        </p:nvGrpSpPr>
        <p:grpSpPr>
          <a:xfrm>
            <a:off x="7777164" y="1797050"/>
            <a:ext cx="528637" cy="336550"/>
            <a:chOff x="3001" y="2496"/>
            <a:chExt cx="333" cy="212"/>
          </a:xfrm>
        </p:grpSpPr>
        <p:sp>
          <p:nvSpPr>
            <p:cNvPr id="222240" name="Rectangle 222239"/>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41" name="Rectangle 222240"/>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42" name="Group 222241"/>
          <p:cNvGrpSpPr/>
          <p:nvPr/>
        </p:nvGrpSpPr>
        <p:grpSpPr>
          <a:xfrm>
            <a:off x="8158164" y="2254250"/>
            <a:ext cx="528637" cy="336550"/>
            <a:chOff x="3001" y="2496"/>
            <a:chExt cx="333" cy="212"/>
          </a:xfrm>
        </p:grpSpPr>
        <p:sp>
          <p:nvSpPr>
            <p:cNvPr id="222243" name="Rectangle 222242"/>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44" name="Rectangle 222243"/>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45" name="Group 222244"/>
          <p:cNvGrpSpPr/>
          <p:nvPr/>
        </p:nvGrpSpPr>
        <p:grpSpPr>
          <a:xfrm>
            <a:off x="8310564" y="2482850"/>
            <a:ext cx="528637" cy="336550"/>
            <a:chOff x="3001" y="2496"/>
            <a:chExt cx="333" cy="212"/>
          </a:xfrm>
        </p:grpSpPr>
        <p:sp>
          <p:nvSpPr>
            <p:cNvPr id="222246" name="Rectangle 222245"/>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47" name="Rectangle 222246"/>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48" name="Group 222247"/>
          <p:cNvGrpSpPr/>
          <p:nvPr/>
        </p:nvGrpSpPr>
        <p:grpSpPr>
          <a:xfrm>
            <a:off x="7620000" y="2438400"/>
            <a:ext cx="528638" cy="336550"/>
            <a:chOff x="3001" y="2496"/>
            <a:chExt cx="333" cy="212"/>
          </a:xfrm>
        </p:grpSpPr>
        <p:sp>
          <p:nvSpPr>
            <p:cNvPr id="222249" name="Rectangle 222248"/>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50" name="Rectangle 222249"/>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51" name="Group 222250"/>
          <p:cNvGrpSpPr/>
          <p:nvPr/>
        </p:nvGrpSpPr>
        <p:grpSpPr>
          <a:xfrm>
            <a:off x="7391400" y="1905000"/>
            <a:ext cx="528638" cy="336550"/>
            <a:chOff x="3001" y="2496"/>
            <a:chExt cx="333" cy="212"/>
          </a:xfrm>
        </p:grpSpPr>
        <p:sp>
          <p:nvSpPr>
            <p:cNvPr id="222252" name="Rectangle 222251"/>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53" name="Rectangle 222252"/>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54" name="Group 222253"/>
          <p:cNvGrpSpPr/>
          <p:nvPr/>
        </p:nvGrpSpPr>
        <p:grpSpPr>
          <a:xfrm>
            <a:off x="8615364" y="2863850"/>
            <a:ext cx="528637" cy="336550"/>
            <a:chOff x="3001" y="2496"/>
            <a:chExt cx="333" cy="212"/>
          </a:xfrm>
        </p:grpSpPr>
        <p:sp>
          <p:nvSpPr>
            <p:cNvPr id="222255" name="Rectangle 222254"/>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56" name="Rectangle 222255"/>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57" name="Group 222256"/>
          <p:cNvGrpSpPr/>
          <p:nvPr/>
        </p:nvGrpSpPr>
        <p:grpSpPr>
          <a:xfrm>
            <a:off x="7772400" y="2743200"/>
            <a:ext cx="528638" cy="336550"/>
            <a:chOff x="3001" y="2496"/>
            <a:chExt cx="333" cy="212"/>
          </a:xfrm>
        </p:grpSpPr>
        <p:sp>
          <p:nvSpPr>
            <p:cNvPr id="222258" name="Rectangle 222257"/>
            <p:cNvSpPr/>
            <p:nvPr/>
          </p:nvSpPr>
          <p:spPr>
            <a:xfrm>
              <a:off x="3168" y="2592"/>
              <a:ext cx="48" cy="48"/>
            </a:xfrm>
            <a:prstGeom prst="rect">
              <a:avLst/>
            </a:prstGeom>
            <a:solidFill>
              <a:srgbClr val="0000FF"/>
            </a:solidFill>
            <a:ln>
              <a:solidFill>
                <a:schemeClr val="tx1"/>
              </a:solidFill>
              <a:miter lim="800000"/>
            </a:ln>
            <a:effectLst/>
          </p:spPr>
          <p:txBody>
            <a:bodyPr/>
            <a:lstStyle/>
            <a:p>
              <a:endParaRPr dirty="0">
                <a:latin typeface="Calibri" panose="020F0502020204030204" pitchFamily="34" charset="0"/>
              </a:endParaRPr>
            </a:p>
          </p:txBody>
        </p:sp>
        <p:sp>
          <p:nvSpPr>
            <p:cNvPr id="222259" name="Rectangle 222258"/>
            <p:cNvSpPr/>
            <p:nvPr/>
          </p:nvSpPr>
          <p:spPr>
            <a:xfrm>
              <a:off x="3001" y="2496"/>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sp>
        <p:nvSpPr>
          <p:cNvPr id="222260" name="Arrow: Right 222259"/>
          <p:cNvSpPr/>
          <p:nvPr/>
        </p:nvSpPr>
        <p:spPr>
          <a:xfrm>
            <a:off x="5867400" y="2209800"/>
            <a:ext cx="990600" cy="381000"/>
          </a:xfrm>
          <a:prstGeom prst="rightArrow">
            <a:avLst>
              <a:gd name="adj1" fmla="val 50000"/>
              <a:gd name="adj2" fmla="val 65000"/>
            </a:avLst>
          </a:prstGeom>
          <a:solidFill>
            <a:srgbClr val="FFFF00"/>
          </a:solidFill>
          <a:ln>
            <a:solidFill>
              <a:schemeClr val="tx1"/>
            </a:solidFill>
            <a:miter lim="800000"/>
          </a:ln>
          <a:effectLst/>
        </p:spPr>
        <p:txBody>
          <a:bodyPr/>
          <a:lstStyle/>
          <a:p>
            <a:endParaRPr dirty="0">
              <a:latin typeface="Calibri" panose="020F0502020204030204" pitchFamily="34" charset="0"/>
            </a:endParaRPr>
          </a:p>
        </p:txBody>
      </p:sp>
      <p:sp>
        <p:nvSpPr>
          <p:cNvPr id="222261" name="Rectangle 222260"/>
          <p:cNvSpPr/>
          <p:nvPr/>
        </p:nvSpPr>
        <p:spPr>
          <a:xfrm>
            <a:off x="5942013" y="1624014"/>
            <a:ext cx="766762" cy="579437"/>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3200">
                <a:latin typeface="Symbol" pitchFamily="18" charset="2"/>
                <a:ea typeface="宋体" pitchFamily="2" charset="-122"/>
              </a:rPr>
              <a:t>f</a:t>
            </a:r>
            <a:r>
              <a:rPr lang="en-US" altLang="zh-CN" sz="3200">
                <a:latin typeface="Times New Roman" pitchFamily="18" charset="0"/>
                <a:ea typeface="宋体" pitchFamily="2" charset="-122"/>
              </a:rPr>
              <a:t>(.)</a:t>
            </a:r>
          </a:p>
        </p:txBody>
      </p:sp>
      <p:grpSp>
        <p:nvGrpSpPr>
          <p:cNvPr id="222262" name="Group 222261"/>
          <p:cNvGrpSpPr/>
          <p:nvPr/>
        </p:nvGrpSpPr>
        <p:grpSpPr>
          <a:xfrm>
            <a:off x="8686800" y="1600200"/>
            <a:ext cx="528638" cy="336550"/>
            <a:chOff x="4307" y="2352"/>
            <a:chExt cx="333" cy="212"/>
          </a:xfrm>
        </p:grpSpPr>
        <p:sp>
          <p:nvSpPr>
            <p:cNvPr id="222263" name="Oval 222262"/>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64" name="Rectangle 222263"/>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65" name="Group 222264"/>
          <p:cNvGrpSpPr/>
          <p:nvPr/>
        </p:nvGrpSpPr>
        <p:grpSpPr>
          <a:xfrm>
            <a:off x="8077200" y="1143000"/>
            <a:ext cx="528638" cy="336550"/>
            <a:chOff x="4307" y="2352"/>
            <a:chExt cx="333" cy="212"/>
          </a:xfrm>
        </p:grpSpPr>
        <p:sp>
          <p:nvSpPr>
            <p:cNvPr id="222266" name="Oval 222265"/>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67" name="Rectangle 222266"/>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68" name="Group 222267"/>
          <p:cNvGrpSpPr/>
          <p:nvPr/>
        </p:nvGrpSpPr>
        <p:grpSpPr>
          <a:xfrm>
            <a:off x="8458200" y="1828800"/>
            <a:ext cx="528638" cy="336550"/>
            <a:chOff x="4307" y="2352"/>
            <a:chExt cx="333" cy="212"/>
          </a:xfrm>
        </p:grpSpPr>
        <p:sp>
          <p:nvSpPr>
            <p:cNvPr id="222269" name="Oval 222268"/>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70" name="Rectangle 222269"/>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71" name="Group 222270"/>
          <p:cNvGrpSpPr/>
          <p:nvPr/>
        </p:nvGrpSpPr>
        <p:grpSpPr>
          <a:xfrm>
            <a:off x="8229600" y="1524000"/>
            <a:ext cx="528638" cy="336550"/>
            <a:chOff x="4307" y="2352"/>
            <a:chExt cx="333" cy="212"/>
          </a:xfrm>
        </p:grpSpPr>
        <p:sp>
          <p:nvSpPr>
            <p:cNvPr id="222272" name="Oval 222271"/>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73" name="Rectangle 222272"/>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74" name="Group 222273"/>
          <p:cNvGrpSpPr/>
          <p:nvPr/>
        </p:nvGrpSpPr>
        <p:grpSpPr>
          <a:xfrm>
            <a:off x="8382000" y="1295400"/>
            <a:ext cx="528638" cy="336550"/>
            <a:chOff x="4307" y="2352"/>
            <a:chExt cx="333" cy="212"/>
          </a:xfrm>
        </p:grpSpPr>
        <p:sp>
          <p:nvSpPr>
            <p:cNvPr id="222275" name="Oval 222274"/>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76" name="Rectangle 222275"/>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77" name="Group 222276"/>
          <p:cNvGrpSpPr/>
          <p:nvPr/>
        </p:nvGrpSpPr>
        <p:grpSpPr>
          <a:xfrm>
            <a:off x="8915400" y="2406650"/>
            <a:ext cx="528638" cy="336550"/>
            <a:chOff x="4307" y="2352"/>
            <a:chExt cx="333" cy="212"/>
          </a:xfrm>
        </p:grpSpPr>
        <p:sp>
          <p:nvSpPr>
            <p:cNvPr id="222278" name="Oval 222277"/>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79" name="Rectangle 222278"/>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80" name="Group 222279"/>
          <p:cNvGrpSpPr/>
          <p:nvPr/>
        </p:nvGrpSpPr>
        <p:grpSpPr>
          <a:xfrm>
            <a:off x="9144000" y="1447800"/>
            <a:ext cx="528638" cy="336550"/>
            <a:chOff x="4307" y="2352"/>
            <a:chExt cx="333" cy="212"/>
          </a:xfrm>
        </p:grpSpPr>
        <p:sp>
          <p:nvSpPr>
            <p:cNvPr id="222281" name="Oval 222280"/>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82" name="Rectangle 222281"/>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83" name="Group 222282"/>
          <p:cNvGrpSpPr/>
          <p:nvPr/>
        </p:nvGrpSpPr>
        <p:grpSpPr>
          <a:xfrm>
            <a:off x="8915400" y="1981200"/>
            <a:ext cx="528638" cy="336550"/>
            <a:chOff x="4307" y="2352"/>
            <a:chExt cx="333" cy="212"/>
          </a:xfrm>
        </p:grpSpPr>
        <p:sp>
          <p:nvSpPr>
            <p:cNvPr id="222284" name="Oval 222283"/>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85" name="Rectangle 222284"/>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86" name="Group 222285"/>
          <p:cNvGrpSpPr/>
          <p:nvPr/>
        </p:nvGrpSpPr>
        <p:grpSpPr>
          <a:xfrm>
            <a:off x="8763000" y="2178050"/>
            <a:ext cx="528638" cy="336550"/>
            <a:chOff x="4307" y="2352"/>
            <a:chExt cx="333" cy="212"/>
          </a:xfrm>
        </p:grpSpPr>
        <p:sp>
          <p:nvSpPr>
            <p:cNvPr id="222287" name="Oval 222286"/>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88" name="Rectangle 222287"/>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grpSp>
        <p:nvGrpSpPr>
          <p:cNvPr id="222289" name="Group 222288"/>
          <p:cNvGrpSpPr/>
          <p:nvPr/>
        </p:nvGrpSpPr>
        <p:grpSpPr>
          <a:xfrm>
            <a:off x="9301164" y="2057400"/>
            <a:ext cx="528637" cy="336550"/>
            <a:chOff x="4307" y="2352"/>
            <a:chExt cx="333" cy="212"/>
          </a:xfrm>
        </p:grpSpPr>
        <p:sp>
          <p:nvSpPr>
            <p:cNvPr id="222290" name="Oval 222289"/>
            <p:cNvSpPr/>
            <p:nvPr/>
          </p:nvSpPr>
          <p:spPr>
            <a:xfrm>
              <a:off x="4464" y="2448"/>
              <a:ext cx="48" cy="48"/>
            </a:xfrm>
            <a:prstGeom prst="ellipse">
              <a:avLst/>
            </a:prstGeom>
            <a:solidFill>
              <a:srgbClr val="FF0000"/>
            </a:solidFill>
            <a:ln>
              <a:solidFill>
                <a:schemeClr val="tx1"/>
              </a:solidFill>
              <a:miter lim="800000"/>
            </a:ln>
            <a:effectLst/>
          </p:spPr>
          <p:txBody>
            <a:bodyPr/>
            <a:lstStyle/>
            <a:p>
              <a:endParaRPr dirty="0">
                <a:latin typeface="Calibri" panose="020F0502020204030204" pitchFamily="34" charset="0"/>
              </a:endParaRPr>
            </a:p>
          </p:txBody>
        </p:sp>
        <p:sp>
          <p:nvSpPr>
            <p:cNvPr id="222291" name="Rectangle 222290"/>
            <p:cNvSpPr/>
            <p:nvPr/>
          </p:nvSpPr>
          <p:spPr>
            <a:xfrm>
              <a:off x="4307" y="2352"/>
              <a:ext cx="333" cy="212"/>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sz="1600">
                  <a:latin typeface="Symbol" pitchFamily="18" charset="2"/>
                  <a:ea typeface="宋体" pitchFamily="2" charset="-122"/>
                </a:rPr>
                <a:t>f</a:t>
              </a:r>
              <a:r>
                <a:rPr lang="en-US" altLang="zh-CN" sz="1600">
                  <a:latin typeface="Times New Roman" pitchFamily="18" charset="0"/>
                  <a:ea typeface="宋体" pitchFamily="2" charset="-122"/>
                </a:rPr>
                <a:t>(  )</a:t>
              </a:r>
            </a:p>
          </p:txBody>
        </p:sp>
      </p:grpSp>
      <p:sp>
        <p:nvSpPr>
          <p:cNvPr id="222292" name="Rectangle 222291"/>
          <p:cNvSpPr/>
          <p:nvPr/>
        </p:nvSpPr>
        <p:spPr>
          <a:xfrm>
            <a:off x="7543800" y="3124200"/>
            <a:ext cx="1849438" cy="457200"/>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a:latin typeface="Times New Roman" pitchFamily="18" charset="0"/>
                <a:ea typeface="宋体" pitchFamily="2" charset="-122"/>
              </a:rPr>
              <a:t>Feature space</a:t>
            </a:r>
          </a:p>
        </p:txBody>
      </p:sp>
      <p:sp>
        <p:nvSpPr>
          <p:cNvPr id="222293" name="Rectangle 222292"/>
          <p:cNvSpPr/>
          <p:nvPr/>
        </p:nvSpPr>
        <p:spPr>
          <a:xfrm>
            <a:off x="3716338" y="3200400"/>
            <a:ext cx="1579562" cy="457200"/>
          </a:xfrm>
          <a:prstGeom prst="rect">
            <a:avLst/>
          </a:prstGeom>
          <a:noFill/>
          <a:ln>
            <a:noFill/>
            <a:miter lim="800000"/>
          </a:ln>
          <a:effectLst/>
        </p:spPr>
        <p:txBody>
          <a:bodyPr wrap="none" anchor="t" anchorCtr="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lgn="ctr">
              <a:spcBef>
                <a:spcPct val="20000"/>
              </a:spcBef>
            </a:pPr>
            <a:r>
              <a:rPr lang="en-US" altLang="zh-CN">
                <a:latin typeface="Times New Roman" pitchFamily="18" charset="0"/>
                <a:ea typeface="宋体" pitchFamily="2" charset="-122"/>
              </a:rPr>
              <a:t>Input space</a:t>
            </a:r>
          </a:p>
        </p:txBody>
      </p:sp>
      <p:sp>
        <p:nvSpPr>
          <p:cNvPr id="222296" name="Rectangle 222295"/>
          <p:cNvSpPr/>
          <p:nvPr/>
        </p:nvSpPr>
        <p:spPr>
          <a:xfrm>
            <a:off x="6840538" y="3581400"/>
            <a:ext cx="3827462" cy="641350"/>
          </a:xfrm>
          <a:prstGeom prst="rect">
            <a:avLst/>
          </a:prstGeom>
          <a:noFill/>
          <a:ln>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20000"/>
              </a:spcBef>
            </a:pPr>
            <a:r>
              <a:rPr lang="en-US" altLang="zh-CN" sz="1800">
                <a:latin typeface="Arial Narrow" pitchFamily="34" charset="0"/>
                <a:ea typeface="宋体" pitchFamily="2" charset="-122"/>
              </a:rPr>
              <a:t>Note: feature space is of higher dimension than the input space in practice</a:t>
            </a:r>
          </a:p>
        </p:txBody>
      </p:sp>
    </p:spTree>
    <p:extLst>
      <p:ext uri="{BB962C8B-B14F-4D97-AF65-F5344CB8AC3E}">
        <p14:creationId xmlns:p14="http://schemas.microsoft.com/office/powerpoint/2010/main" val="370893284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24258" name="Title 224257"/>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solidFill>
                  <a:schemeClr val="tx1"/>
                </a:solidFill>
                <a:ea typeface="宋体" pitchFamily="2" charset="-122"/>
              </a:rPr>
              <a:t>The Kernel Trick</a:t>
            </a:r>
          </a:p>
        </p:txBody>
      </p:sp>
      <p:sp>
        <p:nvSpPr>
          <p:cNvPr id="224259" name="Text Placeholder 224258"/>
          <p:cNvSpPr>
            <a:spLocks noGrp="1"/>
          </p:cNvSpPr>
          <p:nvPr>
            <p:ph type="body" idx="1"/>
          </p:nvPr>
        </p:nvSpPr>
        <p:spPr>
          <a:xfrm>
            <a:off x="356260" y="1066800"/>
            <a:ext cx="1012282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dirty="0">
                <a:ea typeface="宋体" pitchFamily="2" charset="-122"/>
              </a:rPr>
              <a:t>Recall the SVM optimization problem</a:t>
            </a:r>
          </a:p>
          <a:p>
            <a:pPr lvl="0"/>
            <a:endParaRPr lang="en-US" altLang="zh-CN" dirty="0">
              <a:ea typeface="宋体" pitchFamily="2" charset="-122"/>
            </a:endParaRPr>
          </a:p>
          <a:p>
            <a:pPr lvl="0"/>
            <a:endParaRPr lang="en-US" altLang="zh-CN" dirty="0">
              <a:ea typeface="宋体" pitchFamily="2" charset="-122"/>
            </a:endParaRPr>
          </a:p>
          <a:p>
            <a:pPr lvl="0"/>
            <a:endParaRPr lang="en-US" altLang="zh-CN" dirty="0">
              <a:ea typeface="宋体" pitchFamily="2" charset="-122"/>
            </a:endParaRPr>
          </a:p>
          <a:p>
            <a:pPr lvl="0"/>
            <a:endParaRPr lang="en-US" altLang="zh-CN" dirty="0">
              <a:ea typeface="宋体" pitchFamily="2" charset="-122"/>
            </a:endParaRPr>
          </a:p>
          <a:p>
            <a:pPr lvl="0"/>
            <a:r>
              <a:rPr lang="en-US" altLang="zh-CN" dirty="0">
                <a:ea typeface="宋体" pitchFamily="2" charset="-122"/>
              </a:rPr>
              <a:t>The data points only appear as inner product</a:t>
            </a:r>
          </a:p>
          <a:p>
            <a:pPr lvl="0"/>
            <a:r>
              <a:rPr lang="en-US" altLang="zh-CN" dirty="0">
                <a:ea typeface="宋体" pitchFamily="2" charset="-122"/>
              </a:rPr>
              <a:t>As long as we can calculate the inner product in the feature space, we do not need the mapping explicitly</a:t>
            </a:r>
          </a:p>
          <a:p>
            <a:pPr lvl="0"/>
            <a:r>
              <a:rPr lang="en-US" altLang="zh-CN" dirty="0">
                <a:ea typeface="宋体" pitchFamily="2" charset="-122"/>
              </a:rPr>
              <a:t>Many common geometric operations (angles, distances) can be expressed by inner products</a:t>
            </a:r>
          </a:p>
          <a:p>
            <a:pPr lvl="0"/>
            <a:r>
              <a:rPr lang="en-US" altLang="zh-CN" dirty="0">
                <a:ea typeface="宋体" pitchFamily="2" charset="-122"/>
              </a:rPr>
              <a:t>Define the kernel function </a:t>
            </a:r>
            <a:r>
              <a:rPr lang="en-US" altLang="zh-CN" i="1" dirty="0">
                <a:ea typeface="宋体" pitchFamily="2" charset="-122"/>
              </a:rPr>
              <a:t>K</a:t>
            </a:r>
            <a:r>
              <a:rPr lang="en-US" altLang="zh-CN" dirty="0">
                <a:ea typeface="宋体" pitchFamily="2" charset="-122"/>
              </a:rPr>
              <a:t>  by</a:t>
            </a:r>
          </a:p>
        </p:txBody>
      </p:sp>
      <p:sp>
        <p:nvSpPr>
          <p:cNvPr id="224265" name="Date Placeholder 3"/>
          <p:cNvSpPr>
            <a:spLocks noGrp="1"/>
          </p:cNvSpPr>
          <p:nvPr>
            <p:ph type="dt" sz="half" idx="4294967295"/>
          </p:nvPr>
        </p:nvSpPr>
        <p:spPr>
          <a:xfrm>
            <a:off x="0" y="6356350"/>
            <a:ext cx="2743200" cy="365125"/>
          </a:xfrm>
        </p:spPr>
        <p:txBody>
          <a:bodyPr anchor="t"/>
          <a:lstStyle/>
          <a:p>
            <a:pPr lvl="0"/>
            <a:fld id="{8E3A4411-A1F0-4817-8F64-D9287938F5A7}"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24266" name="Slide Number Placeholder 4"/>
          <p:cNvSpPr>
            <a:spLocks noGrp="1"/>
          </p:cNvSpPr>
          <p:nvPr>
            <p:ph type="sldNum" sz="quarter" idx="4294967295"/>
          </p:nvPr>
        </p:nvSpPr>
        <p:spPr>
          <a:xfrm>
            <a:off x="0" y="6356350"/>
            <a:ext cx="4114800" cy="365125"/>
          </a:xfrm>
        </p:spPr>
        <p:txBody>
          <a:bodyPr anchor="t"/>
          <a:lstStyle/>
          <a:p>
            <a:pPr lvl="0" algn="r"/>
            <a:fld id="{9CAAAD84-06A5-49C6-AAB3-FF265065BC91}" type="slidenum">
              <a:rPr lang="zh-CN" altLang="en-US" sz="1400">
                <a:latin typeface="Tahoma" pitchFamily="34" charset="0"/>
                <a:ea typeface="宋体" pitchFamily="2" charset="-122"/>
              </a:rPr>
              <a:t>64</a:t>
            </a:fld>
            <a:endParaRPr lang="en-US" dirty="0">
              <a:latin typeface="Calibri" panose="020F0502020204030204" pitchFamily="34" charset="0"/>
            </a:endParaRPr>
          </a:p>
        </p:txBody>
      </p:sp>
      <p:pic>
        <p:nvPicPr>
          <p:cNvPr id="224261" name="Picture 224260"/>
          <p:cNvPicPr>
            <a:picLocks noChangeAspect="1"/>
          </p:cNvPicPr>
          <p:nvPr>
            <p:custDataLst>
              <p:tags r:id="rId1"/>
            </p:custDataLst>
          </p:nvPr>
        </p:nvPicPr>
        <p:blipFill>
          <a:blip r:embed="rId5"/>
          <a:stretch>
            <a:fillRect/>
          </a:stretch>
        </p:blipFill>
        <p:spPr>
          <a:xfrm>
            <a:off x="3256106" y="2551402"/>
            <a:ext cx="4811712" cy="766762"/>
          </a:xfrm>
          <a:prstGeom prst="rect">
            <a:avLst/>
          </a:prstGeom>
          <a:noFill/>
          <a:ln>
            <a:noFill/>
            <a:miter lim="800000"/>
          </a:ln>
          <a:effectLst/>
        </p:spPr>
      </p:pic>
      <p:sp>
        <p:nvSpPr>
          <p:cNvPr id="224262" name="Oval 224261"/>
          <p:cNvSpPr/>
          <p:nvPr/>
        </p:nvSpPr>
        <p:spPr>
          <a:xfrm>
            <a:off x="8288977" y="1718108"/>
            <a:ext cx="626424" cy="567892"/>
          </a:xfrm>
          <a:prstGeom prst="ellipse">
            <a:avLst/>
          </a:prstGeom>
          <a:noFill/>
          <a:ln>
            <a:solidFill>
              <a:schemeClr val="hlink"/>
            </a:solidFill>
            <a:miter lim="800000"/>
          </a:ln>
          <a:effectLst/>
        </p:spPr>
        <p:txBody>
          <a:bodyPr/>
          <a:lstStyle/>
          <a:p>
            <a:endParaRPr dirty="0">
              <a:latin typeface="Calibri" panose="020F0502020204030204" pitchFamily="34" charset="0"/>
            </a:endParaRPr>
          </a:p>
        </p:txBody>
      </p:sp>
      <p:cxnSp>
        <p:nvCxnSpPr>
          <p:cNvPr id="224263" name="Straight Connector 224262"/>
          <p:cNvCxnSpPr/>
          <p:nvPr/>
        </p:nvCxnSpPr>
        <p:spPr>
          <a:xfrm flipH="1" flipV="1">
            <a:off x="8623300" y="2286000"/>
            <a:ext cx="292101" cy="1193470"/>
          </a:xfrm>
          <a:prstGeom prst="line">
            <a:avLst/>
          </a:prstGeom>
          <a:noFill/>
          <a:ln>
            <a:solidFill>
              <a:schemeClr val="tx1"/>
            </a:solidFill>
            <a:miter lim="800000"/>
            <a:tailEnd type="triangle"/>
          </a:ln>
          <a:effectLst/>
        </p:spPr>
      </p:cxnSp>
      <p:pic>
        <p:nvPicPr>
          <p:cNvPr id="224264" name="Picture 224263"/>
          <p:cNvPicPr>
            <a:picLocks noChangeAspect="1"/>
          </p:cNvPicPr>
          <p:nvPr>
            <p:custDataLst>
              <p:tags r:id="rId2"/>
            </p:custDataLst>
          </p:nvPr>
        </p:nvPicPr>
        <p:blipFill>
          <a:blip r:embed="rId6"/>
          <a:stretch>
            <a:fillRect/>
          </a:stretch>
        </p:blipFill>
        <p:spPr>
          <a:xfrm>
            <a:off x="4038600" y="5715001"/>
            <a:ext cx="4584700" cy="531813"/>
          </a:xfrm>
          <a:prstGeom prst="rect">
            <a:avLst/>
          </a:prstGeom>
          <a:noFill/>
          <a:ln>
            <a:noFill/>
            <a:miter lim="800000"/>
          </a:ln>
          <a:effectLst/>
        </p:spPr>
      </p:pic>
      <mc:AlternateContent xmlns:mc="http://schemas.openxmlformats.org/markup-compatibility/2006" xmlns:a14="http://schemas.microsoft.com/office/drawing/2010/main">
        <mc:Choice Requires="a14">
          <p:sp>
            <p:nvSpPr>
              <p:cNvPr id="11" name="Text Placeholder 102402"/>
              <p:cNvSpPr txBox="1">
                <a:spLocks/>
              </p:cNvSpPr>
              <p:nvPr/>
            </p:nvSpPr>
            <p:spPr>
              <a:xfrm>
                <a:off x="2629374" y="1445821"/>
                <a:ext cx="6933252" cy="1451758"/>
              </a:xfrm>
              <a:prstGeom prst="rect">
                <a:avLst/>
              </a:prstGeom>
              <a:noFill/>
              <a:ln>
                <a:miter lim="800000"/>
              </a:ln>
            </p:spPr>
            <p:txBody>
              <a:bodyPr vert="horz" lIns="91440" tIns="45720" rIns="91440" bIns="45720" rtlCol="0" anchor="t">
                <a:normAutofit/>
              </a:bodyPr>
              <a:lstStyle>
                <a:lvl1pPr marL="174625" indent="-17462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kern="1200" baseline="0">
                    <a:solidFill>
                      <a:schemeClr val="tx1"/>
                    </a:solidFill>
                    <a:effectLst/>
                    <a:latin typeface="Tahoma" pitchFamily="34" charset="0"/>
                    <a:ea typeface="+mn-ea"/>
                    <a:cs typeface="+mn-cs"/>
                  </a:defRPr>
                </a:lvl1pPr>
                <a:lvl2pPr marL="454025" indent="-16510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kern="1200" baseline="0">
                    <a:solidFill>
                      <a:schemeClr val="tx1"/>
                    </a:solidFill>
                    <a:effectLst/>
                    <a:latin typeface="Tahoma" pitchFamily="34" charset="0"/>
                    <a:ea typeface="+mn-ea"/>
                    <a:cs typeface="+mn-cs"/>
                  </a:defRPr>
                </a:lvl2pPr>
                <a:lvl3pPr marL="742950" indent="-174625" algn="l" defTabSz="914400" rtl="0" eaLnBrk="1" fontAlgn="base" latinLnBrk="0"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kern="1200" baseline="0">
                    <a:solidFill>
                      <a:schemeClr val="tx1"/>
                    </a:solidFill>
                    <a:effectLst/>
                    <a:latin typeface="Tahoma" pitchFamily="34" charset="0"/>
                    <a:ea typeface="+mn-ea"/>
                    <a:cs typeface="+mn-cs"/>
                  </a:defRPr>
                </a:lvl3pPr>
                <a:lvl4pPr marL="1031875" indent="-174625" algn="l" defTabSz="914400" rtl="0" eaLnBrk="1" fontAlgn="base" latinLnBrk="0"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kern="1200" baseline="0">
                    <a:solidFill>
                      <a:schemeClr val="tx1"/>
                    </a:solidFill>
                    <a:effectLst/>
                    <a:latin typeface="Tahoma" pitchFamily="34" charset="0"/>
                    <a:ea typeface="+mn-ea"/>
                    <a:cs typeface="+mn-cs"/>
                  </a:defRPr>
                </a:lvl4pPr>
                <a:lvl5pPr marL="1258888" indent="-112712" algn="l" defTabSz="914400" rtl="0" eaLnBrk="1" fontAlgn="base" latinLnBrk="0"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kern="1200" baseline="0">
                    <a:solidFill>
                      <a:schemeClr val="tx1"/>
                    </a:solidFill>
                    <a:effectLst/>
                    <a:latin typeface="Tahoma"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14:m>
                  <m:oMathPara xmlns:m="http://schemas.openxmlformats.org/officeDocument/2006/math">
                    <m:oMathParaPr>
                      <m:jc m:val="centerGroup"/>
                    </m:oMathParaPr>
                    <m:oMath xmlns:m="http://schemas.openxmlformats.org/officeDocument/2006/math">
                      <m:func>
                        <m:funcPr>
                          <m:ctrlPr>
                            <a:rPr lang="ar-AE" altLang="zh-CN" i="1" smtClean="0">
                              <a:solidFill>
                                <a:schemeClr val="tx1"/>
                              </a:solidFill>
                              <a:latin typeface="Cambria Math" panose="02040503050406030204" pitchFamily="18" charset="0"/>
                              <a:ea typeface="宋体" pitchFamily="2" charset="-122"/>
                            </a:rPr>
                          </m:ctrlPr>
                        </m:funcPr>
                        <m:fName>
                          <m:limLow>
                            <m:limLowPr>
                              <m:ctrlPr>
                                <a:rPr lang="ar-AE" altLang="zh-CN" i="1" smtClean="0">
                                  <a:solidFill>
                                    <a:schemeClr val="tx1"/>
                                  </a:solidFill>
                                  <a:latin typeface="Cambria Math" panose="02040503050406030204" pitchFamily="18" charset="0"/>
                                  <a:ea typeface="宋体" pitchFamily="2" charset="-122"/>
                                </a:rPr>
                              </m:ctrlPr>
                            </m:limLowPr>
                            <m:e>
                              <m:r>
                                <m:rPr>
                                  <m:sty m:val="p"/>
                                </m:rPr>
                                <a:rPr lang="en-US" altLang="zh-CN" smtClean="0">
                                  <a:solidFill>
                                    <a:schemeClr val="tx1"/>
                                  </a:solidFill>
                                  <a:latin typeface="Cambria Math" panose="02040503050406030204" pitchFamily="18" charset="0"/>
                                  <a:ea typeface="宋体" pitchFamily="2" charset="-122"/>
                                </a:rPr>
                                <m:t>max</m:t>
                              </m:r>
                            </m:e>
                            <m:lim>
                              <m:r>
                                <a:rPr lang="zh-CN" altLang="ar-AE" b="1" i="1" smtClean="0">
                                  <a:solidFill>
                                    <a:schemeClr val="tx1"/>
                                  </a:solidFill>
                                  <a:latin typeface="Cambria Math" panose="02040503050406030204" pitchFamily="18" charset="0"/>
                                  <a:ea typeface="宋体" pitchFamily="2" charset="-122"/>
                                </a:rPr>
                                <m:t>𝜶</m:t>
                              </m:r>
                            </m:lim>
                          </m:limLow>
                        </m:fName>
                        <m:e>
                          <m:r>
                            <a:rPr lang="zh-CN" altLang="ar-AE" i="1" smtClean="0">
                              <a:solidFill>
                                <a:schemeClr val="tx1"/>
                              </a:solidFill>
                              <a:latin typeface="Cambria Math" panose="02040503050406030204" pitchFamily="18" charset="0"/>
                              <a:ea typeface="宋体" pitchFamily="2" charset="-122"/>
                            </a:rPr>
                            <m:t>𝑊</m:t>
                          </m:r>
                          <m:r>
                            <a:rPr lang="ar-AE" altLang="zh-CN" i="1" smtClean="0">
                              <a:solidFill>
                                <a:schemeClr val="tx1"/>
                              </a:solidFill>
                              <a:latin typeface="Cambria Math" panose="02040503050406030204" pitchFamily="18" charset="0"/>
                              <a:ea typeface="宋体" pitchFamily="2" charset="-122"/>
                            </a:rPr>
                            <m:t>(</m:t>
                          </m:r>
                          <m:r>
                            <a:rPr lang="zh-CN" altLang="ar-AE" b="1" i="1" smtClean="0">
                              <a:solidFill>
                                <a:schemeClr val="tx1"/>
                              </a:solidFill>
                              <a:latin typeface="Cambria Math" panose="02040503050406030204" pitchFamily="18" charset="0"/>
                              <a:ea typeface="宋体" pitchFamily="2" charset="-122"/>
                            </a:rPr>
                            <m:t>𝜶</m:t>
                          </m:r>
                          <m:r>
                            <a:rPr lang="ar-AE" altLang="zh-CN" i="1" smtClean="0">
                              <a:solidFill>
                                <a:schemeClr val="tx1"/>
                              </a:solidFill>
                              <a:latin typeface="Cambria Math" panose="02040503050406030204" pitchFamily="18" charset="0"/>
                              <a:ea typeface="宋体" pitchFamily="2" charset="-122"/>
                            </a:rPr>
                            <m:t>)</m:t>
                          </m:r>
                        </m:e>
                      </m:func>
                      <m:r>
                        <a:rPr lang="ar-AE" altLang="zh-CN" i="1" smtClean="0">
                          <a:solidFill>
                            <a:schemeClr val="tx1"/>
                          </a:solidFill>
                          <a:latin typeface="Cambria Math" panose="02040503050406030204" pitchFamily="18" charset="0"/>
                          <a:ea typeface="宋体" pitchFamily="2" charset="-122"/>
                        </a:rPr>
                        <m:t>=</m:t>
                      </m:r>
                      <m:nary>
                        <m:naryPr>
                          <m:chr m:val="∑"/>
                          <m:ctrlPr>
                            <a:rPr lang="ar-AE" altLang="zh-CN" i="1" smtClean="0">
                              <a:solidFill>
                                <a:schemeClr val="tx1"/>
                              </a:solidFill>
                              <a:latin typeface="Cambria Math" panose="02040503050406030204" pitchFamily="18" charset="0"/>
                              <a:ea typeface="宋体" pitchFamily="2" charset="-122"/>
                            </a:rPr>
                          </m:ctrlPr>
                        </m:naryPr>
                        <m:sub>
                          <m:r>
                            <m:rPr>
                              <m:brk m:alnAt="23"/>
                            </m:rPr>
                            <a:rPr lang="zh-CN" altLang="ar-AE" i="1" smtClean="0">
                              <a:solidFill>
                                <a:schemeClr val="tx1"/>
                              </a:solidFill>
                              <a:latin typeface="Cambria Math" panose="02040503050406030204" pitchFamily="18" charset="0"/>
                              <a:ea typeface="宋体" pitchFamily="2" charset="-122"/>
                            </a:rPr>
                            <m:t>𝑖</m:t>
                          </m:r>
                          <m:r>
                            <a:rPr lang="ar-AE" altLang="zh-CN" i="1" smtClean="0">
                              <a:solidFill>
                                <a:schemeClr val="tx1"/>
                              </a:solidFill>
                              <a:latin typeface="Cambria Math" panose="02040503050406030204" pitchFamily="18" charset="0"/>
                              <a:ea typeface="宋体" pitchFamily="2" charset="-122"/>
                            </a:rPr>
                            <m:t>=</m:t>
                          </m:r>
                          <m:r>
                            <m:rPr>
                              <m:brk m:alnAt="23"/>
                            </m:rPr>
                            <a:rPr lang="ar-AE" altLang="zh-CN" i="1" smtClean="0">
                              <a:solidFill>
                                <a:schemeClr val="tx1"/>
                              </a:solidFill>
                              <a:latin typeface="Cambria Math" panose="02040503050406030204" pitchFamily="18" charset="0"/>
                              <a:ea typeface="宋体" pitchFamily="2" charset="-122"/>
                            </a:rPr>
                            <m:t>1</m:t>
                          </m:r>
                        </m:sub>
                        <m:sup>
                          <m:r>
                            <a:rPr lang="zh-CN" altLang="ar-AE" i="1" smtClean="0">
                              <a:solidFill>
                                <a:schemeClr val="tx1"/>
                              </a:solidFill>
                              <a:latin typeface="Cambria Math" panose="02040503050406030204" pitchFamily="18" charset="0"/>
                              <a:ea typeface="宋体" pitchFamily="2" charset="-122"/>
                            </a:rPr>
                            <m:t>𝑛</m:t>
                          </m:r>
                        </m:sup>
                        <m:e>
                          <m:sSub>
                            <m:sSubPr>
                              <m:ctrlPr>
                                <a:rPr lang="ar-AE" altLang="zh-CN" i="1" smtClean="0">
                                  <a:solidFill>
                                    <a:schemeClr val="tx1"/>
                                  </a:solidFill>
                                  <a:latin typeface="Cambria Math" panose="02040503050406030204" pitchFamily="18" charset="0"/>
                                  <a:ea typeface="宋体" pitchFamily="2" charset="-122"/>
                                </a:rPr>
                              </m:ctrlPr>
                            </m:sSubPr>
                            <m:e>
                              <m:r>
                                <a:rPr lang="zh-CN" altLang="ar-AE" i="1" smtClean="0">
                                  <a:solidFill>
                                    <a:schemeClr val="tx1"/>
                                  </a:solidFill>
                                  <a:latin typeface="Cambria Math" panose="02040503050406030204" pitchFamily="18" charset="0"/>
                                  <a:ea typeface="宋体" pitchFamily="2" charset="-122"/>
                                </a:rPr>
                                <m:t>𝛼</m:t>
                              </m:r>
                            </m:e>
                            <m:sub>
                              <m:r>
                                <a:rPr lang="zh-CN" altLang="ar-AE" i="1" smtClean="0">
                                  <a:solidFill>
                                    <a:schemeClr val="tx1"/>
                                  </a:solidFill>
                                  <a:latin typeface="Cambria Math" panose="02040503050406030204" pitchFamily="18" charset="0"/>
                                  <a:ea typeface="宋体" pitchFamily="2" charset="-122"/>
                                </a:rPr>
                                <m:t>𝑖</m:t>
                              </m:r>
                            </m:sub>
                          </m:sSub>
                        </m:e>
                      </m:nary>
                      <m:r>
                        <a:rPr lang="ar-AE" altLang="zh-CN" i="1" smtClean="0">
                          <a:solidFill>
                            <a:schemeClr val="tx1"/>
                          </a:solidFill>
                          <a:latin typeface="Cambria Math" panose="02040503050406030204" pitchFamily="18" charset="0"/>
                          <a:ea typeface="宋体" pitchFamily="2" charset="-122"/>
                        </a:rPr>
                        <m:t>−</m:t>
                      </m:r>
                      <m:f>
                        <m:fPr>
                          <m:ctrlPr>
                            <a:rPr lang="ar-AE" altLang="zh-CN" i="1" smtClean="0">
                              <a:solidFill>
                                <a:schemeClr val="tx1"/>
                              </a:solidFill>
                              <a:latin typeface="Cambria Math" panose="02040503050406030204" pitchFamily="18" charset="0"/>
                              <a:ea typeface="宋体" pitchFamily="2" charset="-122"/>
                            </a:rPr>
                          </m:ctrlPr>
                        </m:fPr>
                        <m:num>
                          <m:r>
                            <a:rPr lang="ar-AE" altLang="zh-CN" i="1" smtClean="0">
                              <a:solidFill>
                                <a:schemeClr val="tx1"/>
                              </a:solidFill>
                              <a:latin typeface="Cambria Math" panose="02040503050406030204" pitchFamily="18" charset="0"/>
                              <a:ea typeface="宋体" pitchFamily="2" charset="-122"/>
                            </a:rPr>
                            <m:t>1</m:t>
                          </m:r>
                        </m:num>
                        <m:den>
                          <m:r>
                            <a:rPr lang="ar-AE" altLang="zh-CN" i="1" smtClean="0">
                              <a:solidFill>
                                <a:schemeClr val="tx1"/>
                              </a:solidFill>
                              <a:latin typeface="Cambria Math" panose="02040503050406030204" pitchFamily="18" charset="0"/>
                              <a:ea typeface="宋体" pitchFamily="2" charset="-122"/>
                            </a:rPr>
                            <m:t>2</m:t>
                          </m:r>
                        </m:den>
                      </m:f>
                      <m:nary>
                        <m:naryPr>
                          <m:chr m:val="∑"/>
                          <m:ctrlPr>
                            <a:rPr lang="ar-AE" altLang="zh-CN" i="1" smtClean="0">
                              <a:solidFill>
                                <a:schemeClr val="tx1"/>
                              </a:solidFill>
                              <a:latin typeface="Cambria Math" panose="02040503050406030204" pitchFamily="18" charset="0"/>
                              <a:ea typeface="宋体" pitchFamily="2" charset="-122"/>
                            </a:rPr>
                          </m:ctrlPr>
                        </m:naryPr>
                        <m:sub>
                          <m:r>
                            <m:rPr>
                              <m:brk m:alnAt="23"/>
                            </m:rPr>
                            <a:rPr lang="zh-CN" altLang="ar-AE" i="1" smtClean="0">
                              <a:solidFill>
                                <a:schemeClr val="tx1"/>
                              </a:solidFill>
                              <a:latin typeface="Cambria Math" panose="02040503050406030204" pitchFamily="18" charset="0"/>
                              <a:ea typeface="宋体" pitchFamily="2" charset="-122"/>
                            </a:rPr>
                            <m:t>𝑖</m:t>
                          </m:r>
                          <m:r>
                            <a:rPr lang="ar-AE" altLang="zh-CN" i="1" smtClean="0">
                              <a:solidFill>
                                <a:schemeClr val="tx1"/>
                              </a:solidFill>
                              <a:latin typeface="Cambria Math" panose="02040503050406030204" pitchFamily="18" charset="0"/>
                              <a:ea typeface="宋体" pitchFamily="2" charset="-122"/>
                            </a:rPr>
                            <m:t>=</m:t>
                          </m:r>
                          <m:r>
                            <m:rPr>
                              <m:brk m:alnAt="23"/>
                            </m:rPr>
                            <a:rPr lang="ar-AE" altLang="zh-CN" i="1" smtClean="0">
                              <a:solidFill>
                                <a:schemeClr val="tx1"/>
                              </a:solidFill>
                              <a:latin typeface="Cambria Math" panose="02040503050406030204" pitchFamily="18" charset="0"/>
                              <a:ea typeface="宋体" pitchFamily="2" charset="-122"/>
                            </a:rPr>
                            <m:t>1</m:t>
                          </m:r>
                          <m:r>
                            <m:rPr>
                              <m:brk m:alnAt="23"/>
                            </m:rPr>
                            <a:rPr lang="ar-AE" altLang="zh-CN" i="1" smtClean="0">
                              <a:solidFill>
                                <a:schemeClr val="tx1"/>
                              </a:solidFill>
                              <a:latin typeface="Cambria Math" panose="02040503050406030204" pitchFamily="18" charset="0"/>
                              <a:ea typeface="宋体" pitchFamily="2" charset="-122"/>
                            </a:rPr>
                            <m:t>,</m:t>
                          </m:r>
                          <m:r>
                            <a:rPr lang="ar-AE" altLang="zh-CN" i="1" smtClean="0">
                              <a:solidFill>
                                <a:schemeClr val="tx1"/>
                              </a:solidFill>
                              <a:latin typeface="Cambria Math" panose="02040503050406030204" pitchFamily="18" charset="0"/>
                              <a:ea typeface="宋体" pitchFamily="2" charset="-122"/>
                            </a:rPr>
                            <m:t> </m:t>
                          </m:r>
                          <m:r>
                            <a:rPr lang="zh-CN" altLang="ar-AE" i="1" smtClean="0">
                              <a:solidFill>
                                <a:schemeClr val="tx1"/>
                              </a:solidFill>
                              <a:latin typeface="Cambria Math" panose="02040503050406030204" pitchFamily="18" charset="0"/>
                              <a:ea typeface="宋体" pitchFamily="2" charset="-122"/>
                            </a:rPr>
                            <m:t>𝑗</m:t>
                          </m:r>
                          <m:r>
                            <a:rPr lang="ar-AE" altLang="zh-CN" i="1" smtClean="0">
                              <a:solidFill>
                                <a:schemeClr val="tx1"/>
                              </a:solidFill>
                              <a:latin typeface="Cambria Math" panose="02040503050406030204" pitchFamily="18" charset="0"/>
                              <a:ea typeface="宋体" pitchFamily="2" charset="-122"/>
                            </a:rPr>
                            <m:t>=</m:t>
                          </m:r>
                          <m:r>
                            <m:rPr>
                              <m:brk m:alnAt="23"/>
                            </m:rPr>
                            <a:rPr lang="ar-AE" altLang="zh-CN" i="1" smtClean="0">
                              <a:solidFill>
                                <a:schemeClr val="tx1"/>
                              </a:solidFill>
                              <a:latin typeface="Cambria Math" panose="02040503050406030204" pitchFamily="18" charset="0"/>
                              <a:ea typeface="宋体" pitchFamily="2" charset="-122"/>
                            </a:rPr>
                            <m:t>1</m:t>
                          </m:r>
                        </m:sub>
                        <m:sup>
                          <m:r>
                            <a:rPr lang="zh-CN" altLang="ar-AE" i="1" smtClean="0">
                              <a:solidFill>
                                <a:schemeClr val="tx1"/>
                              </a:solidFill>
                              <a:latin typeface="Cambria Math" panose="02040503050406030204" pitchFamily="18" charset="0"/>
                              <a:ea typeface="宋体" pitchFamily="2" charset="-122"/>
                            </a:rPr>
                            <m:t>𝑛</m:t>
                          </m:r>
                        </m:sup>
                        <m:e>
                          <m:sSub>
                            <m:sSubPr>
                              <m:ctrlPr>
                                <a:rPr lang="ar-AE" altLang="zh-CN" i="1" smtClean="0">
                                  <a:solidFill>
                                    <a:schemeClr val="tx1"/>
                                  </a:solidFill>
                                  <a:latin typeface="Cambria Math" panose="02040503050406030204" pitchFamily="18" charset="0"/>
                                  <a:ea typeface="宋体" pitchFamily="2" charset="-122"/>
                                </a:rPr>
                              </m:ctrlPr>
                            </m:sSubPr>
                            <m:e>
                              <m:r>
                                <a:rPr lang="zh-CN" altLang="ar-AE" i="1" smtClean="0">
                                  <a:solidFill>
                                    <a:schemeClr val="tx1"/>
                                  </a:solidFill>
                                  <a:latin typeface="Cambria Math" panose="02040503050406030204" pitchFamily="18" charset="0"/>
                                  <a:ea typeface="宋体" pitchFamily="2" charset="-122"/>
                                </a:rPr>
                                <m:t>𝛼</m:t>
                              </m:r>
                            </m:e>
                            <m:sub>
                              <m:r>
                                <a:rPr lang="zh-CN" altLang="ar-AE" i="1" smtClean="0">
                                  <a:solidFill>
                                    <a:schemeClr val="tx1"/>
                                  </a:solidFill>
                                  <a:latin typeface="Cambria Math" panose="02040503050406030204" pitchFamily="18" charset="0"/>
                                  <a:ea typeface="宋体" pitchFamily="2" charset="-122"/>
                                </a:rPr>
                                <m:t>𝑖</m:t>
                              </m:r>
                            </m:sub>
                          </m:sSub>
                          <m:sSub>
                            <m:sSubPr>
                              <m:ctrlPr>
                                <a:rPr lang="ar-AE" altLang="zh-CN" i="1" smtClean="0">
                                  <a:solidFill>
                                    <a:schemeClr val="tx1"/>
                                  </a:solidFill>
                                  <a:latin typeface="Cambria Math" panose="02040503050406030204" pitchFamily="18" charset="0"/>
                                  <a:ea typeface="宋体" pitchFamily="2" charset="-122"/>
                                </a:rPr>
                              </m:ctrlPr>
                            </m:sSubPr>
                            <m:e>
                              <m:r>
                                <a:rPr lang="zh-CN" altLang="ar-AE" i="1" smtClean="0">
                                  <a:solidFill>
                                    <a:schemeClr val="tx1"/>
                                  </a:solidFill>
                                  <a:latin typeface="Cambria Math" panose="02040503050406030204" pitchFamily="18" charset="0"/>
                                  <a:ea typeface="宋体" pitchFamily="2" charset="-122"/>
                                </a:rPr>
                                <m:t>𝛼</m:t>
                              </m:r>
                            </m:e>
                            <m:sub>
                              <m:r>
                                <a:rPr lang="zh-CN" altLang="ar-AE" i="1" smtClean="0">
                                  <a:solidFill>
                                    <a:schemeClr val="tx1"/>
                                  </a:solidFill>
                                  <a:latin typeface="Cambria Math" panose="02040503050406030204" pitchFamily="18" charset="0"/>
                                  <a:ea typeface="宋体" pitchFamily="2" charset="-122"/>
                                </a:rPr>
                                <m:t>𝑗</m:t>
                              </m:r>
                            </m:sub>
                          </m:sSub>
                          <m:sSub>
                            <m:sSubPr>
                              <m:ctrlPr>
                                <a:rPr lang="ar-AE" altLang="zh-CN" i="1" smtClean="0">
                                  <a:solidFill>
                                    <a:schemeClr val="tx1"/>
                                  </a:solidFill>
                                  <a:latin typeface="Cambria Math" panose="02040503050406030204" pitchFamily="18" charset="0"/>
                                  <a:ea typeface="宋体" pitchFamily="2" charset="-122"/>
                                </a:rPr>
                              </m:ctrlPr>
                            </m:sSubPr>
                            <m:e>
                              <m:r>
                                <a:rPr lang="zh-CN" altLang="ar-AE" i="1" smtClean="0">
                                  <a:solidFill>
                                    <a:schemeClr val="tx1"/>
                                  </a:solidFill>
                                  <a:latin typeface="Cambria Math" panose="02040503050406030204" pitchFamily="18" charset="0"/>
                                  <a:ea typeface="宋体" pitchFamily="2" charset="-122"/>
                                </a:rPr>
                                <m:t>𝑦</m:t>
                              </m:r>
                            </m:e>
                            <m:sub>
                              <m:r>
                                <a:rPr lang="zh-CN" altLang="ar-AE" i="1" smtClean="0">
                                  <a:solidFill>
                                    <a:schemeClr val="tx1"/>
                                  </a:solidFill>
                                  <a:latin typeface="Cambria Math" panose="02040503050406030204" pitchFamily="18" charset="0"/>
                                  <a:ea typeface="宋体" pitchFamily="2" charset="-122"/>
                                </a:rPr>
                                <m:t>𝑖</m:t>
                              </m:r>
                            </m:sub>
                          </m:sSub>
                          <m:sSub>
                            <m:sSubPr>
                              <m:ctrlPr>
                                <a:rPr lang="ar-AE" altLang="zh-CN" i="1" smtClean="0">
                                  <a:solidFill>
                                    <a:schemeClr val="tx1"/>
                                  </a:solidFill>
                                  <a:latin typeface="Cambria Math" panose="02040503050406030204" pitchFamily="18" charset="0"/>
                                  <a:ea typeface="宋体" pitchFamily="2" charset="-122"/>
                                </a:rPr>
                              </m:ctrlPr>
                            </m:sSubPr>
                            <m:e>
                              <m:r>
                                <a:rPr lang="zh-CN" altLang="ar-AE" i="1" smtClean="0">
                                  <a:solidFill>
                                    <a:schemeClr val="tx1"/>
                                  </a:solidFill>
                                  <a:latin typeface="Cambria Math" panose="02040503050406030204" pitchFamily="18" charset="0"/>
                                  <a:ea typeface="宋体" pitchFamily="2" charset="-122"/>
                                </a:rPr>
                                <m:t>𝑦</m:t>
                              </m:r>
                            </m:e>
                            <m:sub>
                              <m:r>
                                <a:rPr lang="zh-CN" altLang="ar-AE" i="1" smtClean="0">
                                  <a:solidFill>
                                    <a:schemeClr val="tx1"/>
                                  </a:solidFill>
                                  <a:latin typeface="Cambria Math" panose="02040503050406030204" pitchFamily="18" charset="0"/>
                                  <a:ea typeface="宋体" pitchFamily="2" charset="-122"/>
                                </a:rPr>
                                <m:t>𝑗</m:t>
                              </m:r>
                            </m:sub>
                          </m:sSub>
                          <m:sSubSup>
                            <m:sSubSupPr>
                              <m:ctrlPr>
                                <a:rPr lang="ar-AE" altLang="zh-CN" i="1" smtClean="0">
                                  <a:solidFill>
                                    <a:schemeClr val="tx1"/>
                                  </a:solidFill>
                                  <a:latin typeface="Cambria Math" panose="02040503050406030204" pitchFamily="18" charset="0"/>
                                  <a:ea typeface="宋体" pitchFamily="2" charset="-122"/>
                                </a:rPr>
                              </m:ctrlPr>
                            </m:sSubSupPr>
                            <m:e>
                              <m:r>
                                <a:rPr lang="zh-CN" altLang="ar-AE" b="1" i="1" smtClean="0">
                                  <a:solidFill>
                                    <a:schemeClr val="tx1"/>
                                  </a:solidFill>
                                  <a:latin typeface="Cambria Math" panose="02040503050406030204" pitchFamily="18" charset="0"/>
                                  <a:ea typeface="宋体" pitchFamily="2" charset="-122"/>
                                </a:rPr>
                                <m:t>𝒙</m:t>
                              </m:r>
                            </m:e>
                            <m:sub>
                              <m:r>
                                <a:rPr lang="zh-CN" altLang="ar-AE" i="1" smtClean="0">
                                  <a:solidFill>
                                    <a:schemeClr val="tx1"/>
                                  </a:solidFill>
                                  <a:latin typeface="Cambria Math" panose="02040503050406030204" pitchFamily="18" charset="0"/>
                                  <a:ea typeface="宋体" pitchFamily="2" charset="-122"/>
                                </a:rPr>
                                <m:t>𝑖</m:t>
                              </m:r>
                            </m:sub>
                            <m:sup>
                              <m:r>
                                <a:rPr lang="zh-CN" altLang="ar-AE" i="1" smtClean="0">
                                  <a:solidFill>
                                    <a:schemeClr val="tx1"/>
                                  </a:solidFill>
                                  <a:latin typeface="Cambria Math" panose="02040503050406030204" pitchFamily="18" charset="0"/>
                                  <a:ea typeface="宋体" pitchFamily="2" charset="-122"/>
                                </a:rPr>
                                <m:t>𝑇</m:t>
                              </m:r>
                            </m:sup>
                          </m:sSubSup>
                          <m:sSub>
                            <m:sSubPr>
                              <m:ctrlPr>
                                <a:rPr lang="ar-AE" altLang="zh-CN" i="1" smtClean="0">
                                  <a:solidFill>
                                    <a:schemeClr val="tx1"/>
                                  </a:solidFill>
                                  <a:latin typeface="Cambria Math" panose="02040503050406030204" pitchFamily="18" charset="0"/>
                                  <a:ea typeface="宋体" pitchFamily="2" charset="-122"/>
                                </a:rPr>
                              </m:ctrlPr>
                            </m:sSubPr>
                            <m:e>
                              <m:r>
                                <a:rPr lang="zh-CN" altLang="ar-AE" b="1" i="1" smtClean="0">
                                  <a:solidFill>
                                    <a:schemeClr val="tx1"/>
                                  </a:solidFill>
                                  <a:latin typeface="Cambria Math" panose="02040503050406030204" pitchFamily="18" charset="0"/>
                                  <a:ea typeface="宋体" pitchFamily="2" charset="-122"/>
                                </a:rPr>
                                <m:t>𝒙</m:t>
                              </m:r>
                            </m:e>
                            <m:sub>
                              <m:r>
                                <a:rPr lang="zh-CN" altLang="ar-AE" i="1" smtClean="0">
                                  <a:solidFill>
                                    <a:schemeClr val="tx1"/>
                                  </a:solidFill>
                                  <a:latin typeface="Cambria Math" panose="02040503050406030204" pitchFamily="18" charset="0"/>
                                  <a:ea typeface="宋体" pitchFamily="2" charset="-122"/>
                                </a:rPr>
                                <m:t>𝑗</m:t>
                              </m:r>
                            </m:sub>
                          </m:sSub>
                        </m:e>
                      </m:nary>
                    </m:oMath>
                  </m:oMathPara>
                </a14:m>
                <a:endParaRPr lang="ar-AE" altLang="zh-CN" dirty="0">
                  <a:solidFill>
                    <a:schemeClr val="tx1"/>
                  </a:solidFill>
                  <a:ea typeface="宋体" pitchFamily="2" charset="-122"/>
                </a:endParaRPr>
              </a:p>
            </p:txBody>
          </p:sp>
        </mc:Choice>
        <mc:Fallback xmlns="">
          <p:sp>
            <p:nvSpPr>
              <p:cNvPr id="11" name="Text Placeholder 102402"/>
              <p:cNvSpPr txBox="1">
                <a:spLocks noRot="1" noChangeAspect="1" noMove="1" noResize="1" noEditPoints="1" noAdjustHandles="1" noChangeArrowheads="1" noChangeShapeType="1" noTextEdit="1"/>
              </p:cNvSpPr>
              <p:nvPr/>
            </p:nvSpPr>
            <p:spPr>
              <a:xfrm>
                <a:off x="2629374" y="1445821"/>
                <a:ext cx="6933252" cy="1451758"/>
              </a:xfrm>
              <a:prstGeom prst="rect">
                <a:avLst/>
              </a:prstGeom>
              <a:blipFill>
                <a:blip r:embed="rId7"/>
                <a:stretch>
                  <a:fillRect/>
                </a:stretch>
              </a:blipFill>
              <a:ln>
                <a:miter lim="800000"/>
              </a:ln>
            </p:spPr>
            <p:txBody>
              <a:bodyPr/>
              <a:lstStyle/>
              <a:p>
                <a:r>
                  <a:rPr lang="en-US">
                    <a:noFill/>
                  </a:rPr>
                  <a:t> </a:t>
                </a:r>
              </a:p>
            </p:txBody>
          </p:sp>
        </mc:Fallback>
      </mc:AlternateContent>
    </p:spTree>
    <p:extLst>
      <p:ext uri="{BB962C8B-B14F-4D97-AF65-F5344CB8AC3E}">
        <p14:creationId xmlns:p14="http://schemas.microsoft.com/office/powerpoint/2010/main" val="296735729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25282" name="Title 225281"/>
          <p:cNvSpPr>
            <a:spLocks noGrp="1"/>
          </p:cNvSpPr>
          <p:nvPr>
            <p:ph type="title"/>
          </p:nvPr>
        </p:nvSpPr>
        <p:spPr>
          <a:xfrm>
            <a:off x="2438401" y="76200"/>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a:solidFill>
                  <a:schemeClr val="tx1"/>
                </a:solidFill>
                <a:ea typeface="宋体" pitchFamily="2" charset="-122"/>
              </a:rPr>
              <a:t>An Example for </a:t>
            </a:r>
            <a:r>
              <a:rPr lang="en-US" altLang="zh-CN">
                <a:solidFill>
                  <a:schemeClr val="tx1"/>
                </a:solidFill>
                <a:latin typeface="Symbol" pitchFamily="18" charset="2"/>
                <a:ea typeface="宋体" pitchFamily="2" charset="-122"/>
              </a:rPr>
              <a:t>f</a:t>
            </a:r>
            <a:r>
              <a:rPr lang="en-US" altLang="zh-CN">
                <a:solidFill>
                  <a:schemeClr val="tx1"/>
                </a:solidFill>
                <a:ea typeface="宋体" pitchFamily="2" charset="-122"/>
              </a:rPr>
              <a:t>(.) and K(.,.)</a:t>
            </a:r>
          </a:p>
        </p:txBody>
      </p:sp>
      <p:sp>
        <p:nvSpPr>
          <p:cNvPr id="225283" name="Text Placeholder 225282"/>
          <p:cNvSpPr>
            <a:spLocks noGrp="1"/>
          </p:cNvSpPr>
          <p:nvPr>
            <p:ph type="body" idx="1"/>
          </p:nvPr>
        </p:nvSpPr>
        <p:spPr>
          <a:xfrm>
            <a:off x="2438400" y="1066800"/>
            <a:ext cx="8040688" cy="5334000"/>
          </a:xfrm>
          <a:noFill/>
          <a:ln>
            <a:miter lim="800000"/>
          </a:ln>
        </p:spPr>
        <p:txBody>
          <a:bodyPr anchor="t"/>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a:ea typeface="宋体" pitchFamily="2" charset="-122"/>
              </a:rPr>
              <a:t>Suppose </a:t>
            </a:r>
            <a:r>
              <a:rPr lang="en-US" altLang="zh-CN">
                <a:latin typeface="Symbol" pitchFamily="18" charset="2"/>
                <a:ea typeface="宋体" pitchFamily="2" charset="-122"/>
              </a:rPr>
              <a:t>f</a:t>
            </a:r>
            <a:r>
              <a:rPr lang="en-US" altLang="zh-CN">
                <a:ea typeface="宋体" pitchFamily="2" charset="-122"/>
              </a:rPr>
              <a:t>(.) is given as follows</a:t>
            </a:r>
          </a:p>
          <a:p>
            <a:pPr lvl="0"/>
            <a:endParaRPr lang="en-US" altLang="zh-CN">
              <a:ea typeface="宋体" pitchFamily="2" charset="-122"/>
            </a:endParaRPr>
          </a:p>
          <a:p>
            <a:pPr lvl="0"/>
            <a:endParaRPr lang="en-US" altLang="zh-CN">
              <a:ea typeface="宋体" pitchFamily="2" charset="-122"/>
            </a:endParaRPr>
          </a:p>
          <a:p>
            <a:pPr lvl="0"/>
            <a:r>
              <a:rPr lang="en-US" altLang="zh-CN">
                <a:ea typeface="宋体" pitchFamily="2" charset="-122"/>
              </a:rPr>
              <a:t>An inner product in the feature space is</a:t>
            </a:r>
          </a:p>
          <a:p>
            <a:pPr lvl="0"/>
            <a:endParaRPr lang="en-US" altLang="zh-CN">
              <a:ea typeface="宋体" pitchFamily="2" charset="-122"/>
            </a:endParaRPr>
          </a:p>
          <a:p>
            <a:pPr lvl="0"/>
            <a:endParaRPr lang="en-US" altLang="zh-CN">
              <a:ea typeface="宋体" pitchFamily="2" charset="-122"/>
            </a:endParaRPr>
          </a:p>
          <a:p>
            <a:pPr lvl="0"/>
            <a:r>
              <a:rPr lang="en-US" altLang="zh-CN">
                <a:ea typeface="宋体" pitchFamily="2" charset="-122"/>
              </a:rPr>
              <a:t>So, if we define the kernel function as follows, there is no need to carry out </a:t>
            </a:r>
            <a:r>
              <a:rPr lang="en-US" altLang="zh-CN">
                <a:latin typeface="Symbol" pitchFamily="18" charset="2"/>
                <a:ea typeface="宋体" pitchFamily="2" charset="-122"/>
              </a:rPr>
              <a:t>f</a:t>
            </a:r>
            <a:r>
              <a:rPr lang="en-US" altLang="zh-CN">
                <a:ea typeface="宋体" pitchFamily="2" charset="-122"/>
              </a:rPr>
              <a:t>(.) explicitly</a:t>
            </a:r>
          </a:p>
          <a:p>
            <a:pPr lvl="0"/>
            <a:endParaRPr lang="en-US" altLang="zh-CN">
              <a:ea typeface="宋体" pitchFamily="2" charset="-122"/>
            </a:endParaRPr>
          </a:p>
          <a:p>
            <a:pPr lvl="0"/>
            <a:endParaRPr lang="en-US" altLang="zh-CN">
              <a:ea typeface="宋体" pitchFamily="2" charset="-122"/>
            </a:endParaRPr>
          </a:p>
          <a:p>
            <a:pPr lvl="0"/>
            <a:r>
              <a:rPr lang="en-US" altLang="zh-CN">
                <a:ea typeface="宋体" pitchFamily="2" charset="-122"/>
              </a:rPr>
              <a:t>This use of kernel function to avoid carrying out </a:t>
            </a:r>
            <a:r>
              <a:rPr lang="en-US" altLang="zh-CN">
                <a:latin typeface="Symbol" pitchFamily="18" charset="2"/>
                <a:ea typeface="宋体" pitchFamily="2" charset="-122"/>
              </a:rPr>
              <a:t>f</a:t>
            </a:r>
            <a:r>
              <a:rPr lang="en-US" altLang="zh-CN">
                <a:ea typeface="宋体" pitchFamily="2" charset="-122"/>
              </a:rPr>
              <a:t>(.) explicitly is known as the kernel trick</a:t>
            </a:r>
          </a:p>
        </p:txBody>
      </p:sp>
      <p:sp>
        <p:nvSpPr>
          <p:cNvPr id="225290" name="Date Placeholder 3"/>
          <p:cNvSpPr>
            <a:spLocks noGrp="1"/>
          </p:cNvSpPr>
          <p:nvPr>
            <p:ph type="dt" sz="half" idx="4294967295"/>
          </p:nvPr>
        </p:nvSpPr>
        <p:spPr>
          <a:xfrm>
            <a:off x="0" y="6356350"/>
            <a:ext cx="2743200" cy="365125"/>
          </a:xfrm>
        </p:spPr>
        <p:txBody>
          <a:bodyPr anchor="t"/>
          <a:lstStyle/>
          <a:p>
            <a:pPr lvl="0"/>
            <a:fld id="{EF02CA8D-AA53-443E-BC56-286AEBFB4146}"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25291" name="Slide Number Placeholder 4"/>
          <p:cNvSpPr>
            <a:spLocks noGrp="1"/>
          </p:cNvSpPr>
          <p:nvPr>
            <p:ph type="sldNum" sz="quarter" idx="4294967295"/>
          </p:nvPr>
        </p:nvSpPr>
        <p:spPr>
          <a:xfrm>
            <a:off x="0" y="6356350"/>
            <a:ext cx="4114800" cy="365125"/>
          </a:xfrm>
        </p:spPr>
        <p:txBody>
          <a:bodyPr anchor="t"/>
          <a:lstStyle/>
          <a:p>
            <a:pPr lvl="0" algn="r"/>
            <a:fld id="{B5B060AC-DD30-4970-A479-B55E3D6F39A8}" type="slidenum">
              <a:rPr lang="zh-CN" altLang="en-US" sz="1400">
                <a:latin typeface="Tahoma" pitchFamily="34" charset="0"/>
                <a:ea typeface="宋体" pitchFamily="2" charset="-122"/>
              </a:rPr>
              <a:t>65</a:t>
            </a:fld>
            <a:endParaRPr lang="en-US" dirty="0">
              <a:latin typeface="Calibri" panose="020F0502020204030204" pitchFamily="34" charset="0"/>
            </a:endParaRPr>
          </a:p>
        </p:txBody>
      </p:sp>
      <p:pic>
        <p:nvPicPr>
          <p:cNvPr id="225284" name="Picture 225283"/>
          <p:cNvPicPr>
            <a:picLocks noChangeAspect="1"/>
          </p:cNvPicPr>
          <p:nvPr>
            <p:custDataLst>
              <p:tags r:id="rId1"/>
            </p:custDataLst>
          </p:nvPr>
        </p:nvPicPr>
        <p:blipFill>
          <a:blip r:embed="rId6"/>
          <a:stretch>
            <a:fillRect/>
          </a:stretch>
        </p:blipFill>
        <p:spPr>
          <a:xfrm>
            <a:off x="3124200" y="1693864"/>
            <a:ext cx="6553200" cy="515937"/>
          </a:xfrm>
          <a:prstGeom prst="rect">
            <a:avLst/>
          </a:prstGeom>
          <a:noFill/>
          <a:ln>
            <a:noFill/>
            <a:miter lim="800000"/>
          </a:ln>
          <a:effectLst/>
        </p:spPr>
      </p:pic>
      <p:pic>
        <p:nvPicPr>
          <p:cNvPr id="225287" name="Picture 225286"/>
          <p:cNvPicPr>
            <a:picLocks noChangeAspect="1"/>
          </p:cNvPicPr>
          <p:nvPr>
            <p:custDataLst>
              <p:tags r:id="rId2"/>
            </p:custDataLst>
          </p:nvPr>
        </p:nvPicPr>
        <p:blipFill>
          <a:blip r:embed="rId7"/>
          <a:stretch>
            <a:fillRect/>
          </a:stretch>
        </p:blipFill>
        <p:spPr>
          <a:xfrm>
            <a:off x="3308350" y="4572001"/>
            <a:ext cx="5911850" cy="468313"/>
          </a:xfrm>
          <a:prstGeom prst="rect">
            <a:avLst/>
          </a:prstGeom>
          <a:noFill/>
          <a:ln>
            <a:noFill/>
            <a:miter lim="800000"/>
          </a:ln>
          <a:effectLst/>
        </p:spPr>
      </p:pic>
      <p:pic>
        <p:nvPicPr>
          <p:cNvPr id="225289" name="Picture 225288"/>
          <p:cNvPicPr>
            <a:picLocks noChangeAspect="1"/>
          </p:cNvPicPr>
          <p:nvPr>
            <p:custDataLst>
              <p:tags r:id="rId3"/>
            </p:custDataLst>
          </p:nvPr>
        </p:nvPicPr>
        <p:blipFill>
          <a:blip r:embed="rId8"/>
          <a:stretch>
            <a:fillRect/>
          </a:stretch>
        </p:blipFill>
        <p:spPr>
          <a:xfrm>
            <a:off x="2971800" y="2894014"/>
            <a:ext cx="6705600" cy="534987"/>
          </a:xfrm>
          <a:prstGeom prst="rect">
            <a:avLst/>
          </a:prstGeom>
          <a:noFill/>
          <a:ln>
            <a:noFill/>
            <a:miter lim="800000"/>
          </a:ln>
          <a:effectLst/>
        </p:spPr>
      </p:pic>
    </p:spTree>
    <p:extLst>
      <p:ext uri="{BB962C8B-B14F-4D97-AF65-F5344CB8AC3E}">
        <p14:creationId xmlns:p14="http://schemas.microsoft.com/office/powerpoint/2010/main" val="408786277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Rectangle 60"/>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88770" name="Rectangle 288769"/>
          <p:cNvSpPr/>
          <p:nvPr/>
        </p:nvSpPr>
        <p:spPr>
          <a:xfrm>
            <a:off x="1905000" y="228600"/>
            <a:ext cx="7772400" cy="762000"/>
          </a:xfrm>
          <a:prstGeom prst="rect">
            <a:avLst/>
          </a:prstGeom>
          <a:noFill/>
          <a:ln>
            <a:noFill/>
            <a:miter lim="800000"/>
          </a:ln>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sz="2400">
                <a:solidFill>
                  <a:schemeClr val="tx1"/>
                </a:solidFill>
                <a:ea typeface="宋体" pitchFamily="2" charset="-122"/>
              </a:rPr>
              <a:t>Non-linear SVMs:  Feature spaces</a:t>
            </a:r>
          </a:p>
        </p:txBody>
      </p:sp>
      <p:sp>
        <p:nvSpPr>
          <p:cNvPr id="288771" name="Rectangle 288770"/>
          <p:cNvSpPr/>
          <p:nvPr/>
        </p:nvSpPr>
        <p:spPr>
          <a:xfrm>
            <a:off x="1905000" y="1066800"/>
            <a:ext cx="8229600" cy="5029200"/>
          </a:xfrm>
          <a:prstGeom prst="rect">
            <a:avLst/>
          </a:prstGeom>
          <a:noFill/>
          <a:ln>
            <a:noFill/>
            <a:miter lim="800000"/>
          </a:ln>
        </p:spPr>
        <p:txBody>
          <a:bodyPr/>
          <a:lstStyle>
            <a:lvl1pPr marL="174625" indent="-174625" algn="l" defTabSz="914400" rtl="0" eaLnBrk="1" fontAlgn="base" hangingPunct="1">
              <a:lnSpc>
                <a:spcPct val="100000"/>
              </a:lnSpc>
              <a:spcBef>
                <a:spcPct val="20000"/>
              </a:spcBef>
              <a:spcAft>
                <a:spcPct val="0"/>
              </a:spcAft>
              <a:buClr>
                <a:schemeClr val="folHlink"/>
              </a:buClr>
              <a:buSzPct val="60000"/>
              <a:buFont typeface="Wingdings" pitchFamily="2" charset="2"/>
              <a:buChar char="n"/>
              <a:defRPr kumimoji="0" lang="en-US" altLang="en-US" sz="2400" b="0" i="0" u="none" baseline="0">
                <a:solidFill>
                  <a:schemeClr val="tx1"/>
                </a:solidFill>
                <a:effectLst/>
                <a:latin typeface="Tahoma" pitchFamily="34" charset="0"/>
              </a:defRPr>
            </a:lvl1pPr>
            <a:lvl2pPr marL="454025" indent="-165100" algn="l" defTabSz="914400" rtl="0" eaLnBrk="1" fontAlgn="base" hangingPunct="1">
              <a:lnSpc>
                <a:spcPct val="100000"/>
              </a:lnSpc>
              <a:spcBef>
                <a:spcPct val="20000"/>
              </a:spcBef>
              <a:spcAft>
                <a:spcPct val="0"/>
              </a:spcAft>
              <a:buClr>
                <a:schemeClr val="hlink"/>
              </a:buClr>
              <a:buSzPct val="55000"/>
              <a:buFont typeface="Wingdings" pitchFamily="2" charset="2"/>
              <a:buChar char="n"/>
              <a:defRPr kumimoji="0" lang="en-US" altLang="en-US" sz="2200" b="0" i="0" u="none" baseline="0">
                <a:solidFill>
                  <a:schemeClr val="tx1"/>
                </a:solidFill>
                <a:effectLst/>
                <a:latin typeface="Tahoma" pitchFamily="34" charset="0"/>
              </a:defRPr>
            </a:lvl2pPr>
            <a:lvl3pPr marL="742950" indent="-174625" algn="l" defTabSz="914400" rtl="0" eaLnBrk="1" fontAlgn="base" hangingPunct="1">
              <a:lnSpc>
                <a:spcPct val="100000"/>
              </a:lnSpc>
              <a:spcBef>
                <a:spcPct val="20000"/>
              </a:spcBef>
              <a:spcAft>
                <a:spcPct val="0"/>
              </a:spcAft>
              <a:buClr>
                <a:schemeClr val="folHlink"/>
              </a:buClr>
              <a:buSzPct val="50000"/>
              <a:buFont typeface="Wingdings" pitchFamily="2" charset="2"/>
              <a:buChar char="n"/>
              <a:defRPr kumimoji="0" lang="en-US" altLang="en-US" sz="2000" b="0" i="0" u="none" baseline="0">
                <a:solidFill>
                  <a:schemeClr val="tx1"/>
                </a:solidFill>
                <a:effectLst/>
                <a:latin typeface="Tahoma" pitchFamily="34" charset="0"/>
              </a:defRPr>
            </a:lvl3pPr>
            <a:lvl4pPr marL="1031875" indent="-174625" algn="l" defTabSz="914400" rtl="0" eaLnBrk="1" fontAlgn="base" hangingPunct="1">
              <a:lnSpc>
                <a:spcPct val="100000"/>
              </a:lnSpc>
              <a:spcBef>
                <a:spcPct val="20000"/>
              </a:spcBef>
              <a:spcAft>
                <a:spcPct val="0"/>
              </a:spcAft>
              <a:buClr>
                <a:schemeClr val="accent2"/>
              </a:buClr>
              <a:buSzPct val="55000"/>
              <a:buFont typeface="Wingdings" pitchFamily="2" charset="2"/>
              <a:buChar char="n"/>
              <a:defRPr kumimoji="0" lang="en-US" altLang="en-US" sz="1800" b="0" i="0" u="none" baseline="0">
                <a:solidFill>
                  <a:schemeClr val="tx1"/>
                </a:solidFill>
                <a:effectLst/>
                <a:latin typeface="Tahoma" pitchFamily="34" charset="0"/>
              </a:defRPr>
            </a:lvl4pPr>
            <a:lvl5pPr marL="1258888" indent="-112712" algn="l" defTabSz="914400" rtl="0" eaLnBrk="1" fontAlgn="base" hangingPunct="1">
              <a:lnSpc>
                <a:spcPct val="100000"/>
              </a:lnSpc>
              <a:spcBef>
                <a:spcPct val="20000"/>
              </a:spcBef>
              <a:spcAft>
                <a:spcPct val="0"/>
              </a:spcAft>
              <a:buClr>
                <a:schemeClr val="accent1"/>
              </a:buClr>
              <a:buSzPct val="50000"/>
              <a:buFont typeface="Wingdings" pitchFamily="2" charset="2"/>
              <a:buChar char="n"/>
              <a:defRPr kumimoji="0" lang="en-US" altLang="en-US" sz="1800" b="0" i="0" u="none" baseline="0">
                <a:solidFill>
                  <a:schemeClr val="tx1"/>
                </a:solidFill>
                <a:effectLst/>
                <a:latin typeface="Tahoma" pitchFamily="34" charset="0"/>
              </a:defRPr>
            </a:lvl5pPr>
          </a:lstStyle>
          <a:p>
            <a:pPr lvl="0"/>
            <a:r>
              <a:rPr lang="en-US" altLang="zh-CN" sz="2000" dirty="0">
                <a:ea typeface="宋体" pitchFamily="2" charset="-122"/>
              </a:rPr>
              <a:t>General idea:   the original input space can always be mapped to some higher-dimensional feature space where the training set is separable:</a:t>
            </a:r>
          </a:p>
        </p:txBody>
      </p:sp>
      <p:cxnSp>
        <p:nvCxnSpPr>
          <p:cNvPr id="288772" name="Straight Connector 288771"/>
          <p:cNvCxnSpPr/>
          <p:nvPr/>
        </p:nvCxnSpPr>
        <p:spPr>
          <a:xfrm flipH="1" flipV="1">
            <a:off x="3592513" y="2559050"/>
            <a:ext cx="0" cy="3041650"/>
          </a:xfrm>
          <a:prstGeom prst="line">
            <a:avLst/>
          </a:prstGeom>
          <a:noFill/>
          <a:ln w="25400">
            <a:solidFill>
              <a:schemeClr val="tx1"/>
            </a:solidFill>
            <a:miter lim="800000"/>
            <a:tailEnd type="triangle"/>
          </a:ln>
          <a:effectLst/>
        </p:spPr>
      </p:cxnSp>
      <p:cxnSp>
        <p:nvCxnSpPr>
          <p:cNvPr id="288773" name="Straight Connector 288772"/>
          <p:cNvCxnSpPr/>
          <p:nvPr/>
        </p:nvCxnSpPr>
        <p:spPr>
          <a:xfrm flipV="1">
            <a:off x="1971676" y="4170363"/>
            <a:ext cx="3319463" cy="0"/>
          </a:xfrm>
          <a:prstGeom prst="line">
            <a:avLst/>
          </a:prstGeom>
          <a:noFill/>
          <a:ln w="25400">
            <a:solidFill>
              <a:schemeClr val="tx1"/>
            </a:solidFill>
            <a:miter lim="800000"/>
            <a:tailEnd type="triangle"/>
          </a:ln>
          <a:effectLst/>
        </p:spPr>
      </p:cxnSp>
      <p:sp>
        <p:nvSpPr>
          <p:cNvPr id="288774" name="Octagon 288773"/>
          <p:cNvSpPr/>
          <p:nvPr/>
        </p:nvSpPr>
        <p:spPr>
          <a:xfrm>
            <a:off x="3622675" y="3390900"/>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75" name="Octagon 288774"/>
          <p:cNvSpPr/>
          <p:nvPr/>
        </p:nvSpPr>
        <p:spPr>
          <a:xfrm>
            <a:off x="3048000" y="37480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76" name="Octagon 288775"/>
          <p:cNvSpPr/>
          <p:nvPr/>
        </p:nvSpPr>
        <p:spPr>
          <a:xfrm>
            <a:off x="3200400" y="42941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77" name="Octagon 288776"/>
          <p:cNvSpPr/>
          <p:nvPr/>
        </p:nvSpPr>
        <p:spPr>
          <a:xfrm>
            <a:off x="3733800" y="477043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78" name="Octagon 288777"/>
          <p:cNvSpPr/>
          <p:nvPr/>
        </p:nvSpPr>
        <p:spPr>
          <a:xfrm>
            <a:off x="3314700" y="343693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79" name="Octagon 288778"/>
          <p:cNvSpPr/>
          <p:nvPr/>
        </p:nvSpPr>
        <p:spPr>
          <a:xfrm>
            <a:off x="2819400" y="40655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80" name="Octagon 288779"/>
          <p:cNvSpPr/>
          <p:nvPr/>
        </p:nvSpPr>
        <p:spPr>
          <a:xfrm>
            <a:off x="3238500" y="480853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81" name="Octagon 288780"/>
          <p:cNvSpPr/>
          <p:nvPr/>
        </p:nvSpPr>
        <p:spPr>
          <a:xfrm>
            <a:off x="3733800" y="38369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82" name="Octagon 288781"/>
          <p:cNvSpPr/>
          <p:nvPr/>
        </p:nvSpPr>
        <p:spPr>
          <a:xfrm>
            <a:off x="4635500" y="38242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3" name="Octagon 288782"/>
          <p:cNvSpPr/>
          <p:nvPr/>
        </p:nvSpPr>
        <p:spPr>
          <a:xfrm>
            <a:off x="4495800" y="50371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4" name="Octagon 288783"/>
          <p:cNvSpPr/>
          <p:nvPr/>
        </p:nvSpPr>
        <p:spPr>
          <a:xfrm>
            <a:off x="2247900" y="39512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5" name="Octagon 288784"/>
          <p:cNvSpPr/>
          <p:nvPr/>
        </p:nvSpPr>
        <p:spPr>
          <a:xfrm>
            <a:off x="3759200" y="54054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6" name="Octagon 288785"/>
          <p:cNvSpPr/>
          <p:nvPr/>
        </p:nvSpPr>
        <p:spPr>
          <a:xfrm>
            <a:off x="4724400" y="45608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7" name="Octagon 288786"/>
          <p:cNvSpPr/>
          <p:nvPr/>
        </p:nvSpPr>
        <p:spPr>
          <a:xfrm>
            <a:off x="2787650" y="51006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8" name="Octagon 288787"/>
          <p:cNvSpPr/>
          <p:nvPr/>
        </p:nvSpPr>
        <p:spPr>
          <a:xfrm>
            <a:off x="2476500" y="46180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89" name="Octagon 288788"/>
          <p:cNvSpPr/>
          <p:nvPr/>
        </p:nvSpPr>
        <p:spPr>
          <a:xfrm>
            <a:off x="2533650" y="30940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90" name="Octagon 288789"/>
          <p:cNvSpPr/>
          <p:nvPr/>
        </p:nvSpPr>
        <p:spPr>
          <a:xfrm>
            <a:off x="4029075" y="4229100"/>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91" name="Octagon 288790"/>
          <p:cNvSpPr/>
          <p:nvPr/>
        </p:nvSpPr>
        <p:spPr>
          <a:xfrm>
            <a:off x="3648075" y="4362450"/>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92" name="Octagon 288791"/>
          <p:cNvSpPr/>
          <p:nvPr/>
        </p:nvSpPr>
        <p:spPr>
          <a:xfrm>
            <a:off x="3933825" y="3124200"/>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93" name="Oval 288792"/>
          <p:cNvSpPr/>
          <p:nvPr/>
        </p:nvSpPr>
        <p:spPr>
          <a:xfrm>
            <a:off x="2638425" y="3209925"/>
            <a:ext cx="1885950" cy="1905000"/>
          </a:xfrm>
          <a:prstGeom prst="ellipse">
            <a:avLst/>
          </a:prstGeom>
          <a:noFill/>
          <a:ln w="15875">
            <a:solidFill>
              <a:schemeClr val="tx2"/>
            </a:solidFill>
            <a:prstDash val="sysDot"/>
            <a:miter lim="800000"/>
          </a:ln>
          <a:effectLst/>
        </p:spPr>
        <p:txBody>
          <a:bodyPr/>
          <a:lstStyle/>
          <a:p>
            <a:endParaRPr dirty="0">
              <a:latin typeface="Calibri" panose="020F0502020204030204" pitchFamily="34" charset="0"/>
            </a:endParaRPr>
          </a:p>
        </p:txBody>
      </p:sp>
      <p:sp>
        <p:nvSpPr>
          <p:cNvPr id="288794" name="Octagon 288793"/>
          <p:cNvSpPr/>
          <p:nvPr/>
        </p:nvSpPr>
        <p:spPr>
          <a:xfrm>
            <a:off x="2686050" y="32464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795" name="Octagon 288794"/>
          <p:cNvSpPr/>
          <p:nvPr/>
        </p:nvSpPr>
        <p:spPr>
          <a:xfrm>
            <a:off x="4610100" y="32273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cxnSp>
        <p:nvCxnSpPr>
          <p:cNvPr id="288796" name="Straight Connector 288795"/>
          <p:cNvCxnSpPr/>
          <p:nvPr/>
        </p:nvCxnSpPr>
        <p:spPr>
          <a:xfrm flipH="1" flipV="1">
            <a:off x="7631113" y="2311400"/>
            <a:ext cx="0" cy="2070100"/>
          </a:xfrm>
          <a:prstGeom prst="line">
            <a:avLst/>
          </a:prstGeom>
          <a:noFill/>
          <a:ln w="25400">
            <a:solidFill>
              <a:schemeClr val="tx1"/>
            </a:solidFill>
            <a:miter lim="800000"/>
            <a:tailEnd type="triangle"/>
          </a:ln>
          <a:effectLst/>
        </p:spPr>
      </p:cxnSp>
      <p:cxnSp>
        <p:nvCxnSpPr>
          <p:cNvPr id="288797" name="Straight Connector 288796"/>
          <p:cNvCxnSpPr/>
          <p:nvPr/>
        </p:nvCxnSpPr>
        <p:spPr>
          <a:xfrm>
            <a:off x="7600951" y="4398963"/>
            <a:ext cx="2347913" cy="0"/>
          </a:xfrm>
          <a:prstGeom prst="line">
            <a:avLst/>
          </a:prstGeom>
          <a:noFill/>
          <a:ln w="25400">
            <a:solidFill>
              <a:schemeClr val="tx1"/>
            </a:solidFill>
            <a:miter lim="800000"/>
            <a:tailEnd type="triangle"/>
          </a:ln>
          <a:effectLst/>
        </p:spPr>
      </p:cxnSp>
      <p:sp>
        <p:nvSpPr>
          <p:cNvPr id="288798" name="Octagon 288797"/>
          <p:cNvSpPr/>
          <p:nvPr/>
        </p:nvSpPr>
        <p:spPr>
          <a:xfrm>
            <a:off x="7899400" y="3762375"/>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799" name="Octagon 288798"/>
          <p:cNvSpPr/>
          <p:nvPr/>
        </p:nvSpPr>
        <p:spPr>
          <a:xfrm>
            <a:off x="7324725" y="4119563"/>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0" name="Octagon 288799"/>
          <p:cNvSpPr/>
          <p:nvPr/>
        </p:nvSpPr>
        <p:spPr>
          <a:xfrm>
            <a:off x="7705725" y="46751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1" name="Octagon 288800"/>
          <p:cNvSpPr/>
          <p:nvPr/>
        </p:nvSpPr>
        <p:spPr>
          <a:xfrm>
            <a:off x="8524875" y="46751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2" name="Octagon 288801"/>
          <p:cNvSpPr/>
          <p:nvPr/>
        </p:nvSpPr>
        <p:spPr>
          <a:xfrm>
            <a:off x="7591425" y="3808413"/>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3" name="Octagon 288802"/>
          <p:cNvSpPr/>
          <p:nvPr/>
        </p:nvSpPr>
        <p:spPr>
          <a:xfrm>
            <a:off x="7800975" y="408463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4" name="Octagon 288803"/>
          <p:cNvSpPr/>
          <p:nvPr/>
        </p:nvSpPr>
        <p:spPr>
          <a:xfrm>
            <a:off x="8029575" y="4713288"/>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5" name="Octagon 288804"/>
          <p:cNvSpPr/>
          <p:nvPr/>
        </p:nvSpPr>
        <p:spPr>
          <a:xfrm>
            <a:off x="8010525" y="4208463"/>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06" name="Octagon 288805"/>
          <p:cNvSpPr/>
          <p:nvPr/>
        </p:nvSpPr>
        <p:spPr>
          <a:xfrm>
            <a:off x="9617075" y="38433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07" name="Octagon 288806"/>
          <p:cNvSpPr/>
          <p:nvPr/>
        </p:nvSpPr>
        <p:spPr>
          <a:xfrm>
            <a:off x="9477375" y="50561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08" name="Octagon 288807"/>
          <p:cNvSpPr/>
          <p:nvPr/>
        </p:nvSpPr>
        <p:spPr>
          <a:xfrm>
            <a:off x="9001125" y="28082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09" name="Octagon 288808"/>
          <p:cNvSpPr/>
          <p:nvPr/>
        </p:nvSpPr>
        <p:spPr>
          <a:xfrm>
            <a:off x="9007475" y="40719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0" name="Octagon 288809"/>
          <p:cNvSpPr/>
          <p:nvPr/>
        </p:nvSpPr>
        <p:spPr>
          <a:xfrm>
            <a:off x="9705975" y="45799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1" name="Octagon 288810"/>
          <p:cNvSpPr/>
          <p:nvPr/>
        </p:nvSpPr>
        <p:spPr>
          <a:xfrm>
            <a:off x="8531225" y="35194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2" name="Octagon 288811"/>
          <p:cNvSpPr/>
          <p:nvPr/>
        </p:nvSpPr>
        <p:spPr>
          <a:xfrm>
            <a:off x="9134475" y="475138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3" name="Octagon 288812"/>
          <p:cNvSpPr/>
          <p:nvPr/>
        </p:nvSpPr>
        <p:spPr>
          <a:xfrm>
            <a:off x="8924925" y="30178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4" name="Octagon 288813"/>
          <p:cNvSpPr/>
          <p:nvPr/>
        </p:nvSpPr>
        <p:spPr>
          <a:xfrm>
            <a:off x="7534275" y="4524375"/>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15" name="Octagon 288814"/>
          <p:cNvSpPr/>
          <p:nvPr/>
        </p:nvSpPr>
        <p:spPr>
          <a:xfrm>
            <a:off x="7153275" y="4657725"/>
            <a:ext cx="88900" cy="88900"/>
          </a:xfrm>
          <a:prstGeom prst="octagon">
            <a:avLst>
              <a:gd name="adj" fmla="val 29287"/>
            </a:avLst>
          </a:prstGeom>
          <a:solidFill>
            <a:srgbClr val="FF0000"/>
          </a:solidFill>
          <a:ln>
            <a:solidFill>
              <a:srgbClr val="FF0000"/>
            </a:solidFill>
            <a:miter lim="800000"/>
          </a:ln>
          <a:effectLst/>
        </p:spPr>
        <p:txBody>
          <a:bodyPr/>
          <a:lstStyle/>
          <a:p>
            <a:endParaRPr dirty="0">
              <a:latin typeface="Calibri" panose="020F0502020204030204" pitchFamily="34" charset="0"/>
            </a:endParaRPr>
          </a:p>
        </p:txBody>
      </p:sp>
      <p:sp>
        <p:nvSpPr>
          <p:cNvPr id="288816" name="Octagon 288815"/>
          <p:cNvSpPr/>
          <p:nvPr/>
        </p:nvSpPr>
        <p:spPr>
          <a:xfrm>
            <a:off x="8915400" y="3143250"/>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7" name="Octagon 288816"/>
          <p:cNvSpPr/>
          <p:nvPr/>
        </p:nvSpPr>
        <p:spPr>
          <a:xfrm>
            <a:off x="8467725" y="26749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sp>
        <p:nvSpPr>
          <p:cNvPr id="288818" name="Octagon 288817"/>
          <p:cNvSpPr/>
          <p:nvPr/>
        </p:nvSpPr>
        <p:spPr>
          <a:xfrm>
            <a:off x="9591675" y="3246438"/>
            <a:ext cx="88900" cy="88900"/>
          </a:xfrm>
          <a:prstGeom prst="octagon">
            <a:avLst>
              <a:gd name="adj" fmla="val 29287"/>
            </a:avLst>
          </a:prstGeom>
          <a:solidFill>
            <a:srgbClr val="0000FF"/>
          </a:solidFill>
          <a:ln>
            <a:solidFill>
              <a:srgbClr val="0000FF"/>
            </a:solidFill>
            <a:miter lim="800000"/>
          </a:ln>
          <a:effectLst/>
        </p:spPr>
        <p:txBody>
          <a:bodyPr/>
          <a:lstStyle/>
          <a:p>
            <a:endParaRPr dirty="0">
              <a:latin typeface="Calibri" panose="020F0502020204030204" pitchFamily="34" charset="0"/>
            </a:endParaRPr>
          </a:p>
        </p:txBody>
      </p:sp>
      <p:cxnSp>
        <p:nvCxnSpPr>
          <p:cNvPr id="288819" name="Straight Connector 288818"/>
          <p:cNvCxnSpPr/>
          <p:nvPr/>
        </p:nvCxnSpPr>
        <p:spPr>
          <a:xfrm flipH="1">
            <a:off x="6383338" y="4400550"/>
            <a:ext cx="1238250" cy="996950"/>
          </a:xfrm>
          <a:prstGeom prst="line">
            <a:avLst/>
          </a:prstGeom>
          <a:noFill/>
          <a:ln w="25400">
            <a:solidFill>
              <a:schemeClr val="tx1"/>
            </a:solidFill>
            <a:miter lim="800000"/>
            <a:tailEnd type="triangle"/>
          </a:ln>
          <a:effectLst/>
        </p:spPr>
      </p:cxnSp>
      <p:cxnSp>
        <p:nvCxnSpPr>
          <p:cNvPr id="288820" name="Straight Connector 288819"/>
          <p:cNvCxnSpPr/>
          <p:nvPr/>
        </p:nvCxnSpPr>
        <p:spPr>
          <a:xfrm>
            <a:off x="7620000" y="3048000"/>
            <a:ext cx="1447800" cy="1333500"/>
          </a:xfrm>
          <a:prstGeom prst="line">
            <a:avLst/>
          </a:prstGeom>
          <a:noFill/>
          <a:ln w="15875">
            <a:solidFill>
              <a:schemeClr val="tx2"/>
            </a:solidFill>
            <a:prstDash val="sysDot"/>
            <a:miter lim="800000"/>
          </a:ln>
          <a:effectLst/>
        </p:spPr>
      </p:cxnSp>
      <p:cxnSp>
        <p:nvCxnSpPr>
          <p:cNvPr id="288821" name="Straight Connector 288820"/>
          <p:cNvCxnSpPr/>
          <p:nvPr/>
        </p:nvCxnSpPr>
        <p:spPr>
          <a:xfrm flipV="1">
            <a:off x="7848600" y="4419600"/>
            <a:ext cx="1219200" cy="1219200"/>
          </a:xfrm>
          <a:prstGeom prst="line">
            <a:avLst/>
          </a:prstGeom>
          <a:noFill/>
          <a:ln w="15875">
            <a:solidFill>
              <a:schemeClr val="tx2"/>
            </a:solidFill>
            <a:prstDash val="sysDot"/>
            <a:miter lim="800000"/>
          </a:ln>
          <a:effectLst/>
        </p:spPr>
      </p:cxnSp>
      <p:cxnSp>
        <p:nvCxnSpPr>
          <p:cNvPr id="288822" name="Straight Connector 288821"/>
          <p:cNvCxnSpPr/>
          <p:nvPr/>
        </p:nvCxnSpPr>
        <p:spPr>
          <a:xfrm flipV="1">
            <a:off x="6153150" y="3086100"/>
            <a:ext cx="1466850" cy="838200"/>
          </a:xfrm>
          <a:prstGeom prst="line">
            <a:avLst/>
          </a:prstGeom>
          <a:noFill/>
          <a:ln w="15875">
            <a:solidFill>
              <a:schemeClr val="tx2"/>
            </a:solidFill>
            <a:prstDash val="sysDot"/>
            <a:miter lim="800000"/>
          </a:ln>
          <a:effectLst/>
        </p:spPr>
      </p:cxnSp>
      <p:cxnSp>
        <p:nvCxnSpPr>
          <p:cNvPr id="288823" name="Straight Connector 288822"/>
          <p:cNvCxnSpPr/>
          <p:nvPr/>
        </p:nvCxnSpPr>
        <p:spPr>
          <a:xfrm>
            <a:off x="6134100" y="3924300"/>
            <a:ext cx="1714500" cy="1695450"/>
          </a:xfrm>
          <a:prstGeom prst="line">
            <a:avLst/>
          </a:prstGeom>
          <a:noFill/>
          <a:ln w="15875">
            <a:solidFill>
              <a:schemeClr val="tx2"/>
            </a:solidFill>
            <a:prstDash val="sysDot"/>
            <a:miter lim="800000"/>
          </a:ln>
          <a:effectLst/>
        </p:spPr>
      </p:cxnSp>
      <p:sp>
        <p:nvSpPr>
          <p:cNvPr id="288824" name="Arrow: Curved Down 288823"/>
          <p:cNvSpPr/>
          <p:nvPr/>
        </p:nvSpPr>
        <p:spPr>
          <a:xfrm>
            <a:off x="5105400" y="2362200"/>
            <a:ext cx="1638300" cy="457200"/>
          </a:xfrm>
          <a:prstGeom prst="curvedDownArrow">
            <a:avLst>
              <a:gd name="adj1" fmla="val 69676"/>
              <a:gd name="adj2" fmla="val 142670"/>
              <a:gd name="adj3" fmla="val 33333"/>
            </a:avLst>
          </a:prstGeom>
          <a:solidFill>
            <a:srgbClr val="008000"/>
          </a:solidFill>
          <a:ln>
            <a:solidFill>
              <a:srgbClr val="008000"/>
            </a:solidFill>
            <a:miter lim="800000"/>
          </a:ln>
          <a:effectLst/>
        </p:spPr>
        <p:txBody>
          <a:bodyPr/>
          <a:lstStyle/>
          <a:p>
            <a:endParaRPr dirty="0">
              <a:latin typeface="Calibri" panose="020F0502020204030204" pitchFamily="34" charset="0"/>
            </a:endParaRPr>
          </a:p>
        </p:txBody>
      </p:sp>
      <p:sp>
        <p:nvSpPr>
          <p:cNvPr id="288825" name="Rectangle 288824"/>
          <p:cNvSpPr/>
          <p:nvPr/>
        </p:nvSpPr>
        <p:spPr>
          <a:xfrm>
            <a:off x="5105400" y="3048001"/>
            <a:ext cx="1905000" cy="396875"/>
          </a:xfrm>
          <a:prstGeom prst="rect">
            <a:avLst/>
          </a:prstGeom>
          <a:noFill/>
          <a:ln>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lvl="0">
              <a:spcBef>
                <a:spcPct val="50000"/>
              </a:spcBef>
            </a:pPr>
            <a:r>
              <a:rPr lang="el-GR" altLang="en-US" sz="2000">
                <a:latin typeface="Times New Roman" pitchFamily="18" charset="0"/>
                <a:ea typeface="宋体" pitchFamily="2" charset="-122"/>
              </a:rPr>
              <a:t>Φ</a:t>
            </a:r>
            <a:r>
              <a:rPr lang="en-US" altLang="zh-CN" sz="2000">
                <a:latin typeface="Times New Roman" pitchFamily="18" charset="0"/>
                <a:ea typeface="宋体" pitchFamily="2" charset="-122"/>
              </a:rPr>
              <a:t>:  </a:t>
            </a:r>
            <a:r>
              <a:rPr lang="en-US" altLang="zh-CN" sz="2000" b="1">
                <a:latin typeface="Times New Roman" pitchFamily="18" charset="0"/>
                <a:ea typeface="宋体" pitchFamily="2" charset="-122"/>
              </a:rPr>
              <a:t>x</a:t>
            </a:r>
            <a:r>
              <a:rPr lang="en-US" altLang="zh-CN" sz="2000" b="1" baseline="-25000">
                <a:latin typeface="Times New Roman" pitchFamily="18" charset="0"/>
                <a:ea typeface="宋体" pitchFamily="2" charset="-122"/>
              </a:rPr>
              <a:t> </a:t>
            </a:r>
            <a:r>
              <a:rPr lang="en-US" altLang="zh-CN" sz="2000" b="1">
                <a:latin typeface="Times New Roman" pitchFamily="18" charset="0"/>
                <a:ea typeface="宋体" pitchFamily="2" charset="-122"/>
              </a:rPr>
              <a:t>→</a:t>
            </a:r>
            <a:r>
              <a:rPr lang="en-US" altLang="zh-CN" sz="2000">
                <a:latin typeface="Times New Roman" pitchFamily="18" charset="0"/>
                <a:ea typeface="宋体" pitchFamily="2" charset="-122"/>
              </a:rPr>
              <a:t> </a:t>
            </a:r>
            <a:r>
              <a:rPr lang="el-GR" altLang="en-US" sz="2000">
                <a:latin typeface="Times New Roman" pitchFamily="18" charset="0"/>
                <a:ea typeface="宋体" pitchFamily="2" charset="-122"/>
              </a:rPr>
              <a:t>φ</a:t>
            </a:r>
            <a:r>
              <a:rPr lang="en-US" altLang="zh-CN" sz="2000">
                <a:latin typeface="Times New Roman" pitchFamily="18" charset="0"/>
                <a:ea typeface="宋体" pitchFamily="2" charset="-122"/>
              </a:rPr>
              <a:t>(</a:t>
            </a:r>
            <a:r>
              <a:rPr lang="en-US" altLang="zh-CN" sz="2000" b="1">
                <a:latin typeface="Times New Roman" pitchFamily="18" charset="0"/>
                <a:ea typeface="宋体" pitchFamily="2" charset="-122"/>
              </a:rPr>
              <a:t>x</a:t>
            </a:r>
            <a:r>
              <a:rPr lang="en-US" altLang="zh-CN" sz="2000">
                <a:latin typeface="Times New Roman" pitchFamily="18" charset="0"/>
                <a:ea typeface="宋体" pitchFamily="2" charset="-122"/>
              </a:rPr>
              <a:t>)</a:t>
            </a:r>
          </a:p>
        </p:txBody>
      </p:sp>
      <p:pic>
        <p:nvPicPr>
          <p:cNvPr id="288826" name="Picture 288825"/>
          <p:cNvPicPr>
            <a:picLocks noChangeAspect="1"/>
          </p:cNvPicPr>
          <p:nvPr/>
        </p:nvPicPr>
        <p:blipFill>
          <a:blip r:embed="rId3"/>
          <a:stretch>
            <a:fillRect/>
          </a:stretch>
        </p:blipFill>
        <p:spPr>
          <a:xfrm>
            <a:off x="3657600" y="5562601"/>
            <a:ext cx="5029200" cy="923925"/>
          </a:xfrm>
          <a:prstGeom prst="rect">
            <a:avLst/>
          </a:prstGeom>
          <a:noFill/>
          <a:ln>
            <a:solidFill>
              <a:schemeClr val="tx2"/>
            </a:solidFill>
            <a:miter lim="800000"/>
          </a:ln>
        </p:spPr>
      </p:pic>
      <p:sp>
        <p:nvSpPr>
          <p:cNvPr id="288827" name="Date Placeholder 1"/>
          <p:cNvSpPr>
            <a:spLocks noGrp="1"/>
          </p:cNvSpPr>
          <p:nvPr>
            <p:ph type="dt" sz="half" idx="4294967295"/>
          </p:nvPr>
        </p:nvSpPr>
        <p:spPr>
          <a:xfrm>
            <a:off x="0" y="6356350"/>
            <a:ext cx="2743200" cy="365125"/>
          </a:xfrm>
        </p:spPr>
        <p:txBody>
          <a:bodyPr anchor="t"/>
          <a:lstStyle/>
          <a:p>
            <a:pPr lvl="0"/>
            <a:fld id="{99BD0074-B364-43C5-B536-085F99FD840E}"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88828" name="Slide Number Placeholder 2"/>
          <p:cNvSpPr>
            <a:spLocks noGrp="1"/>
          </p:cNvSpPr>
          <p:nvPr>
            <p:ph type="sldNum" sz="quarter" idx="4294967295"/>
          </p:nvPr>
        </p:nvSpPr>
        <p:spPr>
          <a:xfrm>
            <a:off x="0" y="6356350"/>
            <a:ext cx="4114800" cy="365125"/>
          </a:xfrm>
        </p:spPr>
        <p:txBody>
          <a:bodyPr anchor="t"/>
          <a:lstStyle/>
          <a:p>
            <a:pPr lvl="0" algn="r"/>
            <a:fld id="{356924FC-52E2-4C84-8D07-52ED21E8376E}" type="slidenum">
              <a:rPr lang="zh-CN" altLang="en-US" sz="1400">
                <a:latin typeface="Tahoma" pitchFamily="34" charset="0"/>
                <a:ea typeface="宋体" pitchFamily="2" charset="-122"/>
              </a:rPr>
              <a:t>66</a:t>
            </a:fld>
            <a:endParaRPr lang="en-US" dirty="0">
              <a:latin typeface="Calibri" panose="020F0502020204030204" pitchFamily="34" charset="0"/>
            </a:endParaRPr>
          </a:p>
        </p:txBody>
      </p:sp>
    </p:spTree>
    <p:extLst>
      <p:ext uri="{BB962C8B-B14F-4D97-AF65-F5344CB8AC3E}">
        <p14:creationId xmlns:p14="http://schemas.microsoft.com/office/powerpoint/2010/main" val="343852477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289795" name="Picture 289794"/>
          <p:cNvPicPr>
            <a:picLocks noChangeAspect="1"/>
          </p:cNvPicPr>
          <p:nvPr/>
        </p:nvPicPr>
        <p:blipFill>
          <a:blip r:embed="rId3"/>
          <a:stretch>
            <a:fillRect/>
          </a:stretch>
        </p:blipFill>
        <p:spPr>
          <a:xfrm>
            <a:off x="1524000" y="1"/>
            <a:ext cx="2914650" cy="3457575"/>
          </a:xfrm>
          <a:prstGeom prst="rect">
            <a:avLst/>
          </a:prstGeom>
          <a:noFill/>
          <a:ln>
            <a:miter lim="800000"/>
          </a:ln>
        </p:spPr>
      </p:pic>
      <p:pic>
        <p:nvPicPr>
          <p:cNvPr id="289796" name="Picture 289795"/>
          <p:cNvPicPr>
            <a:picLocks noChangeAspect="1"/>
          </p:cNvPicPr>
          <p:nvPr/>
        </p:nvPicPr>
        <p:blipFill>
          <a:blip r:embed="rId4"/>
          <a:stretch>
            <a:fillRect/>
          </a:stretch>
        </p:blipFill>
        <p:spPr>
          <a:xfrm>
            <a:off x="4724401" y="0"/>
            <a:ext cx="2905125" cy="3390900"/>
          </a:xfrm>
          <a:prstGeom prst="rect">
            <a:avLst/>
          </a:prstGeom>
          <a:noFill/>
          <a:ln>
            <a:miter lim="800000"/>
          </a:ln>
        </p:spPr>
      </p:pic>
      <p:pic>
        <p:nvPicPr>
          <p:cNvPr id="289797" name="Picture 289796"/>
          <p:cNvPicPr>
            <a:picLocks noChangeAspect="1"/>
          </p:cNvPicPr>
          <p:nvPr/>
        </p:nvPicPr>
        <p:blipFill>
          <a:blip r:embed="rId5"/>
          <a:stretch>
            <a:fillRect/>
          </a:stretch>
        </p:blipFill>
        <p:spPr>
          <a:xfrm>
            <a:off x="7781926" y="1"/>
            <a:ext cx="2886075" cy="3343275"/>
          </a:xfrm>
          <a:prstGeom prst="rect">
            <a:avLst/>
          </a:prstGeom>
          <a:noFill/>
          <a:ln>
            <a:miter lim="800000"/>
          </a:ln>
        </p:spPr>
      </p:pic>
      <p:pic>
        <p:nvPicPr>
          <p:cNvPr id="289798" name="Picture 289797"/>
          <p:cNvPicPr>
            <a:picLocks noChangeAspect="1"/>
          </p:cNvPicPr>
          <p:nvPr/>
        </p:nvPicPr>
        <p:blipFill>
          <a:blip r:embed="rId6"/>
          <a:stretch>
            <a:fillRect/>
          </a:stretch>
        </p:blipFill>
        <p:spPr>
          <a:xfrm>
            <a:off x="1524000" y="3476626"/>
            <a:ext cx="2914650" cy="3381375"/>
          </a:xfrm>
          <a:prstGeom prst="rect">
            <a:avLst/>
          </a:prstGeom>
          <a:noFill/>
          <a:ln>
            <a:miter lim="800000"/>
          </a:ln>
        </p:spPr>
      </p:pic>
      <p:pic>
        <p:nvPicPr>
          <p:cNvPr id="289799" name="Picture 289798"/>
          <p:cNvPicPr>
            <a:picLocks noChangeAspect="1"/>
          </p:cNvPicPr>
          <p:nvPr/>
        </p:nvPicPr>
        <p:blipFill>
          <a:blip r:embed="rId7"/>
          <a:stretch>
            <a:fillRect/>
          </a:stretch>
        </p:blipFill>
        <p:spPr>
          <a:xfrm>
            <a:off x="4724400" y="3476626"/>
            <a:ext cx="2895600" cy="3381375"/>
          </a:xfrm>
          <a:prstGeom prst="rect">
            <a:avLst/>
          </a:prstGeom>
          <a:noFill/>
          <a:ln>
            <a:miter lim="800000"/>
          </a:ln>
        </p:spPr>
      </p:pic>
      <p:pic>
        <p:nvPicPr>
          <p:cNvPr id="289800" name="Picture 289799"/>
          <p:cNvPicPr>
            <a:picLocks noChangeAspect="1"/>
          </p:cNvPicPr>
          <p:nvPr/>
        </p:nvPicPr>
        <p:blipFill>
          <a:blip r:embed="rId8"/>
          <a:stretch>
            <a:fillRect/>
          </a:stretch>
        </p:blipFill>
        <p:spPr>
          <a:xfrm>
            <a:off x="7762876" y="3486150"/>
            <a:ext cx="2905125" cy="3371850"/>
          </a:xfrm>
          <a:prstGeom prst="rect">
            <a:avLst/>
          </a:prstGeom>
          <a:noFill/>
          <a:ln>
            <a:miter lim="800000"/>
          </a:ln>
        </p:spPr>
      </p:pic>
      <p:sp>
        <p:nvSpPr>
          <p:cNvPr id="289801" name="Title 289800"/>
          <p:cNvSpPr>
            <a:spLocks noGrp="1"/>
          </p:cNvSpPr>
          <p:nvPr>
            <p:ph type="title"/>
          </p:nvPr>
        </p:nvSpPr>
        <p:spPr>
          <a:xfrm>
            <a:off x="1255136" y="-142873"/>
            <a:ext cx="8029575" cy="762000"/>
          </a:xfrm>
          <a:noFill/>
          <a:ln>
            <a:miter lim="800000"/>
          </a:ln>
        </p:spPr>
        <p:txBody>
          <a:bodyPr anchor="b" anchorCtr="0"/>
          <a:lstStyle>
            <a:lvl1pPr marL="0" indent="0" algn="l" defTabSz="914400" rtl="0" eaLnBrk="1" fontAlgn="base" hangingPunct="1">
              <a:lnSpc>
                <a:spcPct val="100000"/>
              </a:lnSpc>
              <a:spcBef>
                <a:spcPct val="0"/>
              </a:spcBef>
              <a:spcAft>
                <a:spcPct val="0"/>
              </a:spcAft>
              <a:buClrTx/>
              <a:buSzTx/>
              <a:buFontTx/>
              <a:buNone/>
              <a:defRPr kumimoji="0" lang="en-US" altLang="en-US" sz="3200" b="0" i="0" u="none" baseline="0">
                <a:solidFill>
                  <a:schemeClr val="tx2"/>
                </a:solidFill>
                <a:effectLst/>
                <a:latin typeface="Tahoma" pitchFamily="34" charset="0"/>
              </a:defRPr>
            </a:lvl1pPr>
          </a:lstStyle>
          <a:p>
            <a:pPr lvl="0"/>
            <a:r>
              <a:rPr lang="en-US" altLang="zh-CN" sz="2800" u="sng" dirty="0">
                <a:solidFill>
                  <a:srgbClr val="FF0000"/>
                </a:solidFill>
                <a:ea typeface="宋体" pitchFamily="2" charset="-122"/>
              </a:rPr>
              <a:t>Degree of Polynomial Features</a:t>
            </a:r>
          </a:p>
        </p:txBody>
      </p:sp>
      <p:sp>
        <p:nvSpPr>
          <p:cNvPr id="289808" name="Date Placeholder 3"/>
          <p:cNvSpPr>
            <a:spLocks noGrp="1"/>
          </p:cNvSpPr>
          <p:nvPr>
            <p:ph type="dt" sz="half" idx="4294967295"/>
          </p:nvPr>
        </p:nvSpPr>
        <p:spPr>
          <a:xfrm>
            <a:off x="0" y="6356350"/>
            <a:ext cx="2743200" cy="365125"/>
          </a:xfrm>
        </p:spPr>
        <p:txBody>
          <a:bodyPr anchor="t"/>
          <a:lstStyle/>
          <a:p>
            <a:pPr lvl="0"/>
            <a:fld id="{6D94CEAD-D323-4B3A-B8C1-CEC776E85DAB}" type="datetime1">
              <a:rPr lang="zh-CN" altLang="en-US" sz="1400">
                <a:latin typeface="Tahoma" pitchFamily="34" charset="0"/>
                <a:ea typeface="宋体" pitchFamily="2" charset="-122"/>
              </a:rPr>
              <a:t>2024/9/29</a:t>
            </a:fld>
            <a:endParaRPr lang="en-US" altLang="zh-CN" sz="1400">
              <a:latin typeface="Tahoma" pitchFamily="34" charset="0"/>
              <a:ea typeface="宋体" pitchFamily="2" charset="-122"/>
            </a:endParaRPr>
          </a:p>
        </p:txBody>
      </p:sp>
      <p:sp>
        <p:nvSpPr>
          <p:cNvPr id="289809" name="Slide Number Placeholder 4"/>
          <p:cNvSpPr>
            <a:spLocks noGrp="1"/>
          </p:cNvSpPr>
          <p:nvPr>
            <p:ph type="sldNum" sz="quarter" idx="4294967295"/>
          </p:nvPr>
        </p:nvSpPr>
        <p:spPr>
          <a:xfrm>
            <a:off x="0" y="6356350"/>
            <a:ext cx="4114800" cy="365125"/>
          </a:xfrm>
        </p:spPr>
        <p:txBody>
          <a:bodyPr anchor="t"/>
          <a:lstStyle/>
          <a:p>
            <a:pPr lvl="0" algn="r"/>
            <a:fld id="{360538BE-A4B2-4B43-9DE1-9F2761557FF7}" type="slidenum">
              <a:rPr lang="zh-CN" altLang="en-US" sz="1400">
                <a:latin typeface="Tahoma" pitchFamily="34" charset="0"/>
                <a:ea typeface="宋体" pitchFamily="2" charset="-122"/>
              </a:rPr>
              <a:t>67</a:t>
            </a:fld>
            <a:endParaRPr lang="en-US" dirty="0">
              <a:latin typeface="Calibri" panose="020F0502020204030204" pitchFamily="34" charset="0"/>
            </a:endParaRPr>
          </a:p>
        </p:txBody>
      </p:sp>
      <p:sp>
        <p:nvSpPr>
          <p:cNvPr id="289802" name="Rectangle 289801"/>
          <p:cNvSpPr/>
          <p:nvPr/>
        </p:nvSpPr>
        <p:spPr>
          <a:xfrm>
            <a:off x="2667000" y="2514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a:latin typeface="Tahoma" pitchFamily="34" charset="0"/>
                <a:ea typeface="宋体" pitchFamily="2" charset="-122"/>
              </a:rPr>
              <a:t>X^1</a:t>
            </a:r>
          </a:p>
        </p:txBody>
      </p:sp>
      <p:sp>
        <p:nvSpPr>
          <p:cNvPr id="289803" name="Rectangle 289802"/>
          <p:cNvSpPr/>
          <p:nvPr/>
        </p:nvSpPr>
        <p:spPr>
          <a:xfrm>
            <a:off x="5867400" y="2514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a:latin typeface="Tahoma" pitchFamily="34" charset="0"/>
                <a:ea typeface="宋体" pitchFamily="2" charset="-122"/>
              </a:rPr>
              <a:t>X^2</a:t>
            </a:r>
          </a:p>
        </p:txBody>
      </p:sp>
      <p:sp>
        <p:nvSpPr>
          <p:cNvPr id="289804" name="Rectangle 289803"/>
          <p:cNvSpPr/>
          <p:nvPr/>
        </p:nvSpPr>
        <p:spPr>
          <a:xfrm>
            <a:off x="8991600" y="2514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a:latin typeface="Tahoma" pitchFamily="34" charset="0"/>
                <a:ea typeface="宋体" pitchFamily="2" charset="-122"/>
              </a:rPr>
              <a:t>X^3</a:t>
            </a:r>
          </a:p>
        </p:txBody>
      </p:sp>
      <p:sp>
        <p:nvSpPr>
          <p:cNvPr id="289805" name="Rectangle 289804"/>
          <p:cNvSpPr/>
          <p:nvPr/>
        </p:nvSpPr>
        <p:spPr>
          <a:xfrm>
            <a:off x="2667000" y="5943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a:latin typeface="Tahoma" pitchFamily="34" charset="0"/>
                <a:ea typeface="宋体" pitchFamily="2" charset="-122"/>
              </a:rPr>
              <a:t>X^4</a:t>
            </a:r>
          </a:p>
        </p:txBody>
      </p:sp>
      <p:sp>
        <p:nvSpPr>
          <p:cNvPr id="289806" name="Rectangle 289805"/>
          <p:cNvSpPr/>
          <p:nvPr/>
        </p:nvSpPr>
        <p:spPr>
          <a:xfrm>
            <a:off x="5791200" y="5943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a:latin typeface="Tahoma" pitchFamily="34" charset="0"/>
                <a:ea typeface="宋体" pitchFamily="2" charset="-122"/>
              </a:rPr>
              <a:t>X^5</a:t>
            </a:r>
          </a:p>
        </p:txBody>
      </p:sp>
      <p:sp>
        <p:nvSpPr>
          <p:cNvPr id="289807" name="Rectangle 289806"/>
          <p:cNvSpPr/>
          <p:nvPr/>
        </p:nvSpPr>
        <p:spPr>
          <a:xfrm>
            <a:off x="8915400" y="5943601"/>
            <a:ext cx="762000" cy="396875"/>
          </a:xfrm>
          <a:prstGeom prst="rect">
            <a:avLst/>
          </a:prstGeom>
          <a:noFill/>
          <a:ln w="12700">
            <a:noFill/>
            <a:miter lim="800000"/>
          </a:ln>
          <a:effectLst/>
        </p:spPr>
        <p:txBody>
          <a:bodyPr>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2400" b="0" i="0" u="none" baseline="0">
                <a:solidFill>
                  <a:schemeClr val="tx1"/>
                </a:solidFill>
                <a:effectLst/>
                <a:latin typeface="Arial" pitchFamily="34" charset="0"/>
              </a:defRPr>
            </a:lvl5pPr>
          </a:lstStyle>
          <a:p>
            <a:pPr marL="342900" indent="-342900">
              <a:spcBef>
                <a:spcPct val="50000"/>
              </a:spcBef>
              <a:buClr>
                <a:schemeClr val="tx1"/>
              </a:buClr>
              <a:buSzPct val="60000"/>
            </a:pPr>
            <a:r>
              <a:rPr lang="en-US" altLang="zh-CN" sz="2000">
                <a:latin typeface="Tahoma" pitchFamily="34" charset="0"/>
                <a:ea typeface="宋体" pitchFamily="2" charset="-122"/>
              </a:rPr>
              <a:t>X^6</a:t>
            </a:r>
          </a:p>
        </p:txBody>
      </p:sp>
    </p:spTree>
    <p:extLst>
      <p:ext uri="{BB962C8B-B14F-4D97-AF65-F5344CB8AC3E}">
        <p14:creationId xmlns:p14="http://schemas.microsoft.com/office/powerpoint/2010/main" val="101197912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 y="304800"/>
            <a:ext cx="11595100" cy="627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 name="Title 1"/>
          <p:cNvSpPr>
            <a:spLocks noGrp="1"/>
          </p:cNvSpPr>
          <p:nvPr>
            <p:ph type="title"/>
          </p:nvPr>
        </p:nvSpPr>
        <p:spPr/>
        <p:txBody>
          <a:bodyPr/>
          <a:lstStyle/>
          <a:p>
            <a:r>
              <a:rPr lang="en-US" dirty="0">
                <a:latin typeface="Calibri" panose="020F0502020204030204" pitchFamily="34" charset="0"/>
              </a:rPr>
              <a:t>SVM in Practice</a:t>
            </a:r>
          </a:p>
        </p:txBody>
      </p:sp>
      <p:sp>
        <p:nvSpPr>
          <p:cNvPr id="3" name="Content Placeholder 2"/>
          <p:cNvSpPr>
            <a:spLocks noGrp="1"/>
          </p:cNvSpPr>
          <p:nvPr>
            <p:ph type="body" idx="1"/>
          </p:nvPr>
        </p:nvSpPr>
        <p:spPr/>
        <p:txBody>
          <a:bodyPr>
            <a:normAutofit/>
          </a:bodyPr>
          <a:lstStyle/>
          <a:p>
            <a:pPr marL="0" indent="0">
              <a:lnSpc>
                <a:spcPct val="100000"/>
              </a:lnSpc>
              <a:buNone/>
            </a:pPr>
            <a:r>
              <a:rPr lang="en-US" sz="2000" dirty="0">
                <a:solidFill>
                  <a:srgbClr val="CDA869"/>
                </a:solidFill>
                <a:highlight>
                  <a:srgbClr val="141414"/>
                </a:highlight>
                <a:latin typeface="Consolas" panose="020B0609020204030204" pitchFamily="49" charset="0"/>
              </a:rPr>
              <a:t>&gt;&gt;&gt;</a:t>
            </a:r>
            <a:r>
              <a:rPr lang="en-US" sz="2000" dirty="0">
                <a:solidFill>
                  <a:srgbClr val="F8F8F8"/>
                </a:solidFill>
                <a:highlight>
                  <a:srgbClr val="141414"/>
                </a:highlight>
                <a:latin typeface="Consolas" panose="020B0609020204030204" pitchFamily="49" charset="0"/>
              </a:rPr>
              <a:t> </a:t>
            </a:r>
            <a:r>
              <a:rPr lang="en-US" sz="2000" dirty="0">
                <a:solidFill>
                  <a:srgbClr val="CDA869"/>
                </a:solidFill>
                <a:highlight>
                  <a:srgbClr val="141414"/>
                </a:highlight>
                <a:latin typeface="Consolas" panose="020B0609020204030204" pitchFamily="49" charset="0"/>
              </a:rPr>
              <a:t>from</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sklearn</a:t>
            </a:r>
            <a:r>
              <a:rPr lang="en-US" sz="2000" dirty="0">
                <a:solidFill>
                  <a:srgbClr val="F8F8F8"/>
                </a:solidFill>
                <a:highlight>
                  <a:srgbClr val="141414"/>
                </a:highlight>
                <a:latin typeface="Consolas" panose="020B0609020204030204" pitchFamily="49" charset="0"/>
              </a:rPr>
              <a:t> </a:t>
            </a:r>
            <a:r>
              <a:rPr lang="en-US" sz="2000" dirty="0">
                <a:solidFill>
                  <a:srgbClr val="CDA869"/>
                </a:solidFill>
                <a:highlight>
                  <a:srgbClr val="141414"/>
                </a:highlight>
                <a:latin typeface="Consolas" panose="020B0609020204030204" pitchFamily="49" charset="0"/>
              </a:rPr>
              <a:t>import</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svm</a:t>
            </a:r>
            <a:endParaRPr lang="en-US" sz="2000" dirty="0">
              <a:solidFill>
                <a:srgbClr val="F8F8F8"/>
              </a:solidFill>
              <a:highlight>
                <a:srgbClr val="141414"/>
              </a:highlight>
              <a:latin typeface="Consolas" panose="020B0609020204030204" pitchFamily="49" charset="0"/>
            </a:endParaRPr>
          </a:p>
          <a:p>
            <a:pPr marL="0" indent="0">
              <a:lnSpc>
                <a:spcPct val="100000"/>
              </a:lnSpc>
              <a:buNone/>
            </a:pPr>
            <a:r>
              <a:rPr lang="en-US" sz="2000" dirty="0">
                <a:solidFill>
                  <a:srgbClr val="CDA869"/>
                </a:solidFill>
                <a:highlight>
                  <a:srgbClr val="141414"/>
                </a:highlight>
                <a:latin typeface="Consolas" panose="020B0609020204030204" pitchFamily="49" charset="0"/>
              </a:rPr>
              <a:t>&gt;&gt;&gt;</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clf</a:t>
            </a:r>
            <a:r>
              <a:rPr lang="en-US" sz="2000" dirty="0">
                <a:solidFill>
                  <a:srgbClr val="F8F8F8"/>
                </a:solidFill>
                <a:highlight>
                  <a:srgbClr val="141414"/>
                </a:highlight>
                <a:latin typeface="Consolas" panose="020B0609020204030204" pitchFamily="49" charset="0"/>
              </a:rPr>
              <a:t> </a:t>
            </a:r>
            <a:r>
              <a:rPr lang="en-US" sz="2000" dirty="0">
                <a:solidFill>
                  <a:srgbClr val="CDA869"/>
                </a:solidFill>
                <a:highlight>
                  <a:srgbClr val="141414"/>
                </a:highlight>
                <a:latin typeface="Consolas" panose="020B0609020204030204" pitchFamily="49" charset="0"/>
              </a:rPr>
              <a:t>=</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svm</a:t>
            </a:r>
            <a:r>
              <a:rPr lang="en-US" sz="2000" dirty="0" err="1">
                <a:solidFill>
                  <a:srgbClr val="CDA869"/>
                </a:solidFill>
                <a:highlight>
                  <a:srgbClr val="141414"/>
                </a:highlight>
                <a:latin typeface="Consolas" panose="020B0609020204030204" pitchFamily="49" charset="0"/>
              </a:rPr>
              <a:t>.</a:t>
            </a:r>
            <a:r>
              <a:rPr lang="en-US" sz="2000" dirty="0" err="1">
                <a:solidFill>
                  <a:srgbClr val="CF6A4C"/>
                </a:solidFill>
                <a:highlight>
                  <a:srgbClr val="141414"/>
                </a:highlight>
                <a:latin typeface="Consolas" panose="020B0609020204030204" pitchFamily="49" charset="0"/>
              </a:rPr>
              <a:t>SVC</a:t>
            </a:r>
            <a:r>
              <a:rPr lang="en-US" sz="2000" dirty="0">
                <a:solidFill>
                  <a:srgbClr val="CDA869"/>
                </a:solidFill>
                <a:highlight>
                  <a:srgbClr val="141414"/>
                </a:highlight>
                <a:latin typeface="Consolas" panose="020B0609020204030204" pitchFamily="49" charset="0"/>
              </a:rPr>
              <a:t>(</a:t>
            </a:r>
            <a:r>
              <a:rPr lang="en-US" sz="2000" dirty="0">
                <a:solidFill>
                  <a:srgbClr val="CF6A4C"/>
                </a:solidFill>
                <a:highlight>
                  <a:srgbClr val="141414"/>
                </a:highlight>
                <a:latin typeface="Consolas" panose="020B0609020204030204" pitchFamily="49" charset="0"/>
              </a:rPr>
              <a:t>kernel</a:t>
            </a:r>
            <a:r>
              <a:rPr lang="en-US" sz="2000" dirty="0">
                <a:solidFill>
                  <a:srgbClr val="CDA869"/>
                </a:solidFill>
                <a:highlight>
                  <a:srgbClr val="141414"/>
                </a:highlight>
                <a:latin typeface="Consolas" panose="020B0609020204030204" pitchFamily="49" charset="0"/>
              </a:rPr>
              <a:t>=</a:t>
            </a:r>
            <a:r>
              <a:rPr lang="en-US" sz="2000" dirty="0">
                <a:solidFill>
                  <a:srgbClr val="8F9D6A"/>
                </a:solidFill>
                <a:highlight>
                  <a:srgbClr val="141414"/>
                </a:highlight>
                <a:latin typeface="Consolas" panose="020B0609020204030204" pitchFamily="49" charset="0"/>
              </a:rPr>
              <a:t>‘</a:t>
            </a:r>
            <a:r>
              <a:rPr lang="en-US" sz="2000" dirty="0" err="1">
                <a:solidFill>
                  <a:srgbClr val="8F9D6A"/>
                </a:solidFill>
                <a:highlight>
                  <a:srgbClr val="141414"/>
                </a:highlight>
                <a:latin typeface="Consolas" panose="020B0609020204030204" pitchFamily="49" charset="0"/>
              </a:rPr>
              <a:t>rbf</a:t>
            </a:r>
            <a:r>
              <a:rPr lang="en-US" sz="2000" dirty="0">
                <a:solidFill>
                  <a:srgbClr val="8F9D6A"/>
                </a:solidFill>
                <a:highlight>
                  <a:srgbClr val="141414"/>
                </a:highlight>
                <a:latin typeface="Consolas" panose="020B0609020204030204" pitchFamily="49" charset="0"/>
              </a:rPr>
              <a:t>’</a:t>
            </a:r>
            <a:r>
              <a:rPr lang="en-US" sz="2000" dirty="0">
                <a:solidFill>
                  <a:srgbClr val="CDA869"/>
                </a:solidFill>
                <a:highlight>
                  <a:srgbClr val="141414"/>
                </a:highlight>
                <a:latin typeface="Consolas" panose="020B0609020204030204" pitchFamily="49" charset="0"/>
              </a:rPr>
              <a:t>)</a:t>
            </a:r>
            <a:endParaRPr lang="en-US" sz="2000" dirty="0">
              <a:solidFill>
                <a:srgbClr val="F8F8F8"/>
              </a:solidFill>
              <a:highlight>
                <a:srgbClr val="141414"/>
              </a:highlight>
              <a:latin typeface="Consolas" panose="020B0609020204030204" pitchFamily="49" charset="0"/>
            </a:endParaRPr>
          </a:p>
          <a:p>
            <a:pPr marL="0" indent="0">
              <a:lnSpc>
                <a:spcPct val="100000"/>
              </a:lnSpc>
              <a:buNone/>
            </a:pPr>
            <a:r>
              <a:rPr lang="en-US" sz="2000" dirty="0">
                <a:solidFill>
                  <a:srgbClr val="CDA869"/>
                </a:solidFill>
                <a:highlight>
                  <a:srgbClr val="141414"/>
                </a:highlight>
                <a:latin typeface="Consolas" panose="020B0609020204030204" pitchFamily="49" charset="0"/>
              </a:rPr>
              <a:t>&gt;&gt;&gt;</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clf</a:t>
            </a:r>
            <a:r>
              <a:rPr lang="en-US" sz="2000" dirty="0" err="1">
                <a:solidFill>
                  <a:srgbClr val="CDA869"/>
                </a:solidFill>
                <a:highlight>
                  <a:srgbClr val="141414"/>
                </a:highlight>
                <a:latin typeface="Consolas" panose="020B0609020204030204" pitchFamily="49" charset="0"/>
              </a:rPr>
              <a:t>.</a:t>
            </a:r>
            <a:r>
              <a:rPr lang="en-US" sz="2000" dirty="0" err="1">
                <a:solidFill>
                  <a:srgbClr val="CF6A4C"/>
                </a:solidFill>
                <a:highlight>
                  <a:srgbClr val="141414"/>
                </a:highlight>
                <a:latin typeface="Consolas" panose="020B0609020204030204" pitchFamily="49" charset="0"/>
              </a:rPr>
              <a:t>fit</a:t>
            </a:r>
            <a:r>
              <a:rPr lang="en-US" sz="2000" dirty="0">
                <a:solidFill>
                  <a:srgbClr val="CDA869"/>
                </a:solidFill>
                <a:highlight>
                  <a:srgbClr val="141414"/>
                </a:highlight>
                <a:latin typeface="Consolas" panose="020B0609020204030204" pitchFamily="49" charset="0"/>
              </a:rPr>
              <a:t>(</a:t>
            </a:r>
            <a:r>
              <a:rPr lang="en-US" sz="2000" dirty="0">
                <a:solidFill>
                  <a:srgbClr val="CF6A4C"/>
                </a:solidFill>
                <a:highlight>
                  <a:srgbClr val="141414"/>
                </a:highlight>
                <a:latin typeface="Consolas" panose="020B0609020204030204" pitchFamily="49" charset="0"/>
              </a:rPr>
              <a:t>X</a:t>
            </a:r>
            <a:r>
              <a:rPr lang="en-US" sz="2000" dirty="0">
                <a:solidFill>
                  <a:srgbClr val="CDA869"/>
                </a:solidFill>
                <a:highlight>
                  <a:srgbClr val="141414"/>
                </a:highlight>
                <a:latin typeface="Consolas" panose="020B0609020204030204" pitchFamily="49" charset="0"/>
              </a:rPr>
              <a:t>, </a:t>
            </a:r>
            <a:r>
              <a:rPr lang="en-US" sz="2000" dirty="0">
                <a:solidFill>
                  <a:srgbClr val="CF6A4C"/>
                </a:solidFill>
                <a:highlight>
                  <a:srgbClr val="141414"/>
                </a:highlight>
                <a:latin typeface="Consolas" panose="020B0609020204030204" pitchFamily="49" charset="0"/>
              </a:rPr>
              <a:t>y</a:t>
            </a:r>
            <a:r>
              <a:rPr lang="en-US" sz="2000" dirty="0">
                <a:solidFill>
                  <a:srgbClr val="CDA869"/>
                </a:solidFill>
                <a:highlight>
                  <a:srgbClr val="141414"/>
                </a:highlight>
                <a:latin typeface="Consolas" panose="020B0609020204030204" pitchFamily="49" charset="0"/>
              </a:rPr>
              <a:t>)</a:t>
            </a:r>
            <a:endParaRPr lang="en-US" sz="2000" dirty="0">
              <a:solidFill>
                <a:srgbClr val="F8F8F8"/>
              </a:solidFill>
              <a:highlight>
                <a:srgbClr val="141414"/>
              </a:highlight>
              <a:latin typeface="Consolas" panose="020B0609020204030204" pitchFamily="49" charset="0"/>
            </a:endParaRPr>
          </a:p>
          <a:p>
            <a:pPr marL="0" indent="0">
              <a:lnSpc>
                <a:spcPct val="100000"/>
              </a:lnSpc>
              <a:buNone/>
            </a:pPr>
            <a:endParaRPr lang="en-US" sz="2000" dirty="0">
              <a:solidFill>
                <a:srgbClr val="F8F8F8"/>
              </a:solidFill>
              <a:highlight>
                <a:srgbClr val="141414"/>
              </a:highlight>
              <a:latin typeface="Consolas" panose="020B0609020204030204" pitchFamily="49" charset="0"/>
            </a:endParaRPr>
          </a:p>
          <a:p>
            <a:pPr marL="0" indent="0">
              <a:lnSpc>
                <a:spcPct val="100000"/>
              </a:lnSpc>
              <a:buNone/>
            </a:pPr>
            <a:r>
              <a:rPr lang="en-US" sz="2000" dirty="0">
                <a:solidFill>
                  <a:schemeClr val="bg1">
                    <a:lumMod val="85000"/>
                  </a:schemeClr>
                </a:solidFill>
                <a:highlight>
                  <a:srgbClr val="141414"/>
                </a:highlight>
                <a:latin typeface="Consolas" panose="020B0609020204030204" pitchFamily="49" charset="0"/>
              </a:rPr>
              <a:t># to predict on new samples:</a:t>
            </a:r>
          </a:p>
          <a:p>
            <a:pPr marL="0" indent="0">
              <a:lnSpc>
                <a:spcPct val="100000"/>
              </a:lnSpc>
              <a:buNone/>
            </a:pPr>
            <a:r>
              <a:rPr lang="en-US" sz="2000" dirty="0">
                <a:solidFill>
                  <a:srgbClr val="CDA869"/>
                </a:solidFill>
                <a:highlight>
                  <a:srgbClr val="141414"/>
                </a:highlight>
                <a:latin typeface="Consolas" panose="020B0609020204030204" pitchFamily="49" charset="0"/>
              </a:rPr>
              <a:t>&gt;&gt;&gt;</a:t>
            </a:r>
            <a:r>
              <a:rPr lang="en-US" sz="2000" dirty="0">
                <a:solidFill>
                  <a:srgbClr val="F8F8F8"/>
                </a:solidFill>
                <a:highlight>
                  <a:srgbClr val="141414"/>
                </a:highlight>
                <a:latin typeface="Consolas" panose="020B0609020204030204" pitchFamily="49" charset="0"/>
              </a:rPr>
              <a:t> </a:t>
            </a:r>
            <a:r>
              <a:rPr lang="en-US" sz="2000" dirty="0" err="1">
                <a:solidFill>
                  <a:srgbClr val="CF6A4C"/>
                </a:solidFill>
                <a:highlight>
                  <a:srgbClr val="141414"/>
                </a:highlight>
                <a:latin typeface="Consolas" panose="020B0609020204030204" pitchFamily="49" charset="0"/>
              </a:rPr>
              <a:t>clf</a:t>
            </a:r>
            <a:r>
              <a:rPr lang="en-US" sz="2000" dirty="0" err="1">
                <a:solidFill>
                  <a:srgbClr val="CDA869"/>
                </a:solidFill>
                <a:highlight>
                  <a:srgbClr val="141414"/>
                </a:highlight>
                <a:latin typeface="Consolas" panose="020B0609020204030204" pitchFamily="49" charset="0"/>
              </a:rPr>
              <a:t>.</a:t>
            </a:r>
            <a:r>
              <a:rPr lang="en-US" sz="2000" dirty="0" err="1">
                <a:solidFill>
                  <a:srgbClr val="CF6A4C"/>
                </a:solidFill>
                <a:highlight>
                  <a:srgbClr val="141414"/>
                </a:highlight>
                <a:latin typeface="Consolas" panose="020B0609020204030204" pitchFamily="49" charset="0"/>
              </a:rPr>
              <a:t>predict</a:t>
            </a:r>
            <a:r>
              <a:rPr lang="en-US" sz="2000" dirty="0">
                <a:solidFill>
                  <a:srgbClr val="CDA869"/>
                </a:solidFill>
                <a:highlight>
                  <a:srgbClr val="141414"/>
                </a:highlight>
                <a:latin typeface="Consolas" panose="020B0609020204030204" pitchFamily="49" charset="0"/>
              </a:rPr>
              <a:t>(</a:t>
            </a:r>
            <a:r>
              <a:rPr lang="en-US" sz="2000" dirty="0" err="1">
                <a:solidFill>
                  <a:srgbClr val="CF6A4C"/>
                </a:solidFill>
                <a:highlight>
                  <a:srgbClr val="141414"/>
                </a:highlight>
                <a:latin typeface="Consolas" panose="020B0609020204030204" pitchFamily="49" charset="0"/>
              </a:rPr>
              <a:t>X_new</a:t>
            </a:r>
            <a:r>
              <a:rPr lang="en-US" sz="2000" dirty="0">
                <a:solidFill>
                  <a:srgbClr val="CDA869"/>
                </a:solidFill>
                <a:highlight>
                  <a:srgbClr val="141414"/>
                </a:highlight>
                <a:latin typeface="Consolas" panose="020B0609020204030204" pitchFamily="49" charset="0"/>
              </a:rPr>
              <a:t>)</a:t>
            </a:r>
            <a:endParaRPr lang="en-US" sz="2000" dirty="0">
              <a:latin typeface="Calibri" panose="020F0502020204030204" pitchFamily="34" charset="0"/>
            </a:endParaRPr>
          </a:p>
        </p:txBody>
      </p:sp>
      <p:pic>
        <p:nvPicPr>
          <p:cNvPr id="5" name="Picture 4"/>
          <p:cNvPicPr>
            <a:picLocks noChangeAspect="1"/>
          </p:cNvPicPr>
          <p:nvPr/>
        </p:nvPicPr>
        <p:blipFill>
          <a:blip r:embed="rId3"/>
          <a:stretch>
            <a:fillRect/>
          </a:stretch>
        </p:blipFill>
        <p:spPr>
          <a:xfrm>
            <a:off x="7945767" y="101600"/>
            <a:ext cx="3914775" cy="3448050"/>
          </a:xfrm>
          <a:prstGeom prst="rect">
            <a:avLst/>
          </a:prstGeom>
        </p:spPr>
      </p:pic>
      <p:pic>
        <p:nvPicPr>
          <p:cNvPr id="6" name="Picture 5"/>
          <p:cNvPicPr>
            <a:picLocks noChangeAspect="1"/>
          </p:cNvPicPr>
          <p:nvPr/>
        </p:nvPicPr>
        <p:blipFill>
          <a:blip r:embed="rId4"/>
          <a:stretch>
            <a:fillRect/>
          </a:stretch>
        </p:blipFill>
        <p:spPr>
          <a:xfrm>
            <a:off x="7974342" y="3457575"/>
            <a:ext cx="3886200" cy="3400425"/>
          </a:xfrm>
          <a:prstGeom prst="rect">
            <a:avLst/>
          </a:prstGeom>
        </p:spPr>
      </p:pic>
    </p:spTree>
    <p:extLst>
      <p:ext uri="{BB962C8B-B14F-4D97-AF65-F5344CB8AC3E}">
        <p14:creationId xmlns:p14="http://schemas.microsoft.com/office/powerpoint/2010/main" val="283804035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GAN (Generative Adversarial Network)</a:t>
            </a:r>
          </a:p>
        </p:txBody>
      </p:sp>
      <p:sp>
        <p:nvSpPr>
          <p:cNvPr id="3" name="Content Placeholder 2"/>
          <p:cNvSpPr>
            <a:spLocks noGrp="1"/>
          </p:cNvSpPr>
          <p:nvPr>
            <p:ph type="body" idx="1"/>
          </p:nvPr>
        </p:nvSpPr>
        <p:spPr/>
        <p:txBody>
          <a:bodyPr/>
          <a:lstStyle/>
          <a:p>
            <a:endParaRPr lang="en-US" dirty="0">
              <a:solidFill>
                <a:schemeClr val="bg1"/>
              </a:solidFill>
              <a:latin typeface="Calibri" panose="020F0502020204030204" pitchFamily="34" charset="0"/>
            </a:endParaRPr>
          </a:p>
        </p:txBody>
      </p:sp>
    </p:spTree>
    <p:extLst>
      <p:ext uri="{BB962C8B-B14F-4D97-AF65-F5344CB8AC3E}">
        <p14:creationId xmlns:p14="http://schemas.microsoft.com/office/powerpoint/2010/main" val="279617063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245" name="An object"/>
          <p:cNvSpPr/>
          <p:nvPr/>
        </p:nvSpPr>
        <p:spPr>
          <a:xfrm>
            <a:off x="7127976" y="365128"/>
            <a:ext cx="2911374" cy="646331"/>
          </a:xfrm>
          <a:prstGeom prst="rect">
            <a:avLst/>
          </a:prstGeom>
          <a:noFill/>
          <a:ln>
            <a:noFill/>
          </a:ln>
        </p:spPr>
        <p:txBody>
          <a:bodyPr spcFirstLastPara="1" wrap="square" lIns="91425" tIns="45700" rIns="91425" bIns="45700" anchor="t" anchorCtr="0">
            <a:noAutofit/>
          </a:bodyPr>
          <a:lstStyle/>
          <a:p>
            <a:r>
              <a:rPr lang="iw-IL" sz="3600" dirty="0">
                <a:solidFill>
                  <a:schemeClr val="bg1"/>
                </a:solidFill>
                <a:latin typeface="Arial"/>
                <a:ea typeface="Arial"/>
                <a:cs typeface="Arial"/>
                <a:sym typeface="Arial"/>
              </a:rPr>
              <a:t>הגדרת אורך ג​ל</a:t>
            </a:r>
            <a:endParaRPr dirty="0">
              <a:solidFill>
                <a:schemeClr val="bg1"/>
              </a:solidFill>
            </a:endParaRPr>
          </a:p>
        </p:txBody>
      </p:sp>
      <p:sp>
        <p:nvSpPr>
          <p:cNvPr id="359" name="An object"/>
          <p:cNvSpPr txBox="1"/>
          <p:nvPr/>
        </p:nvSpPr>
        <p:spPr>
          <a:xfrm>
            <a:off x="4566425" y="1143525"/>
            <a:ext cx="5337300" cy="1200600"/>
          </a:xfrm>
          <a:prstGeom prst="rect">
            <a:avLst/>
          </a:prstGeom>
          <a:noFill/>
          <a:ln>
            <a:noFill/>
          </a:ln>
        </p:spPr>
        <p:txBody>
          <a:bodyPr spcFirstLastPara="1" wrap="square" lIns="91425" tIns="45700" rIns="91425" bIns="45700" anchor="t" anchorCtr="0">
            <a:spAutoFit/>
          </a:bodyPr>
          <a:lstStyle/>
          <a:p>
            <a:pPr algn="r" rtl="1"/>
            <a:r>
              <a:rPr lang="iw-IL" dirty="0">
                <a:solidFill>
                  <a:schemeClr val="bg1"/>
                </a:solidFill>
                <a:latin typeface="Arial"/>
                <a:ea typeface="Arial"/>
                <a:cs typeface="Arial"/>
                <a:sym typeface="Arial"/>
              </a:rPr>
              <a:t>מרחק שיעבור מחזור אחד ש​ל הגל</a:t>
            </a:r>
            <a:endParaRPr dirty="0">
              <a:solidFill>
                <a:schemeClr val="bg1"/>
              </a:solidFill>
            </a:endParaRPr>
          </a:p>
          <a:p>
            <a:pPr algn="r" rtl="1"/>
            <a:endParaRPr dirty="0">
              <a:solidFill>
                <a:schemeClr val="bg1"/>
              </a:solidFill>
              <a:latin typeface="Arial"/>
              <a:ea typeface="Arial"/>
              <a:cs typeface="Arial"/>
              <a:sym typeface="Arial"/>
            </a:endParaRPr>
          </a:p>
          <a:p>
            <a:pPr algn="r" rtl="1"/>
            <a:r>
              <a:rPr lang="iw-IL" dirty="0">
                <a:solidFill>
                  <a:schemeClr val="bg1"/>
                </a:solidFill>
                <a:latin typeface="Arial"/>
                <a:ea typeface="Arial"/>
                <a:cs typeface="Arial"/>
                <a:sym typeface="Arial"/>
              </a:rPr>
              <a:t>מהירות הקול</a:t>
            </a:r>
            <a:r>
              <a:rPr lang="iw-IL" dirty="0">
                <a:solidFill>
                  <a:schemeClr val="bg1"/>
                </a:solidFill>
              </a:rPr>
              <a:t> 340m/s</a:t>
            </a:r>
            <a:endParaRPr dirty="0">
              <a:solidFill>
                <a:schemeClr val="bg1"/>
              </a:solidFill>
            </a:endParaRPr>
          </a:p>
          <a:p>
            <a:pPr algn="r" rtl="1"/>
            <a:r>
              <a:rPr lang="iw-IL" dirty="0">
                <a:solidFill>
                  <a:schemeClr val="bg1"/>
                </a:solidFill>
              </a:rPr>
              <a:t> </a:t>
            </a:r>
            <a:endParaRPr dirty="0">
              <a:solidFill>
                <a:schemeClr val="bg1"/>
              </a:solidFill>
              <a:latin typeface="Arial"/>
              <a:ea typeface="Arial"/>
              <a:cs typeface="Arial"/>
              <a:sym typeface="Arial"/>
            </a:endParaRPr>
          </a:p>
        </p:txBody>
      </p:sp>
      <p:sp>
        <p:nvSpPr>
          <p:cNvPr id="360" name="An object"/>
          <p:cNvSpPr txBox="1"/>
          <p:nvPr/>
        </p:nvSpPr>
        <p:spPr>
          <a:xfrm>
            <a:off x="4022168" y="2940050"/>
            <a:ext cx="4661100" cy="369300"/>
          </a:xfrm>
          <a:prstGeom prst="rect">
            <a:avLst/>
          </a:prstGeom>
          <a:noFill/>
          <a:ln>
            <a:noFill/>
          </a:ln>
        </p:spPr>
        <p:txBody>
          <a:bodyPr spcFirstLastPara="1" wrap="square" lIns="91425" tIns="45700" rIns="91425" bIns="45700" anchor="t" anchorCtr="0">
            <a:spAutoFit/>
          </a:bodyPr>
          <a:lstStyle/>
          <a:p>
            <a:pPr algn="ctr" rtl="1"/>
            <a:r>
              <a:rPr lang="iw-IL" b="1" dirty="0">
                <a:solidFill>
                  <a:schemeClr val="bg1"/>
                </a:solidFill>
              </a:rPr>
              <a:t>זמן מחזור Х מ​הירות הקול = אורך גל</a:t>
            </a:r>
            <a:endParaRPr dirty="0">
              <a:solidFill>
                <a:schemeClr val="bg1"/>
              </a:solidFill>
            </a:endParaRPr>
          </a:p>
        </p:txBody>
      </p:sp>
      <p:graphicFrame>
        <p:nvGraphicFramePr>
          <p:cNvPr id="361" name="An object"/>
          <p:cNvGraphicFramePr/>
          <p:nvPr>
            <p:extLst>
              <p:ext uri="{D42A27DB-BD31-4B8C-83A1-F6EECF244321}">
                <p14:modId xmlns:p14="http://schemas.microsoft.com/office/powerpoint/2010/main" val="3201879166"/>
              </p:ext>
            </p:extLst>
          </p:nvPr>
        </p:nvGraphicFramePr>
        <p:xfrm>
          <a:off x="4067483" y="3727306"/>
          <a:ext cx="4477050" cy="2777875"/>
        </p:xfrm>
        <a:graphic>
          <a:graphicData uri="http://schemas.openxmlformats.org/drawingml/2006/table">
            <a:tbl>
              <a:tblPr firstRow="1" bandRow="1">
                <a:noFill/>
              </a:tblPr>
              <a:tblGrid>
                <a:gridCol w="1492350">
                  <a:extLst>
                    <a:ext uri="{9D8B030D-6E8A-4147-A177-3AD203B41FA5}">
                      <a16:colId xmlns:a16="http://schemas.microsoft.com/office/drawing/2014/main" val="20000"/>
                    </a:ext>
                  </a:extLst>
                </a:gridCol>
                <a:gridCol w="1327925">
                  <a:extLst>
                    <a:ext uri="{9D8B030D-6E8A-4147-A177-3AD203B41FA5}">
                      <a16:colId xmlns:a16="http://schemas.microsoft.com/office/drawing/2014/main" val="20001"/>
                    </a:ext>
                  </a:extLst>
                </a:gridCol>
                <a:gridCol w="1656775">
                  <a:extLst>
                    <a:ext uri="{9D8B030D-6E8A-4147-A177-3AD203B41FA5}">
                      <a16:colId xmlns:a16="http://schemas.microsoft.com/office/drawing/2014/main" val="20002"/>
                    </a:ext>
                  </a:extLst>
                </a:gridCol>
              </a:tblGrid>
              <a:tr h="385125">
                <a:tc>
                  <a:txBody>
                    <a:bodyPr/>
                    <a:lstStyle/>
                    <a:p>
                      <a:pPr marL="0" marR="0" lvl="0" indent="0" algn="r" rtl="1">
                        <a:spcBef>
                          <a:spcPts val="0"/>
                        </a:spcBef>
                        <a:spcAft>
                          <a:spcPts val="0"/>
                        </a:spcAft>
                        <a:buNone/>
                      </a:pPr>
                      <a:r>
                        <a:rPr lang="iw-IL" sz="1800" u="none" strike="noStrike" cap="none">
                          <a:solidFill>
                            <a:schemeClr val="bg1"/>
                          </a:solidFill>
                        </a:rPr>
                        <a:t>או‌רך גל</a:t>
                      </a:r>
                      <a:endParaRPr>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dirty="0">
                          <a:solidFill>
                            <a:schemeClr val="bg1"/>
                          </a:solidFill>
                        </a:rPr>
                        <a:t>זמן </a:t>
                      </a:r>
                      <a:r>
                        <a:rPr lang="en-US" sz="1800" dirty="0">
                          <a:solidFill>
                            <a:schemeClr val="bg1"/>
                          </a:solidFill>
                        </a:rPr>
                        <a:t>[s]</a:t>
                      </a:r>
                      <a:endParaRPr dirty="0">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a:solidFill>
                            <a:schemeClr val="bg1"/>
                          </a:solidFill>
                        </a:rPr>
                        <a:t>תדר‌</a:t>
                      </a:r>
                      <a:r>
                        <a:rPr lang="iw-IL" sz="1800">
                          <a:solidFill>
                            <a:schemeClr val="bg1"/>
                          </a:solidFill>
                        </a:rPr>
                        <a:t> [Ηz]</a:t>
                      </a:r>
                      <a:endParaRPr sz="1800" u="none" strike="noStrike" cap="none">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r" rtl="1">
                        <a:spcBef>
                          <a:spcPts val="0"/>
                        </a:spcBef>
                        <a:spcAft>
                          <a:spcPts val="0"/>
                        </a:spcAft>
                        <a:buNone/>
                      </a:pPr>
                      <a:r>
                        <a:rPr lang="iw-IL" sz="1800" u="none" strike="noStrike" cap="none">
                          <a:solidFill>
                            <a:schemeClr val="bg1"/>
                          </a:solidFill>
                        </a:rPr>
                        <a:t>340 מטר</a:t>
                      </a:r>
                      <a:endParaRPr>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a:solidFill>
                            <a:schemeClr val="bg1"/>
                          </a:solidFill>
                        </a:rPr>
                        <a:t>1</a:t>
                      </a:r>
                      <a:endParaRPr sz="1800" u="none" strike="noStrike" cap="none">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a:solidFill>
                            <a:schemeClr val="bg1"/>
                          </a:solidFill>
                        </a:rPr>
                        <a:t>1Hz</a:t>
                      </a:r>
                      <a:endParaRPr sz="1800" u="none" strike="noStrike" cap="none">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r" rtl="1">
                        <a:spcBef>
                          <a:spcPts val="0"/>
                        </a:spcBef>
                        <a:spcAft>
                          <a:spcPts val="0"/>
                        </a:spcAft>
                        <a:buNone/>
                      </a:pPr>
                      <a:r>
                        <a:rPr lang="iw-IL" sz="1800" u="none" strike="noStrike" cap="none" dirty="0">
                          <a:solidFill>
                            <a:schemeClr val="bg1"/>
                          </a:solidFill>
                        </a:rPr>
                        <a:t>34 מטר</a:t>
                      </a:r>
                      <a:endParaRPr dirty="0">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a:solidFill>
                            <a:schemeClr val="bg1"/>
                          </a:solidFill>
                        </a:rPr>
                        <a:t>0.1</a:t>
                      </a:r>
                      <a:endParaRPr sz="1800" u="none" strike="noStrike" cap="none">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a:solidFill>
                            <a:schemeClr val="bg1"/>
                          </a:solidFill>
                        </a:rPr>
                        <a:t>10Hz</a:t>
                      </a:r>
                      <a:endParaRPr sz="1800" u="none" strike="noStrike" cap="none">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r" rtl="1">
                        <a:spcBef>
                          <a:spcPts val="0"/>
                        </a:spcBef>
                        <a:spcAft>
                          <a:spcPts val="0"/>
                        </a:spcAft>
                        <a:buNone/>
                      </a:pPr>
                      <a:r>
                        <a:rPr lang="iw-IL" sz="1800" u="none" strike="noStrike" cap="none">
                          <a:solidFill>
                            <a:schemeClr val="bg1"/>
                          </a:solidFill>
                        </a:rPr>
                        <a:t>3.4 מטר</a:t>
                      </a:r>
                      <a:endParaRPr>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a:solidFill>
                            <a:schemeClr val="bg1"/>
                          </a:solidFill>
                        </a:rPr>
                        <a:t>0‌.01</a:t>
                      </a:r>
                      <a:endParaRPr sz="1800" u="none" strike="noStrike" cap="none">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a:solidFill>
                            <a:schemeClr val="bg1"/>
                          </a:solidFill>
                        </a:rPr>
                        <a:t>100Hz</a:t>
                      </a:r>
                      <a:endParaRPr sz="1800" u="none" strike="noStrike" cap="none">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640100">
                <a:tc>
                  <a:txBody>
                    <a:bodyPr/>
                    <a:lstStyle/>
                    <a:p>
                      <a:pPr marL="0" marR="0" lvl="0" indent="0" algn="r" rtl="1">
                        <a:spcBef>
                          <a:spcPts val="0"/>
                        </a:spcBef>
                        <a:spcAft>
                          <a:spcPts val="0"/>
                        </a:spcAft>
                        <a:buNone/>
                      </a:pPr>
                      <a:r>
                        <a:rPr lang="iw-IL" sz="1800" u="none" strike="noStrike" cap="none">
                          <a:solidFill>
                            <a:schemeClr val="bg1"/>
                          </a:solidFill>
                        </a:rPr>
                        <a:t>34 ס"מ</a:t>
                      </a:r>
                      <a:endParaRPr>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a:solidFill>
                            <a:schemeClr val="bg1"/>
                          </a:solidFill>
                        </a:rPr>
                        <a:t>0.‌001</a:t>
                      </a:r>
                      <a:endParaRPr sz="1800" u="none" strike="noStrike" cap="none">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a:solidFill>
                            <a:schemeClr val="bg1"/>
                          </a:solidFill>
                        </a:rPr>
                        <a:t>10​00Hz , 1‌KHz</a:t>
                      </a:r>
                      <a:endParaRPr sz="1800" u="none" strike="noStrike" cap="none">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640100">
                <a:tc>
                  <a:txBody>
                    <a:bodyPr/>
                    <a:lstStyle/>
                    <a:p>
                      <a:pPr marL="0" marR="0" lvl="0" indent="0" algn="r" rtl="1">
                        <a:spcBef>
                          <a:spcPts val="0"/>
                        </a:spcBef>
                        <a:spcAft>
                          <a:spcPts val="0"/>
                        </a:spcAft>
                        <a:buNone/>
                      </a:pPr>
                      <a:r>
                        <a:rPr lang="iw-IL" sz="1800" u="none" strike="noStrike" cap="none">
                          <a:solidFill>
                            <a:schemeClr val="bg1"/>
                          </a:solidFill>
                        </a:rPr>
                        <a:t>3.4 ס"מ</a:t>
                      </a:r>
                      <a:endParaRPr>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a:solidFill>
                            <a:schemeClr val="bg1"/>
                          </a:solidFill>
                        </a:rPr>
                        <a:t>0.0001</a:t>
                      </a:r>
                      <a:endParaRPr sz="1800" u="none" strike="noStrike" cap="none">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r" rtl="1">
                        <a:spcBef>
                          <a:spcPts val="0"/>
                        </a:spcBef>
                        <a:spcAft>
                          <a:spcPts val="0"/>
                        </a:spcAft>
                        <a:buNone/>
                      </a:pPr>
                      <a:r>
                        <a:rPr lang="iw-IL" sz="1800" u="none" strike="noStrike" cap="none" dirty="0">
                          <a:solidFill>
                            <a:schemeClr val="bg1"/>
                          </a:solidFill>
                        </a:rPr>
                        <a:t>10000Hz,10KHz</a:t>
                      </a:r>
                      <a:endParaRPr sz="1800" u="none" strike="noStrike" cap="none" dirty="0">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362" name="An object"/>
          <p:cNvPicPr preferRelativeResize="0"/>
          <p:nvPr/>
        </p:nvPicPr>
        <p:blipFill>
          <a:blip r:embed="rId3">
            <a:alphaModFix/>
          </a:blip>
          <a:stretch>
            <a:fillRect/>
          </a:stretch>
        </p:blipFill>
        <p:spPr>
          <a:xfrm>
            <a:off x="5085439" y="2344123"/>
            <a:ext cx="2534575" cy="535060"/>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500"/>
                                        <p:tgtEl>
                                          <p:spTgt spid="35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60"/>
                                        </p:tgtEl>
                                        <p:attrNameLst>
                                          <p:attrName>style.visibility</p:attrName>
                                        </p:attrNameLst>
                                      </p:cBhvr>
                                      <p:to>
                                        <p:strVal val="visible"/>
                                      </p:to>
                                    </p:set>
                                    <p:anim calcmode="lin" valueType="num">
                                      <p:cBhvr additive="base">
                                        <p:cTn id="10" dur="500"/>
                                        <p:tgtEl>
                                          <p:spTgt spid="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Outline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00" name="TextShape 2"/>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dirty="0">
                <a:ln>
                  <a:noFill/>
                </a:ln>
                <a:solidFill>
                  <a:srgbClr val="FFFFFF"/>
                </a:solidFill>
                <a:effectLst/>
                <a:uLnTx/>
                <a:uFill>
                  <a:solidFill>
                    <a:srgbClr val="FFFFFF"/>
                  </a:solidFill>
                </a:uFill>
                <a:latin typeface="Calibri"/>
              </a:rPr>
              <a:t>Random generator</a:t>
            </a:r>
            <a:endParaRPr kumimoji="0" lang="en-US" sz="1400" b="0" i="0" u="none" strike="noStrike" kern="1200" cap="none" spc="-1" normalizeH="0" baseline="0" noProof="0" dirty="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dirty="0">
                <a:ln>
                  <a:noFill/>
                </a:ln>
                <a:solidFill>
                  <a:srgbClr val="FFFFFF"/>
                </a:solidFill>
                <a:effectLst/>
                <a:uLnTx/>
                <a:uFill>
                  <a:solidFill>
                    <a:srgbClr val="FFFFFF"/>
                  </a:solidFill>
                </a:uFill>
                <a:latin typeface="Calibri"/>
              </a:rPr>
              <a:t>G(z) and D(x)</a:t>
            </a:r>
            <a:endParaRPr kumimoji="0" lang="en-US" sz="14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err="1">
                <a:ln>
                  <a:noFill/>
                </a:ln>
                <a:solidFill>
                  <a:srgbClr val="8394E4"/>
                </a:solidFill>
                <a:effectLst/>
                <a:uLnTx/>
                <a:uFill>
                  <a:solidFill>
                    <a:srgbClr val="FFFFFF"/>
                  </a:solidFill>
                </a:uFill>
                <a:latin typeface="Calibri"/>
              </a:rPr>
              <a:t>cGAN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8394E4"/>
                </a:solidFill>
                <a:effectLst/>
                <a:uLnTx/>
                <a:uFill>
                  <a:solidFill>
                    <a:srgbClr val="FFFFFF"/>
                  </a:solidFill>
                </a:uFill>
                <a:latin typeface="Calibri"/>
              </a:rPr>
              <a:t>Pix2pix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8394E4"/>
                </a:solidFill>
                <a:effectLst/>
                <a:uLnTx/>
                <a:uFill>
                  <a:solidFill>
                    <a:srgbClr val="FFFFFF"/>
                  </a:solidFill>
                </a:uFill>
                <a:latin typeface="Calibri"/>
              </a:rPr>
              <a:t>Cycle Consistency</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err="1">
                <a:ln>
                  <a:noFill/>
                </a:ln>
                <a:solidFill>
                  <a:srgbClr val="8394E4"/>
                </a:solidFill>
                <a:effectLst/>
                <a:uLnTx/>
                <a:uFill>
                  <a:solidFill>
                    <a:srgbClr val="FFFFFF"/>
                  </a:solidFill>
                </a:uFill>
                <a:latin typeface="Calibri"/>
              </a:rPr>
              <a:t>CycleGAN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134930993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GAN</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(Ian Goodfellow et al., </a:t>
            </a:r>
            <a:r>
              <a:rPr kumimoji="0" lang="en-US" sz="3600" b="1" i="0" u="none" strike="noStrike" kern="1200" cap="none" spc="-1" normalizeH="0" baseline="0" noProof="0">
                <a:ln>
                  <a:noFill/>
                </a:ln>
                <a:solidFill>
                  <a:srgbClr val="FFFFFF"/>
                </a:solidFill>
                <a:effectLst/>
                <a:uLnTx/>
                <a:uFill>
                  <a:solidFill>
                    <a:srgbClr val="FFFFFF"/>
                  </a:solidFill>
                </a:uFill>
                <a:latin typeface="Calibri Light"/>
              </a:rPr>
              <a:t>NIPS 2014</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02" name="CustomShape 2"/>
          <p:cNvSpPr/>
          <p:nvPr/>
        </p:nvSpPr>
        <p:spPr>
          <a:xfrm>
            <a:off x="391680" y="6284160"/>
            <a:ext cx="11057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a:ln>
                  <a:noFill/>
                </a:ln>
                <a:solidFill>
                  <a:srgbClr val="FFFFFF"/>
                </a:solidFill>
                <a:effectLst/>
                <a:uLnTx/>
                <a:uFill>
                  <a:solidFill>
                    <a:srgbClr val="FFFFFF"/>
                  </a:solidFill>
                </a:uFill>
                <a:latin typeface="Calibri"/>
              </a:rPr>
              <a:t>Credit(modified from) https://www.slideshare.net/xavigiro/deep-learning-for-computer-vision-generative-models-and-adversarial-training-upc-2016</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3" name="CustomShape 3"/>
          <p:cNvSpPr/>
          <p:nvPr/>
        </p:nvSpPr>
        <p:spPr>
          <a:xfrm>
            <a:off x="1557000" y="2892960"/>
            <a:ext cx="1669320" cy="846360"/>
          </a:xfrm>
          <a:prstGeom prst="can">
            <a:avLst>
              <a:gd name="adj" fmla="val 25000"/>
            </a:avLst>
          </a:prstGeom>
          <a:solidFill>
            <a:schemeClr val="accent2">
              <a:lumMod val="40000"/>
              <a:lumOff val="60000"/>
            </a:schemeClr>
          </a:solidFill>
          <a:ln w="28440">
            <a:solidFill>
              <a:schemeClr val="bg1">
                <a:lumMod val="50000"/>
                <a:lumOff val="50000"/>
              </a:schemeClr>
            </a:solidFill>
            <a:round/>
          </a:ln>
        </p:spPr>
        <p:style>
          <a:lnRef idx="1">
            <a:schemeClr val="accent5"/>
          </a:lnRef>
          <a:fillRef idx="2">
            <a:schemeClr val="accent5"/>
          </a:fillRef>
          <a:effectRef idx="1">
            <a:schemeClr val="accent5"/>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Calibri"/>
              </a:rPr>
              <a:t>Real world samples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4" name="CustomShape 4"/>
          <p:cNvSpPr/>
          <p:nvPr/>
        </p:nvSpPr>
        <p:spPr>
          <a:xfrm>
            <a:off x="1557000" y="4332960"/>
            <a:ext cx="1669320" cy="846360"/>
          </a:xfrm>
          <a:prstGeom prst="roundRect">
            <a:avLst>
              <a:gd name="adj" fmla="val 16667"/>
            </a:avLst>
          </a:prstGeom>
          <a:solidFill>
            <a:schemeClr val="accent6">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Calibri"/>
              </a:rPr>
              <a:t>Generator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5" name="CustomShape 5"/>
          <p:cNvSpPr/>
          <p:nvPr/>
        </p:nvSpPr>
        <p:spPr>
          <a:xfrm>
            <a:off x="571320" y="413388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6" name="CustomShape 6"/>
          <p:cNvSpPr/>
          <p:nvPr/>
        </p:nvSpPr>
        <p:spPr>
          <a:xfrm>
            <a:off x="4152960" y="3576960"/>
            <a:ext cx="1669320" cy="846360"/>
          </a:xfrm>
          <a:prstGeom prst="roundRect">
            <a:avLst>
              <a:gd name="adj" fmla="val 16667"/>
            </a:avLst>
          </a:prstGeom>
          <a:solidFill>
            <a:schemeClr val="accent1">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Calibri"/>
              </a:rPr>
              <a:t>Discriminator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7" name="CustomShape 7"/>
          <p:cNvSpPr/>
          <p:nvPr/>
        </p:nvSpPr>
        <p:spPr>
          <a:xfrm>
            <a:off x="7041960" y="337248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00B05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00000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8" name="CustomShape 8"/>
          <p:cNvSpPr/>
          <p:nvPr/>
        </p:nvSpPr>
        <p:spPr>
          <a:xfrm>
            <a:off x="8114040" y="3647160"/>
            <a:ext cx="1079640" cy="70560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09" name="CustomShape 9"/>
          <p:cNvSpPr/>
          <p:nvPr/>
        </p:nvSpPr>
        <p:spPr>
          <a:xfrm flipV="1">
            <a:off x="1167480" y="4755240"/>
            <a:ext cx="388800" cy="5400"/>
          </a:xfrm>
          <a:custGeom>
            <a:avLst/>
            <a:gdLst/>
            <a:ahLst/>
            <a:cxnLst/>
            <a:rect l="l" t="t" r="r" b="b"/>
            <a:pathLst>
              <a:path w="21600" h="21600">
                <a:moveTo>
                  <a:pt x="0" y="0"/>
                </a:moveTo>
                <a:lnTo>
                  <a:pt x="21600" y="21600"/>
                </a:lnTo>
              </a:path>
            </a:pathLst>
          </a:cu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10" name="CustomShape 10"/>
          <p:cNvSpPr/>
          <p:nvPr/>
        </p:nvSpPr>
        <p:spPr>
          <a:xfrm>
            <a:off x="3226680" y="3316320"/>
            <a:ext cx="926280" cy="683640"/>
          </a:xfrm>
          <a:prstGeom prst="curvedConnector3">
            <a:avLst>
              <a:gd name="adj1" fmla="val 50000"/>
            </a:avLst>
          </a:prstGeom>
          <a:noFill/>
          <a:ln>
            <a:solidFill>
              <a:srgbClr val="00B0F0"/>
            </a:solidFill>
            <a:round/>
            <a:tailEnd type="arrow"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11" name="CustomShape 11"/>
          <p:cNvSpPr/>
          <p:nvPr/>
        </p:nvSpPr>
        <p:spPr>
          <a:xfrm flipV="1">
            <a:off x="3226680" y="3999600"/>
            <a:ext cx="926280" cy="755640"/>
          </a:xfrm>
          <a:prstGeom prst="curvedConnector3">
            <a:avLst>
              <a:gd name="adj1" fmla="val 50000"/>
            </a:avLst>
          </a:pr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12" name="CustomShape 12"/>
          <p:cNvSpPr/>
          <p:nvPr/>
        </p:nvSpPr>
        <p:spPr>
          <a:xfrm>
            <a:off x="5823000" y="4000320"/>
            <a:ext cx="121860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13" name="CustomShape 13"/>
          <p:cNvSpPr/>
          <p:nvPr/>
        </p:nvSpPr>
        <p:spPr>
          <a:xfrm flipV="1">
            <a:off x="7638120" y="3999600"/>
            <a:ext cx="47556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14" name="CustomShape 14"/>
          <p:cNvSpPr/>
          <p:nvPr/>
        </p:nvSpPr>
        <p:spPr>
          <a:xfrm>
            <a:off x="2248200" y="2604240"/>
            <a:ext cx="30744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15" name="CustomShape 15"/>
          <p:cNvSpPr/>
          <p:nvPr/>
        </p:nvSpPr>
        <p:spPr>
          <a:xfrm>
            <a:off x="681840" y="3748320"/>
            <a:ext cx="27252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16" name="CustomShape 16"/>
          <p:cNvSpPr/>
          <p:nvPr/>
        </p:nvSpPr>
        <p:spPr>
          <a:xfrm>
            <a:off x="4658760" y="3131640"/>
            <a:ext cx="32580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17" name="CustomShape 17"/>
          <p:cNvSpPr/>
          <p:nvPr/>
        </p:nvSpPr>
        <p:spPr>
          <a:xfrm>
            <a:off x="2094120" y="3952440"/>
            <a:ext cx="59508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18" name="CustomShape 18"/>
          <p:cNvSpPr/>
          <p:nvPr/>
        </p:nvSpPr>
        <p:spPr>
          <a:xfrm>
            <a:off x="6198120" y="3393720"/>
            <a:ext cx="69372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19" name="CustomShape 19"/>
          <p:cNvSpPr/>
          <p:nvPr/>
        </p:nvSpPr>
        <p:spPr>
          <a:xfrm>
            <a:off x="5972760" y="4245480"/>
            <a:ext cx="91908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0" name="CustomShape 20"/>
          <p:cNvSpPr/>
          <p:nvPr/>
        </p:nvSpPr>
        <p:spPr>
          <a:xfrm>
            <a:off x="532800" y="1886400"/>
            <a:ext cx="13910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FFFFFF"/>
                </a:solidFill>
                <a:effectLst/>
                <a:uLnTx/>
                <a:uFill>
                  <a:solidFill>
                    <a:srgbClr val="FFFFFF"/>
                  </a:solidFill>
                </a:uFill>
                <a:latin typeface="Calibri"/>
              </a:rPr>
              <a:t>Overview</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54955313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GAN</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(Ian Goodfellow et al., </a:t>
            </a:r>
            <a:r>
              <a:rPr kumimoji="0" lang="en-US" sz="3600" b="1" i="0" u="none" strike="noStrike" kern="1200" cap="none" spc="-1" normalizeH="0" baseline="0" noProof="0">
                <a:ln>
                  <a:noFill/>
                </a:ln>
                <a:solidFill>
                  <a:srgbClr val="FFFFFF"/>
                </a:solidFill>
                <a:effectLst/>
                <a:uLnTx/>
                <a:uFill>
                  <a:solidFill>
                    <a:srgbClr val="FFFFFF"/>
                  </a:solidFill>
                </a:uFill>
                <a:latin typeface="Calibri Light"/>
              </a:rPr>
              <a:t>NIPS 2014</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22" name="CustomShape 2"/>
          <p:cNvSpPr/>
          <p:nvPr/>
        </p:nvSpPr>
        <p:spPr>
          <a:xfrm>
            <a:off x="391680" y="6284160"/>
            <a:ext cx="11057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a:ln>
                  <a:noFill/>
                </a:ln>
                <a:solidFill>
                  <a:srgbClr val="FFFFFF"/>
                </a:solidFill>
                <a:effectLst/>
                <a:uLnTx/>
                <a:uFill>
                  <a:solidFill>
                    <a:srgbClr val="FFFFFF"/>
                  </a:solidFill>
                </a:uFill>
                <a:latin typeface="Calibri"/>
              </a:rPr>
              <a:t>Credit(modified from) https://www.slideshare.net/xavigiro/deep-learning-for-computer-vision-generative-models-and-adversarial-training-upc-2016</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3" name="CustomShape 3"/>
          <p:cNvSpPr/>
          <p:nvPr/>
        </p:nvSpPr>
        <p:spPr>
          <a:xfrm>
            <a:off x="540360" y="1886400"/>
            <a:ext cx="296388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FFFFFF"/>
                </a:solidFill>
                <a:effectLst/>
                <a:uLnTx/>
                <a:uFill>
                  <a:solidFill>
                    <a:srgbClr val="FFFFFF"/>
                  </a:solidFill>
                </a:uFill>
                <a:latin typeface="Calibri"/>
              </a:rPr>
              <a:t>Training Discriminator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4" name="CustomShape 4"/>
          <p:cNvSpPr/>
          <p:nvPr/>
        </p:nvSpPr>
        <p:spPr>
          <a:xfrm>
            <a:off x="3224880" y="2598480"/>
            <a:ext cx="1669320" cy="846360"/>
          </a:xfrm>
          <a:prstGeom prst="can">
            <a:avLst>
              <a:gd name="adj" fmla="val 25000"/>
            </a:avLst>
          </a:prstGeom>
          <a:solidFill>
            <a:schemeClr val="accent2">
              <a:lumMod val="40000"/>
              <a:lumOff val="60000"/>
            </a:schemeClr>
          </a:solidFill>
          <a:ln w="28440">
            <a:solidFill>
              <a:schemeClr val="bg1">
                <a:lumMod val="50000"/>
                <a:lumOff val="50000"/>
              </a:schemeClr>
            </a:solidFill>
            <a:round/>
          </a:ln>
        </p:spPr>
        <p:style>
          <a:lnRef idx="1">
            <a:schemeClr val="accent5"/>
          </a:lnRef>
          <a:fillRef idx="2">
            <a:schemeClr val="accent5"/>
          </a:fillRef>
          <a:effectRef idx="1">
            <a:schemeClr val="accent5"/>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Calibri"/>
              </a:rPr>
              <a:t>Real world samples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5" name="CustomShape 5"/>
          <p:cNvSpPr/>
          <p:nvPr/>
        </p:nvSpPr>
        <p:spPr>
          <a:xfrm>
            <a:off x="3148560" y="4038480"/>
            <a:ext cx="1669320" cy="846360"/>
          </a:xfrm>
          <a:prstGeom prst="roundRect">
            <a:avLst>
              <a:gd name="adj" fmla="val 16667"/>
            </a:avLst>
          </a:prstGeom>
          <a:solidFill>
            <a:schemeClr val="accent6">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FF0000"/>
                </a:solidFill>
                <a:effectLst/>
                <a:uLnTx/>
                <a:uFill>
                  <a:solidFill>
                    <a:srgbClr val="FFFFFF"/>
                  </a:solidFill>
                </a:uFill>
                <a:latin typeface="Calibri"/>
              </a:rPr>
              <a:t>(G)</a:t>
            </a:r>
            <a:r>
              <a:rPr kumimoji="0" lang="en-US" sz="1800" b="1" i="0" u="none" strike="noStrike" kern="1200" cap="none" spc="-1" normalizeH="0" baseline="0" noProof="0" dirty="0" err="1">
                <a:ln>
                  <a:noFill/>
                </a:ln>
                <a:solidFill>
                  <a:srgbClr val="000000"/>
                </a:solidFill>
                <a:effectLst/>
                <a:uLnTx/>
                <a:uFill>
                  <a:solidFill>
                    <a:srgbClr val="FFFFFF"/>
                  </a:solidFill>
                </a:uFill>
                <a:latin typeface="Calibri"/>
              </a:rPr>
              <a:t>enerator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6" name="CustomShape 6"/>
          <p:cNvSpPr/>
          <p:nvPr/>
        </p:nvSpPr>
        <p:spPr>
          <a:xfrm>
            <a:off x="1502640" y="383940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7" name="CustomShape 7"/>
          <p:cNvSpPr/>
          <p:nvPr/>
        </p:nvSpPr>
        <p:spPr>
          <a:xfrm>
            <a:off x="5841720" y="3282480"/>
            <a:ext cx="1669320" cy="846360"/>
          </a:xfrm>
          <a:prstGeom prst="roundRect">
            <a:avLst>
              <a:gd name="adj" fmla="val 16667"/>
            </a:avLst>
          </a:prstGeom>
          <a:solidFill>
            <a:schemeClr val="accent1">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FF0000"/>
                </a:solidFill>
                <a:effectLst/>
                <a:uLnTx/>
                <a:uFill>
                  <a:solidFill>
                    <a:srgbClr val="FFFFFF"/>
                  </a:solidFill>
                </a:uFill>
                <a:latin typeface="Calibri"/>
              </a:rPr>
              <a:t>(D)</a:t>
            </a:r>
            <a:r>
              <a:rPr kumimoji="0" lang="en-US" sz="1800" b="0" i="0" u="none" strike="noStrike" kern="1200" cap="none" spc="-1" normalizeH="0" baseline="0" noProof="0" dirty="0" err="1">
                <a:ln>
                  <a:noFill/>
                </a:ln>
                <a:solidFill>
                  <a:srgbClr val="000000"/>
                </a:solidFill>
                <a:effectLst/>
                <a:uLnTx/>
                <a:uFill>
                  <a:solidFill>
                    <a:srgbClr val="FFFFFF"/>
                  </a:solidFill>
                </a:uFill>
                <a:latin typeface="Calibri"/>
              </a:rPr>
              <a:t>iscriminator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8" name="CustomShape 8"/>
          <p:cNvSpPr/>
          <p:nvPr/>
        </p:nvSpPr>
        <p:spPr>
          <a:xfrm>
            <a:off x="8689680" y="307800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00B05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00000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29" name="CustomShape 9"/>
          <p:cNvSpPr/>
          <p:nvPr/>
        </p:nvSpPr>
        <p:spPr>
          <a:xfrm>
            <a:off x="9964440" y="3352680"/>
            <a:ext cx="1079640" cy="70560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30" name="CustomShape 10"/>
          <p:cNvSpPr/>
          <p:nvPr/>
        </p:nvSpPr>
        <p:spPr>
          <a:xfrm flipV="1">
            <a:off x="2098800" y="4460760"/>
            <a:ext cx="1049400" cy="5400"/>
          </a:xfrm>
          <a:custGeom>
            <a:avLst/>
            <a:gdLst/>
            <a:ahLst/>
            <a:cxnLst/>
            <a:rect l="l" t="t" r="r" b="b"/>
            <a:pathLst>
              <a:path w="21600" h="21600">
                <a:moveTo>
                  <a:pt x="0" y="0"/>
                </a:moveTo>
                <a:lnTo>
                  <a:pt x="21600" y="21600"/>
                </a:lnTo>
              </a:path>
            </a:pathLst>
          </a:cu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31" name="CustomShape 11"/>
          <p:cNvSpPr/>
          <p:nvPr/>
        </p:nvSpPr>
        <p:spPr>
          <a:xfrm>
            <a:off x="4894560" y="3021840"/>
            <a:ext cx="946800" cy="683640"/>
          </a:xfrm>
          <a:prstGeom prst="curvedConnector3">
            <a:avLst>
              <a:gd name="adj1" fmla="val 50000"/>
            </a:avLst>
          </a:prstGeom>
          <a:noFill/>
          <a:ln>
            <a:solidFill>
              <a:srgbClr val="00B0F0"/>
            </a:solidFill>
            <a:round/>
            <a:tailEnd type="arrow"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32" name="CustomShape 12"/>
          <p:cNvSpPr/>
          <p:nvPr/>
        </p:nvSpPr>
        <p:spPr>
          <a:xfrm flipV="1">
            <a:off x="4818600" y="3705120"/>
            <a:ext cx="1023120" cy="755640"/>
          </a:xfrm>
          <a:prstGeom prst="curvedConnector3">
            <a:avLst>
              <a:gd name="adj1" fmla="val 50000"/>
            </a:avLst>
          </a:pr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33" name="CustomShape 13"/>
          <p:cNvSpPr/>
          <p:nvPr/>
        </p:nvSpPr>
        <p:spPr>
          <a:xfrm>
            <a:off x="7511400" y="3705840"/>
            <a:ext cx="117756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34" name="CustomShape 14"/>
          <p:cNvSpPr/>
          <p:nvPr/>
        </p:nvSpPr>
        <p:spPr>
          <a:xfrm flipV="1">
            <a:off x="9285840" y="3705120"/>
            <a:ext cx="67824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35" name="CustomShape 15"/>
          <p:cNvSpPr/>
          <p:nvPr/>
        </p:nvSpPr>
        <p:spPr>
          <a:xfrm>
            <a:off x="3408480" y="2309760"/>
            <a:ext cx="30744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36" name="CustomShape 16"/>
          <p:cNvSpPr/>
          <p:nvPr/>
        </p:nvSpPr>
        <p:spPr>
          <a:xfrm>
            <a:off x="1667880" y="3435840"/>
            <a:ext cx="27252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37" name="CustomShape 17"/>
          <p:cNvSpPr/>
          <p:nvPr/>
        </p:nvSpPr>
        <p:spPr>
          <a:xfrm>
            <a:off x="3929760" y="4962240"/>
            <a:ext cx="827280" cy="36468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P(G(z))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38" name="CustomShape 18"/>
          <p:cNvSpPr/>
          <p:nvPr/>
        </p:nvSpPr>
        <p:spPr>
          <a:xfrm>
            <a:off x="7638480" y="3192120"/>
            <a:ext cx="922320" cy="401400"/>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D(x, </a:t>
            </a: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θ</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d</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39" name="CustomShape 19"/>
          <p:cNvSpPr/>
          <p:nvPr/>
        </p:nvSpPr>
        <p:spPr>
          <a:xfrm>
            <a:off x="7451640" y="4184640"/>
            <a:ext cx="1162440" cy="401400"/>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D(G(z), </a:t>
            </a: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θ</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g</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1" name="CustomShape 21"/>
          <p:cNvSpPr/>
          <p:nvPr/>
        </p:nvSpPr>
        <p:spPr>
          <a:xfrm>
            <a:off x="6735678" y="1846260"/>
            <a:ext cx="3344760" cy="715320"/>
          </a:xfrm>
          <a:prstGeom prst="rect">
            <a:avLst/>
          </a:prstGeom>
          <a:blipFill>
            <a:blip r:embed="rId4"/>
            <a:stretch>
              <a:fillRect l="-1817" t="-4219" b="-14388"/>
            </a:stretch>
          </a:blip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2" name="CustomShape 22"/>
          <p:cNvSpPr/>
          <p:nvPr/>
        </p:nvSpPr>
        <p:spPr>
          <a:xfrm rot="16200000" flipV="1">
            <a:off x="8555400" y="1403640"/>
            <a:ext cx="69840" cy="3827520"/>
          </a:xfrm>
          <a:prstGeom prst="curvedConnector3">
            <a:avLst>
              <a:gd name="adj1" fmla="val 966759"/>
            </a:avLst>
          </a:prstGeom>
          <a:noFill/>
          <a:ln>
            <a:round/>
            <a:tailEnd type="arrow" w="med" len="med"/>
          </a:ln>
          <a:effectLst>
            <a:outerShdw blurRad="50800" dist="38100" dir="5400000" rotWithShape="0">
              <a:srgbClr val="000000">
                <a:alpha val="35000"/>
              </a:srgbClr>
            </a:outerShdw>
          </a:effectLst>
        </p:spPr>
        <p:style>
          <a:lnRef idx="3">
            <a:schemeClr val="accent4"/>
          </a:lnRef>
          <a:fillRef idx="0">
            <a:schemeClr val="accent4"/>
          </a:fillRef>
          <a:effectRef idx="2">
            <a:schemeClr val="accent4"/>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43" name="CustomShape 23"/>
          <p:cNvSpPr/>
          <p:nvPr/>
        </p:nvSpPr>
        <p:spPr>
          <a:xfrm>
            <a:off x="3813840" y="4183920"/>
            <a:ext cx="551160" cy="555120"/>
          </a:xfrm>
          <a:prstGeom prst="noSmoking">
            <a:avLst>
              <a:gd name="adj" fmla="val 18750"/>
            </a:avLst>
          </a:prstGeom>
          <a:solidFill>
            <a:srgbClr val="FF0000">
              <a:alpha val="35000"/>
            </a:srgbClr>
          </a:solidFill>
          <a:ln w="38160">
            <a:solidFill>
              <a:schemeClr val="tx1"/>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44" name="CustomShape 24"/>
          <p:cNvSpPr/>
          <p:nvPr/>
        </p:nvSpPr>
        <p:spPr>
          <a:xfrm>
            <a:off x="3859560" y="2304360"/>
            <a:ext cx="797040" cy="40140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P</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data</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5" name="CustomShape 25"/>
          <p:cNvSpPr/>
          <p:nvPr/>
        </p:nvSpPr>
        <p:spPr>
          <a:xfrm>
            <a:off x="1527480" y="5224320"/>
            <a:ext cx="807480" cy="40140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P</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prior</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6" name="CustomShape 26"/>
          <p:cNvSpPr/>
          <p:nvPr/>
        </p:nvSpPr>
        <p:spPr>
          <a:xfrm>
            <a:off x="8347680" y="4980240"/>
            <a:ext cx="632880" cy="776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85840" marR="0" lvl="0" indent="-285480" algn="l" defTabSz="914400" rtl="0" eaLnBrk="1" fontAlgn="auto" latinLnBrk="0" hangingPunct="1">
              <a:lnSpc>
                <a:spcPct val="15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7" name="CustomShape 27"/>
          <p:cNvSpPr/>
          <p:nvPr/>
        </p:nvSpPr>
        <p:spPr>
          <a:xfrm>
            <a:off x="6177240" y="4980240"/>
            <a:ext cx="4974120" cy="1103760"/>
          </a:xfrm>
          <a:prstGeom prst="rect">
            <a:avLst/>
          </a:prstGeom>
          <a:blipFill>
            <a:blip r:embed="rId5"/>
            <a:stretch>
              <a:fillRect l="-732" b="-1636"/>
            </a:stretch>
          </a:blip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48" name="CustomShape 28"/>
          <p:cNvSpPr/>
          <p:nvPr/>
        </p:nvSpPr>
        <p:spPr>
          <a:xfrm>
            <a:off x="3254400" y="4962240"/>
            <a:ext cx="56196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32581695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GAN</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(Ian Goodfellow et al., </a:t>
            </a:r>
            <a:r>
              <a:rPr kumimoji="0" lang="en-US" sz="3600" b="1" i="0" u="none" strike="noStrike" kern="1200" cap="none" spc="-1" normalizeH="0" baseline="0" noProof="0">
                <a:ln>
                  <a:noFill/>
                </a:ln>
                <a:solidFill>
                  <a:srgbClr val="FFFFFF"/>
                </a:solidFill>
                <a:effectLst/>
                <a:uLnTx/>
                <a:uFill>
                  <a:solidFill>
                    <a:srgbClr val="FFFFFF"/>
                  </a:solidFill>
                </a:uFill>
                <a:latin typeface="Calibri Light"/>
              </a:rPr>
              <a:t>NIPS 2014</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50" name="CustomShape 2"/>
          <p:cNvSpPr/>
          <p:nvPr/>
        </p:nvSpPr>
        <p:spPr>
          <a:xfrm>
            <a:off x="391680" y="6284160"/>
            <a:ext cx="11057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a:ln>
                  <a:noFill/>
                </a:ln>
                <a:solidFill>
                  <a:srgbClr val="FFFFFF"/>
                </a:solidFill>
                <a:effectLst/>
                <a:uLnTx/>
                <a:uFill>
                  <a:solidFill>
                    <a:srgbClr val="FFFFFF"/>
                  </a:solidFill>
                </a:uFill>
                <a:latin typeface="Calibri"/>
              </a:rPr>
              <a:t>Credit(modified from) https://www.slideshare.net/xavigiro/deep-learning-for-computer-vision-generative-models-and-adversarial-training-upc-2016</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1" name="CustomShape 3"/>
          <p:cNvSpPr/>
          <p:nvPr/>
        </p:nvSpPr>
        <p:spPr>
          <a:xfrm>
            <a:off x="539640" y="1886400"/>
            <a:ext cx="25434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FFFFFF"/>
                </a:solidFill>
                <a:effectLst/>
                <a:uLnTx/>
                <a:uFill>
                  <a:solidFill>
                    <a:srgbClr val="FFFFFF"/>
                  </a:solidFill>
                </a:uFill>
                <a:latin typeface="Calibri"/>
              </a:rPr>
              <a:t>Training Generator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2" name="CustomShape 4"/>
          <p:cNvSpPr/>
          <p:nvPr/>
        </p:nvSpPr>
        <p:spPr>
          <a:xfrm rot="5400000">
            <a:off x="5853240" y="1738440"/>
            <a:ext cx="825840" cy="6520680"/>
          </a:xfrm>
          <a:prstGeom prst="curvedConnector3">
            <a:avLst>
              <a:gd name="adj1" fmla="val 127671"/>
            </a:avLst>
          </a:prstGeom>
          <a:noFill/>
          <a:ln>
            <a:round/>
            <a:tailEnd type="arrow" w="med" len="med"/>
          </a:ln>
          <a:effectLst>
            <a:outerShdw blurRad="50800" dist="38100" dir="5400000" rotWithShape="0">
              <a:srgbClr val="000000">
                <a:alpha val="35000"/>
              </a:srgbClr>
            </a:outerShdw>
          </a:effectLst>
        </p:spPr>
        <p:style>
          <a:lnRef idx="3">
            <a:schemeClr val="accent4"/>
          </a:lnRef>
          <a:fillRef idx="0">
            <a:schemeClr val="accent4"/>
          </a:fillRef>
          <a:effectRef idx="2">
            <a:schemeClr val="accent4"/>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53" name="CustomShape 5"/>
          <p:cNvSpPr/>
          <p:nvPr/>
        </p:nvSpPr>
        <p:spPr>
          <a:xfrm>
            <a:off x="2247120" y="3125880"/>
            <a:ext cx="1669320" cy="846360"/>
          </a:xfrm>
          <a:prstGeom prst="can">
            <a:avLst>
              <a:gd name="adj" fmla="val 25000"/>
            </a:avLst>
          </a:prstGeom>
          <a:solidFill>
            <a:schemeClr val="accent2">
              <a:lumMod val="40000"/>
              <a:lumOff val="60000"/>
            </a:schemeClr>
          </a:solidFill>
          <a:ln w="28440">
            <a:solidFill>
              <a:schemeClr val="bg1">
                <a:lumMod val="50000"/>
                <a:lumOff val="50000"/>
              </a:schemeClr>
            </a:solidFill>
            <a:round/>
          </a:ln>
        </p:spPr>
        <p:style>
          <a:lnRef idx="1">
            <a:schemeClr val="accent5"/>
          </a:lnRef>
          <a:fillRef idx="2">
            <a:schemeClr val="accent5"/>
          </a:fillRef>
          <a:effectRef idx="1">
            <a:schemeClr val="accent5"/>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
                  <a:solidFill>
                    <a:srgbClr val="FFFFFF"/>
                  </a:solidFill>
                </a:uFill>
                <a:latin typeface="Calibri"/>
              </a:rPr>
              <a:t>Real world samples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4" name="CustomShape 6"/>
          <p:cNvSpPr/>
          <p:nvPr/>
        </p:nvSpPr>
        <p:spPr>
          <a:xfrm>
            <a:off x="2170800" y="4565520"/>
            <a:ext cx="1669320" cy="846360"/>
          </a:xfrm>
          <a:prstGeom prst="roundRect">
            <a:avLst>
              <a:gd name="adj" fmla="val 16667"/>
            </a:avLst>
          </a:prstGeom>
          <a:solidFill>
            <a:schemeClr val="accent6">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FF0000"/>
                </a:solidFill>
                <a:effectLst/>
                <a:uLnTx/>
                <a:uFill>
                  <a:solidFill>
                    <a:srgbClr val="FFFFFF"/>
                  </a:solidFill>
                </a:uFill>
                <a:latin typeface="Calibri"/>
              </a:rPr>
              <a:t>(G)</a:t>
            </a:r>
            <a:r>
              <a:rPr kumimoji="0" lang="en-US" sz="1800" b="1" i="0" u="none" strike="noStrike" kern="1200" cap="none" spc="-1" normalizeH="0" baseline="0" noProof="0" dirty="0" err="1">
                <a:ln>
                  <a:noFill/>
                </a:ln>
                <a:solidFill>
                  <a:srgbClr val="000000"/>
                </a:solidFill>
                <a:effectLst/>
                <a:uLnTx/>
                <a:uFill>
                  <a:solidFill>
                    <a:srgbClr val="FFFFFF"/>
                  </a:solidFill>
                </a:uFill>
                <a:latin typeface="Calibri"/>
              </a:rPr>
              <a:t>enerator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5" name="CustomShape 7"/>
          <p:cNvSpPr/>
          <p:nvPr/>
        </p:nvSpPr>
        <p:spPr>
          <a:xfrm>
            <a:off x="524880" y="436680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6" name="CustomShape 8"/>
          <p:cNvSpPr/>
          <p:nvPr/>
        </p:nvSpPr>
        <p:spPr>
          <a:xfrm>
            <a:off x="4863960" y="3809520"/>
            <a:ext cx="1669320" cy="846360"/>
          </a:xfrm>
          <a:prstGeom prst="roundRect">
            <a:avLst>
              <a:gd name="adj" fmla="val 16667"/>
            </a:avLst>
          </a:prstGeom>
          <a:solidFill>
            <a:schemeClr val="accent1">
              <a:lumMod val="60000"/>
              <a:lumOff val="4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FF0000"/>
                </a:solidFill>
                <a:effectLst/>
                <a:uLnTx/>
                <a:uFill>
                  <a:solidFill>
                    <a:srgbClr val="FFFFFF"/>
                  </a:solidFill>
                </a:uFill>
                <a:latin typeface="Calibri"/>
              </a:rPr>
              <a:t>(D)</a:t>
            </a:r>
            <a:r>
              <a:rPr kumimoji="0" lang="en-US" sz="1800" b="0" i="0" u="none" strike="noStrike" kern="1200" cap="none" spc="-1" normalizeH="0" baseline="0" noProof="0" dirty="0" err="1">
                <a:ln>
                  <a:noFill/>
                </a:ln>
                <a:solidFill>
                  <a:srgbClr val="000000"/>
                </a:solidFill>
                <a:effectLst/>
                <a:uLnTx/>
                <a:uFill>
                  <a:solidFill>
                    <a:srgbClr val="FFFFFF"/>
                  </a:solidFill>
                </a:uFill>
                <a:latin typeface="Calibri"/>
              </a:rPr>
              <a:t>iscriminator</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7" name="CustomShape 9"/>
          <p:cNvSpPr/>
          <p:nvPr/>
        </p:nvSpPr>
        <p:spPr>
          <a:xfrm>
            <a:off x="7711920" y="3605400"/>
            <a:ext cx="596160" cy="125532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00B05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000000"/>
                </a:solidFill>
                <a:effectLst/>
                <a:uLnTx/>
                <a:uFill>
                  <a:solidFill>
                    <a:srgbClr val="FFFFFF"/>
                  </a:solidFill>
                </a:uFill>
                <a:latin typeface="Calibri"/>
              </a:rPr>
              <a:t>-----</a:t>
            </a: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     </a:t>
            </a:r>
            <a:r>
              <a:rPr kumimoji="0" lang="en-US" sz="1800" b="1" i="0" u="none" strike="noStrike" kern="1200" cap="none" spc="49"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8" name="CustomShape 10"/>
          <p:cNvSpPr/>
          <p:nvPr/>
        </p:nvSpPr>
        <p:spPr>
          <a:xfrm>
            <a:off x="8986680" y="3880080"/>
            <a:ext cx="1079640" cy="705600"/>
          </a:xfrm>
          <a:prstGeom prst="rect">
            <a:avLst/>
          </a:prstGeom>
          <a:solidFill>
            <a:schemeClr val="tx2">
              <a:lumMod val="90000"/>
            </a:schemeClr>
          </a:solidFill>
          <a:ln w="38160">
            <a:solidFill>
              <a:schemeClr val="bg1">
                <a:lumMod val="50000"/>
                <a:lumOff val="50000"/>
              </a:schemeClr>
            </a:solidFill>
            <a:round/>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a:noFill/>
                </a:ln>
                <a:solidFill>
                  <a:srgbClr val="18276C"/>
                </a:solidFill>
                <a:effectLst/>
                <a:uLnTx/>
                <a:uFill>
                  <a:solidFill>
                    <a:srgbClr val="FFFFFF"/>
                  </a:solidFill>
                </a:uFill>
                <a:latin typeface="Calibri"/>
              </a:rPr>
              <a:t>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59" name="CustomShape 11"/>
          <p:cNvSpPr/>
          <p:nvPr/>
        </p:nvSpPr>
        <p:spPr>
          <a:xfrm flipV="1">
            <a:off x="1121040" y="4988160"/>
            <a:ext cx="1049400" cy="5400"/>
          </a:xfrm>
          <a:custGeom>
            <a:avLst/>
            <a:gdLst/>
            <a:ahLst/>
            <a:cxnLst/>
            <a:rect l="l" t="t" r="r" b="b"/>
            <a:pathLst>
              <a:path w="21600" h="21600">
                <a:moveTo>
                  <a:pt x="0" y="0"/>
                </a:moveTo>
                <a:lnTo>
                  <a:pt x="21600" y="21600"/>
                </a:lnTo>
              </a:path>
            </a:pathLst>
          </a:cu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60" name="CustomShape 12"/>
          <p:cNvSpPr/>
          <p:nvPr/>
        </p:nvSpPr>
        <p:spPr>
          <a:xfrm>
            <a:off x="3916800" y="3549240"/>
            <a:ext cx="946800" cy="683640"/>
          </a:xfrm>
          <a:prstGeom prst="curvedConnector3">
            <a:avLst>
              <a:gd name="adj1" fmla="val 50000"/>
            </a:avLst>
          </a:prstGeom>
          <a:noFill/>
          <a:ln>
            <a:solidFill>
              <a:srgbClr val="00B0F0"/>
            </a:solidFill>
            <a:round/>
            <a:tailEnd type="arrow"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61" name="CustomShape 13"/>
          <p:cNvSpPr/>
          <p:nvPr/>
        </p:nvSpPr>
        <p:spPr>
          <a:xfrm flipV="1">
            <a:off x="3840480" y="4232160"/>
            <a:ext cx="1023120" cy="755640"/>
          </a:xfrm>
          <a:prstGeom prst="curvedConnector3">
            <a:avLst>
              <a:gd name="adj1" fmla="val 50000"/>
            </a:avLst>
          </a:prstGeom>
          <a:noFill/>
          <a:ln>
            <a:solidFill>
              <a:srgbClr val="FF0000"/>
            </a:solidFill>
            <a:round/>
            <a:tailEnd type="arrow"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62" name="CustomShape 14"/>
          <p:cNvSpPr/>
          <p:nvPr/>
        </p:nvSpPr>
        <p:spPr>
          <a:xfrm>
            <a:off x="6533640" y="4232880"/>
            <a:ext cx="117756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63" name="CustomShape 15"/>
          <p:cNvSpPr/>
          <p:nvPr/>
        </p:nvSpPr>
        <p:spPr>
          <a:xfrm flipV="1">
            <a:off x="8308080" y="4232160"/>
            <a:ext cx="678240" cy="360"/>
          </a:xfrm>
          <a:custGeom>
            <a:avLst/>
            <a:gdLst/>
            <a:ahLst/>
            <a:cxnLst/>
            <a:rect l="l" t="t" r="r" b="b"/>
            <a:pathLst>
              <a:path w="21600" h="21600">
                <a:moveTo>
                  <a:pt x="0" y="0"/>
                </a:moveTo>
                <a:lnTo>
                  <a:pt x="21600" y="21600"/>
                </a:lnTo>
              </a:path>
            </a:pathLst>
          </a:custGeom>
          <a:noFill/>
          <a:ln>
            <a:round/>
            <a:tailEnd type="arrow" w="med" len="med"/>
          </a:ln>
          <a:effectLst>
            <a:outerShdw blurRad="50800" dist="38100" dir="5400000" rotWithShape="0">
              <a:srgbClr val="000000">
                <a:alpha val="35000"/>
              </a:srgbClr>
            </a:outerShdw>
          </a:effectLst>
        </p:spPr>
        <p:style>
          <a:lnRef idx="3">
            <a:schemeClr val="accent1"/>
          </a:lnRef>
          <a:fillRef idx="0">
            <a:schemeClr val="accent1"/>
          </a:fillRef>
          <a:effectRef idx="2">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64" name="CustomShape 16"/>
          <p:cNvSpPr/>
          <p:nvPr/>
        </p:nvSpPr>
        <p:spPr>
          <a:xfrm>
            <a:off x="2364840" y="2837160"/>
            <a:ext cx="30744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65" name="CustomShape 17"/>
          <p:cNvSpPr/>
          <p:nvPr/>
        </p:nvSpPr>
        <p:spPr>
          <a:xfrm>
            <a:off x="689760" y="3963240"/>
            <a:ext cx="27252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66" name="CustomShape 18"/>
          <p:cNvSpPr/>
          <p:nvPr/>
        </p:nvSpPr>
        <p:spPr>
          <a:xfrm>
            <a:off x="2895480" y="5590440"/>
            <a:ext cx="827280" cy="36468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P(G(z))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67" name="CustomShape 19"/>
          <p:cNvSpPr/>
          <p:nvPr/>
        </p:nvSpPr>
        <p:spPr>
          <a:xfrm>
            <a:off x="6660720" y="3719160"/>
            <a:ext cx="922320" cy="401400"/>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D(x, </a:t>
            </a: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θ</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d</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68" name="CustomShape 20"/>
          <p:cNvSpPr/>
          <p:nvPr/>
        </p:nvSpPr>
        <p:spPr>
          <a:xfrm>
            <a:off x="6377400" y="4711680"/>
            <a:ext cx="1258200" cy="401400"/>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D(G(z), </a:t>
            </a: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θ</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g</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0" name="CustomShape 22"/>
          <p:cNvSpPr/>
          <p:nvPr/>
        </p:nvSpPr>
        <p:spPr>
          <a:xfrm>
            <a:off x="7598898" y="5465815"/>
            <a:ext cx="3344760" cy="715320"/>
          </a:xfrm>
          <a:prstGeom prst="rect">
            <a:avLst/>
          </a:prstGeom>
          <a:blipFill>
            <a:blip r:embed="rId4"/>
            <a:stretch>
              <a:fillRect l="-2003" t="-5111" b="-15374"/>
            </a:stretch>
          </a:blip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1" name="CustomShape 23"/>
          <p:cNvSpPr/>
          <p:nvPr/>
        </p:nvSpPr>
        <p:spPr>
          <a:xfrm>
            <a:off x="5437800" y="3955320"/>
            <a:ext cx="551160" cy="555120"/>
          </a:xfrm>
          <a:prstGeom prst="noSmoking">
            <a:avLst>
              <a:gd name="adj" fmla="val 18750"/>
            </a:avLst>
          </a:prstGeom>
          <a:solidFill>
            <a:srgbClr val="FF0000">
              <a:alpha val="35000"/>
            </a:srgbClr>
          </a:solidFill>
          <a:ln w="38160">
            <a:solidFill>
              <a:schemeClr val="tx1"/>
            </a:solidFill>
            <a:round/>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72" name="CustomShape 24"/>
          <p:cNvSpPr/>
          <p:nvPr/>
        </p:nvSpPr>
        <p:spPr>
          <a:xfrm>
            <a:off x="2881800" y="2831760"/>
            <a:ext cx="797040" cy="40140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P</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data</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3" name="CustomShape 25"/>
          <p:cNvSpPr/>
          <p:nvPr/>
        </p:nvSpPr>
        <p:spPr>
          <a:xfrm>
            <a:off x="560160" y="5683320"/>
            <a:ext cx="807480" cy="401400"/>
          </a:xfrm>
          <a:prstGeom prst="rect">
            <a:avLst/>
          </a:prstGeom>
          <a:solidFill>
            <a:schemeClr val="tx2">
              <a:lumMod val="9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err="1">
                <a:ln>
                  <a:noFill/>
                </a:ln>
                <a:solidFill>
                  <a:srgbClr val="FF0000"/>
                </a:solidFill>
                <a:effectLst/>
                <a:uLnTx/>
                <a:uFill>
                  <a:solidFill>
                    <a:srgbClr val="FFFFFF"/>
                  </a:solidFill>
                </a:uFill>
                <a:latin typeface="Calibri"/>
              </a:rPr>
              <a:t>P</a:t>
            </a:r>
            <a:r>
              <a:rPr kumimoji="0" lang="en-US" sz="1800" b="1" i="0" u="none" strike="noStrike" kern="1200" cap="none" spc="-1" normalizeH="0" baseline="-25000" noProof="0" dirty="0" err="1">
                <a:ln>
                  <a:noFill/>
                </a:ln>
                <a:solidFill>
                  <a:srgbClr val="FF0000"/>
                </a:solidFill>
                <a:effectLst/>
                <a:uLnTx/>
                <a:uFill>
                  <a:solidFill>
                    <a:srgbClr val="FFFFFF"/>
                  </a:solidFill>
                </a:uFill>
                <a:latin typeface="Calibri"/>
              </a:rPr>
              <a:t>prior</a:t>
            </a: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4" name="CustomShape 26"/>
          <p:cNvSpPr/>
          <p:nvPr/>
        </p:nvSpPr>
        <p:spPr>
          <a:xfrm>
            <a:off x="7668000" y="1850040"/>
            <a:ext cx="632880" cy="776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85840" marR="0" lvl="0" indent="-285480" algn="l" defTabSz="914400" rtl="0" eaLnBrk="1" fontAlgn="auto" latinLnBrk="0" hangingPunct="1">
              <a:lnSpc>
                <a:spcPct val="15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5" name="CustomShape 27"/>
          <p:cNvSpPr/>
          <p:nvPr/>
        </p:nvSpPr>
        <p:spPr>
          <a:xfrm>
            <a:off x="5497560" y="1850040"/>
            <a:ext cx="4974120" cy="1103760"/>
          </a:xfrm>
          <a:prstGeom prst="rect">
            <a:avLst/>
          </a:prstGeom>
          <a:blipFill>
            <a:blip r:embed="rId5"/>
            <a:stretch>
              <a:fillRect l="-853" b="-1636"/>
            </a:stretch>
          </a:blip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76" name="CustomShape 28"/>
          <p:cNvSpPr/>
          <p:nvPr/>
        </p:nvSpPr>
        <p:spPr>
          <a:xfrm>
            <a:off x="2294640" y="5590440"/>
            <a:ext cx="561960" cy="364680"/>
          </a:xfrm>
          <a:prstGeom prst="rect">
            <a:avLst/>
          </a:prstGeom>
          <a:solidFill>
            <a:srgbClr val="FFFF00"/>
          </a:solid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FF0000"/>
                </a:solidFill>
                <a:effectLst/>
                <a:uLnTx/>
                <a:uFill>
                  <a:solidFill>
                    <a:srgbClr val="FFFFFF"/>
                  </a:solidFill>
                </a:uFill>
                <a:latin typeface="Calibri"/>
              </a:rPr>
              <a:t>G(z)</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113741023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7"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GAN</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(Ian Goodfellow et al., </a:t>
            </a:r>
            <a:r>
              <a:rPr kumimoji="0" lang="en-US" sz="3600" b="1" i="0" u="none" strike="noStrike" kern="1200" cap="none" spc="-1" normalizeH="0" baseline="0" noProof="0">
                <a:ln>
                  <a:noFill/>
                </a:ln>
                <a:solidFill>
                  <a:srgbClr val="FFFFFF"/>
                </a:solidFill>
                <a:effectLst/>
                <a:uLnTx/>
                <a:uFill>
                  <a:solidFill>
                    <a:srgbClr val="FFFFFF"/>
                  </a:solidFill>
                </a:uFill>
                <a:latin typeface="Calibri Light"/>
              </a:rPr>
              <a:t>NIPS 2014</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78" name="TextShape 2"/>
          <p:cNvSpPr txBox="1"/>
          <p:nvPr/>
        </p:nvSpPr>
        <p:spPr>
          <a:xfrm>
            <a:off x="685800" y="2142000"/>
            <a:ext cx="10131120" cy="3648600"/>
          </a:xfrm>
          <a:prstGeom prst="rect">
            <a:avLst/>
          </a:prstGeom>
          <a:no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179" name="TextShape 3"/>
          <p:cNvSpPr txBox="1"/>
          <p:nvPr/>
        </p:nvSpPr>
        <p:spPr>
          <a:xfrm>
            <a:off x="719654" y="2142000"/>
            <a:ext cx="10131120" cy="3648600"/>
          </a:xfrm>
          <a:prstGeom prst="rect">
            <a:avLst/>
          </a:prstGeom>
          <a:blipFill>
            <a:blip r:embed="rId4"/>
            <a:stretch>
              <a:fillRect/>
            </a:stretch>
          </a:blipFill>
          <a:ln>
            <a:noFill/>
          </a:ln>
        </p:spPr>
        <p:txBody>
          <a:bodyPr anchor="ct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 </a:t>
            </a:r>
          </a:p>
        </p:txBody>
      </p:sp>
      <p:sp>
        <p:nvSpPr>
          <p:cNvPr id="180" name="CustomShape 4"/>
          <p:cNvSpPr/>
          <p:nvPr/>
        </p:nvSpPr>
        <p:spPr>
          <a:xfrm>
            <a:off x="2997720" y="2991240"/>
            <a:ext cx="9356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Value of</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1" name="CustomShape 5"/>
          <p:cNvSpPr/>
          <p:nvPr/>
        </p:nvSpPr>
        <p:spPr>
          <a:xfrm>
            <a:off x="450000" y="4693320"/>
            <a:ext cx="1229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Minimize G</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2" name="CustomShape 6"/>
          <p:cNvSpPr/>
          <p:nvPr/>
        </p:nvSpPr>
        <p:spPr>
          <a:xfrm>
            <a:off x="1199520" y="2991240"/>
            <a:ext cx="1258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Maximize D</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3" name="CustomShape 7"/>
          <p:cNvSpPr/>
          <p:nvPr/>
        </p:nvSpPr>
        <p:spPr>
          <a:xfrm>
            <a:off x="4809960" y="2991240"/>
            <a:ext cx="1270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Expectation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4" name="CustomShape 8"/>
          <p:cNvSpPr/>
          <p:nvPr/>
        </p:nvSpPr>
        <p:spPr>
          <a:xfrm>
            <a:off x="2663280" y="4693320"/>
            <a:ext cx="15192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Distribution of
real data</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5" name="CustomShape 9"/>
          <p:cNvSpPr/>
          <p:nvPr/>
        </p:nvSpPr>
        <p:spPr>
          <a:xfrm>
            <a:off x="4811040" y="4693320"/>
            <a:ext cx="1630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Prob. Of D(</a:t>
            </a:r>
            <a:r>
              <a:rPr kumimoji="0" lang="en-US" sz="1800" b="0" i="1" u="none" strike="noStrike" kern="1200" cap="none" spc="-1" normalizeH="0" baseline="0" noProof="0" dirty="0">
                <a:ln>
                  <a:noFill/>
                </a:ln>
                <a:solidFill>
                  <a:srgbClr val="FFFF00"/>
                </a:solidFill>
                <a:effectLst/>
                <a:uLnTx/>
                <a:uFill>
                  <a:solidFill>
                    <a:srgbClr val="FFFFFF"/>
                  </a:solidFill>
                </a:uFill>
                <a:latin typeface="Calibri"/>
              </a:rPr>
              <a:t>real</a:t>
            </a: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6" name="CustomShape 10"/>
          <p:cNvSpPr/>
          <p:nvPr/>
        </p:nvSpPr>
        <p:spPr>
          <a:xfrm>
            <a:off x="6521400" y="4693320"/>
            <a:ext cx="19335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Distribution of
generated samples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7" name="CustomShape 11"/>
          <p:cNvSpPr/>
          <p:nvPr/>
        </p:nvSpPr>
        <p:spPr>
          <a:xfrm>
            <a:off x="8672040" y="4693320"/>
            <a:ext cx="1664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Prob. Of D(</a:t>
            </a:r>
            <a:r>
              <a:rPr kumimoji="0" lang="en-US" sz="1800" b="0" i="1" u="none" strike="noStrike" kern="1200" cap="none" spc="-1" normalizeH="0" baseline="0" noProof="0" dirty="0">
                <a:ln>
                  <a:noFill/>
                </a:ln>
                <a:solidFill>
                  <a:srgbClr val="FFFF00"/>
                </a:solidFill>
                <a:effectLst/>
                <a:uLnTx/>
                <a:uFill>
                  <a:solidFill>
                    <a:srgbClr val="FFFFFF"/>
                  </a:solidFill>
                </a:uFill>
                <a:latin typeface="Calibri"/>
              </a:rPr>
              <a:t>fake</a:t>
            </a: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8" name="CustomShape 12"/>
          <p:cNvSpPr/>
          <p:nvPr/>
        </p:nvSpPr>
        <p:spPr>
          <a:xfrm>
            <a:off x="9386640" y="2991240"/>
            <a:ext cx="5666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fake</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189" name="CustomShape 13"/>
          <p:cNvSpPr/>
          <p:nvPr/>
        </p:nvSpPr>
        <p:spPr>
          <a:xfrm>
            <a:off x="1829160" y="3360600"/>
            <a:ext cx="20088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0" name="CustomShape 14"/>
          <p:cNvSpPr/>
          <p:nvPr/>
        </p:nvSpPr>
        <p:spPr>
          <a:xfrm flipV="1">
            <a:off x="1065240" y="4310280"/>
            <a:ext cx="177840" cy="38196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1" name="CustomShape 15"/>
          <p:cNvSpPr/>
          <p:nvPr/>
        </p:nvSpPr>
        <p:spPr>
          <a:xfrm flipH="1">
            <a:off x="2441160" y="3360600"/>
            <a:ext cx="102348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2" name="CustomShape 16"/>
          <p:cNvSpPr/>
          <p:nvPr/>
        </p:nvSpPr>
        <p:spPr>
          <a:xfrm flipH="1">
            <a:off x="3939840" y="3360600"/>
            <a:ext cx="150516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3" name="CustomShape 17"/>
          <p:cNvSpPr/>
          <p:nvPr/>
        </p:nvSpPr>
        <p:spPr>
          <a:xfrm>
            <a:off x="5446080" y="3360600"/>
            <a:ext cx="131364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4" name="CustomShape 18"/>
          <p:cNvSpPr/>
          <p:nvPr/>
        </p:nvSpPr>
        <p:spPr>
          <a:xfrm flipV="1">
            <a:off x="3422880" y="4271760"/>
            <a:ext cx="90432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5" name="CustomShape 19"/>
          <p:cNvSpPr/>
          <p:nvPr/>
        </p:nvSpPr>
        <p:spPr>
          <a:xfrm flipV="1">
            <a:off x="5626800" y="4208760"/>
            <a:ext cx="65520" cy="48348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6" name="CustomShape 20"/>
          <p:cNvSpPr/>
          <p:nvPr/>
        </p:nvSpPr>
        <p:spPr>
          <a:xfrm flipH="1" flipV="1">
            <a:off x="7378920" y="4310280"/>
            <a:ext cx="108360" cy="38196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7" name="CustomShape 21"/>
          <p:cNvSpPr/>
          <p:nvPr/>
        </p:nvSpPr>
        <p:spPr>
          <a:xfrm flipH="1" flipV="1">
            <a:off x="9231120" y="4208760"/>
            <a:ext cx="272880" cy="48348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198" name="CustomShape 22"/>
          <p:cNvSpPr/>
          <p:nvPr/>
        </p:nvSpPr>
        <p:spPr>
          <a:xfrm>
            <a:off x="9670320" y="3360600"/>
            <a:ext cx="360" cy="42084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Tree>
    <p:extLst>
      <p:ext uri="{BB962C8B-B14F-4D97-AF65-F5344CB8AC3E}">
        <p14:creationId xmlns:p14="http://schemas.microsoft.com/office/powerpoint/2010/main" val="66233229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Outline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00" name="TextShape 2"/>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cGAN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Condition with some vector y</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G(x, y) and D(x, y)</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Pix2pix</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CycleGAN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Summary</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73302088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1"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cGAN</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(Mehdi et al., 2014)</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02" name="TextShape 2"/>
          <p:cNvSpPr txBox="1"/>
          <p:nvPr/>
        </p:nvSpPr>
        <p:spPr>
          <a:xfrm>
            <a:off x="685800" y="1751400"/>
            <a:ext cx="6435720" cy="403956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Condition the GAN with some vector y.</a:t>
            </a: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See the networks with a probabilistic point of view.</a:t>
            </a: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Generator G(z, y)</a:t>
            </a: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600" b="0" i="0" u="none" strike="noStrike" kern="1200" cap="none" spc="-1" normalizeH="0" baseline="0" noProof="0">
                <a:ln>
                  <a:noFill/>
                </a:ln>
                <a:solidFill>
                  <a:srgbClr val="FFFFFF"/>
                </a:solidFill>
                <a:effectLst/>
                <a:uLnTx/>
                <a:uFill>
                  <a:solidFill>
                    <a:srgbClr val="FFFFFF"/>
                  </a:solidFill>
                </a:uFill>
                <a:latin typeface="Calibri"/>
              </a:rPr>
              <a:t>modeling the distribution of data given z and y</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Discriminator D(x, y)</a:t>
            </a: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600" b="0" i="0" u="none" strike="noStrike" kern="1200" cap="none" spc="-1" normalizeH="0" baseline="0" noProof="0">
                <a:ln>
                  <a:noFill/>
                </a:ln>
                <a:solidFill>
                  <a:srgbClr val="FFFFFF"/>
                </a:solidFill>
                <a:effectLst/>
                <a:uLnTx/>
                <a:uFill>
                  <a:solidFill>
                    <a:srgbClr val="FFFFFF"/>
                  </a:solidFill>
                </a:uFill>
                <a:latin typeface="Calibri"/>
              </a:rPr>
              <a:t>Labels X and X</a:t>
            </a:r>
            <a:r>
              <a:rPr kumimoji="0" lang="en-US" sz="1600" b="0" i="0" u="none" strike="noStrike" kern="1200" cap="none" spc="-1" normalizeH="0" baseline="-25000" noProof="0">
                <a:ln>
                  <a:noFill/>
                </a:ln>
                <a:solidFill>
                  <a:srgbClr val="FFFFFF"/>
                </a:solidFill>
                <a:effectLst/>
                <a:uLnTx/>
                <a:uFill>
                  <a:solidFill>
                    <a:srgbClr val="FFFFFF"/>
                  </a:solidFill>
                </a:uFill>
                <a:latin typeface="Calibri"/>
              </a:rPr>
              <a:t>G</a:t>
            </a:r>
            <a:r>
              <a:rPr kumimoji="0" lang="en-US" sz="1600" b="0" i="0" u="none" strike="noStrike" kern="1200" cap="none" spc="-1" normalizeH="0" baseline="0" noProof="0">
                <a:ln>
                  <a:noFill/>
                </a:ln>
                <a:solidFill>
                  <a:srgbClr val="FFFFFF"/>
                </a:solidFill>
                <a:effectLst/>
                <a:uLnTx/>
                <a:uFill>
                  <a:solidFill>
                    <a:srgbClr val="FFFFFF"/>
                  </a:solidFill>
                </a:uFill>
                <a:latin typeface="Calibri"/>
              </a:rPr>
              <a:t> are modeled with d ~ D(d|X, y)</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Objective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03" name="CustomShape 3"/>
          <p:cNvSpPr/>
          <p:nvPr/>
        </p:nvSpPr>
        <p:spPr>
          <a:xfrm>
            <a:off x="713880" y="6230160"/>
            <a:ext cx="4244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Credit: </a:t>
            </a:r>
            <a:r>
              <a:rPr kumimoji="0" lang="en-US" sz="1800" b="0" i="0" u="sng" strike="noStrike" kern="1200" cap="none" spc="-1" normalizeH="0" baseline="0" noProof="0" dirty="0">
                <a:ln>
                  <a:noFill/>
                </a:ln>
                <a:solidFill>
                  <a:srgbClr val="C573D2"/>
                </a:solidFill>
                <a:effectLst/>
                <a:uLnTx/>
                <a:uFill>
                  <a:solidFill>
                    <a:srgbClr val="FFFFFF"/>
                  </a:solidFill>
                </a:uFill>
                <a:latin typeface="Calibri"/>
                <a:hlinkClick r:id="rId3"/>
              </a:rPr>
              <a:t>https://arxiv.org/pdf/1411.1784.pdf</a:t>
            </a: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pic>
        <p:nvPicPr>
          <p:cNvPr id="204" name="Picture 2"/>
          <p:cNvPicPr/>
          <p:nvPr/>
        </p:nvPicPr>
        <p:blipFill>
          <a:blip r:embed="rId4"/>
          <a:stretch>
            <a:fillRect/>
          </a:stretch>
        </p:blipFill>
        <p:spPr>
          <a:xfrm>
            <a:off x="6362640" y="1022760"/>
            <a:ext cx="4454280" cy="3862440"/>
          </a:xfrm>
          <a:prstGeom prst="rect">
            <a:avLst/>
          </a:prstGeom>
          <a:ln>
            <a:noFill/>
          </a:ln>
        </p:spPr>
      </p:pic>
      <p:pic>
        <p:nvPicPr>
          <p:cNvPr id="205" name="Picture 7"/>
          <p:cNvPicPr/>
          <p:nvPr/>
        </p:nvPicPr>
        <p:blipFill>
          <a:blip r:embed="rId5"/>
          <a:stretch>
            <a:fillRect/>
          </a:stretch>
        </p:blipFill>
        <p:spPr>
          <a:xfrm>
            <a:off x="1007280" y="5324760"/>
            <a:ext cx="8547840" cy="438840"/>
          </a:xfrm>
          <a:prstGeom prst="rect">
            <a:avLst/>
          </a:prstGeom>
          <a:ln>
            <a:noFill/>
          </a:ln>
        </p:spPr>
      </p:pic>
    </p:spTree>
    <p:extLst>
      <p:ext uri="{BB962C8B-B14F-4D97-AF65-F5344CB8AC3E}">
        <p14:creationId xmlns:p14="http://schemas.microsoft.com/office/powerpoint/2010/main" val="65450580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Outline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07" name="TextShape 2"/>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cGAN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Pix2pix</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z = x</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Paired image-to-image translator</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Adversarial is on image level</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CycleGAN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Summary</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155325552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8" name="TextShape 1"/>
          <p:cNvSpPr txBox="1"/>
          <p:nvPr/>
        </p:nvSpPr>
        <p:spPr>
          <a:xfrm>
            <a:off x="685800" y="609480"/>
            <a:ext cx="1037304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1" normalizeH="0" baseline="0" noProof="0">
                <a:ln>
                  <a:noFill/>
                </a:ln>
                <a:solidFill>
                  <a:srgbClr val="C573D2"/>
                </a:solidFill>
                <a:effectLst/>
                <a:uLnTx/>
                <a:uFill>
                  <a:solidFill>
                    <a:srgbClr val="FFFFFF"/>
                  </a:solidFill>
                </a:uFill>
                <a:latin typeface="Calibri Light"/>
                <a:hlinkClick r:id="rId3"/>
              </a:rPr>
              <a:t>pix2pix</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 (</a:t>
            </a:r>
            <a:r>
              <a:rPr kumimoji="0" lang="en-US" sz="3200" b="0" i="0" u="none" strike="noStrike" kern="1200" cap="none" spc="-1" normalizeH="0" baseline="0" noProof="0">
                <a:ln>
                  <a:noFill/>
                </a:ln>
                <a:solidFill>
                  <a:srgbClr val="FFFFFF"/>
                </a:solidFill>
                <a:effectLst/>
                <a:uLnTx/>
                <a:uFill>
                  <a:solidFill>
                    <a:srgbClr val="FFFFFF"/>
                  </a:solidFill>
                </a:uFill>
                <a:latin typeface="Calibri Light"/>
              </a:rPr>
              <a:t>Phillip Isola et al., CVPR 2017</a:t>
            </a: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09" name="TextShape 2"/>
          <p:cNvSpPr txBox="1"/>
          <p:nvPr/>
        </p:nvSpPr>
        <p:spPr>
          <a:xfrm>
            <a:off x="685800" y="2142000"/>
            <a:ext cx="9837360" cy="1561680"/>
          </a:xfrm>
          <a:prstGeom prst="rect">
            <a:avLst/>
          </a:prstGeom>
          <a:noFill/>
          <a:ln>
            <a:noFill/>
          </a:ln>
        </p:spPr>
        <p:txBody>
          <a:bodyPr/>
          <a:lstStyle/>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Generator G(x) – generate the synthesized pair for given image </a:t>
            </a:r>
            <a:r>
              <a:rPr kumimoji="0" lang="en-US" sz="2200" b="0" i="1" u="none" strike="noStrike" kern="1200" cap="none" spc="-1" normalizeH="0" baseline="0" noProof="0">
                <a:ln>
                  <a:noFill/>
                </a:ln>
                <a:solidFill>
                  <a:srgbClr val="FFFFFF"/>
                </a:solidFill>
                <a:effectLst/>
                <a:uLnTx/>
                <a:uFill>
                  <a:solidFill>
                    <a:srgbClr val="FFFFFF"/>
                  </a:solidFill>
                </a:uFill>
                <a:latin typeface="Calibri"/>
              </a:rPr>
              <a:t>x</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Discriminator D(&lt;</a:t>
            </a:r>
            <a:r>
              <a:rPr kumimoji="0" lang="en-US" sz="2200" b="0" i="1" u="none" strike="noStrike" kern="1200" cap="none" spc="-1" normalizeH="0" baseline="0" noProof="0">
                <a:ln>
                  <a:noFill/>
                </a:ln>
                <a:solidFill>
                  <a:srgbClr val="FFFFFF"/>
                </a:solidFill>
                <a:effectLst/>
                <a:uLnTx/>
                <a:uFill>
                  <a:solidFill>
                    <a:srgbClr val="FFFFFF"/>
                  </a:solidFill>
                </a:uFill>
                <a:latin typeface="Calibri"/>
              </a:rPr>
              <a:t>x</a:t>
            </a:r>
            <a:r>
              <a:rPr kumimoji="0" lang="en-US" sz="2200" b="0" i="0" u="none" strike="noStrike" kern="1200" cap="none" spc="-1" normalizeH="0" baseline="0" noProof="0">
                <a:ln>
                  <a:noFill/>
                </a:ln>
                <a:solidFill>
                  <a:srgbClr val="FFFFFF"/>
                </a:solidFill>
                <a:effectLst/>
                <a:uLnTx/>
                <a:uFill>
                  <a:solidFill>
                    <a:srgbClr val="FFFFFF"/>
                  </a:solidFill>
                </a:uFill>
                <a:latin typeface="Calibri"/>
              </a:rPr>
              <a:t>, G(</a:t>
            </a:r>
            <a:r>
              <a:rPr kumimoji="0" lang="en-US" sz="2200" b="0" i="1" u="none" strike="noStrike" kern="1200" cap="none" spc="-1" normalizeH="0" baseline="0" noProof="0">
                <a:ln>
                  <a:noFill/>
                </a:ln>
                <a:solidFill>
                  <a:srgbClr val="FFFFFF"/>
                </a:solidFill>
                <a:effectLst/>
                <a:uLnTx/>
                <a:uFill>
                  <a:solidFill>
                    <a:srgbClr val="FFFFFF"/>
                  </a:solidFill>
                </a:uFill>
                <a:latin typeface="Calibri"/>
              </a:rPr>
              <a:t>x</a:t>
            </a:r>
            <a:r>
              <a:rPr kumimoji="0" lang="en-US" sz="2200" b="0" i="0" u="none" strike="noStrike" kern="1200" cap="none" spc="-1" normalizeH="0" baseline="0" noProof="0">
                <a:ln>
                  <a:noFill/>
                </a:ln>
                <a:solidFill>
                  <a:srgbClr val="FFFFFF"/>
                </a:solidFill>
                <a:effectLst/>
                <a:uLnTx/>
                <a:uFill>
                  <a:solidFill>
                    <a:srgbClr val="FFFFFF"/>
                  </a:solidFill>
                </a:uFill>
                <a:latin typeface="Calibri"/>
              </a:rPr>
              <a:t>)&gt;)</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Paired</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p:txBody>
      </p:sp>
      <p:pic>
        <p:nvPicPr>
          <p:cNvPr id="210" name="Picture 34"/>
          <p:cNvPicPr/>
          <p:nvPr/>
        </p:nvPicPr>
        <p:blipFill>
          <a:blip r:embed="rId4"/>
          <a:stretch>
            <a:fillRect/>
          </a:stretch>
        </p:blipFill>
        <p:spPr>
          <a:xfrm>
            <a:off x="1104120" y="3780360"/>
            <a:ext cx="6339960" cy="2046600"/>
          </a:xfrm>
          <a:prstGeom prst="rect">
            <a:avLst/>
          </a:prstGeom>
          <a:ln>
            <a:noFill/>
          </a:ln>
        </p:spPr>
      </p:pic>
      <p:sp>
        <p:nvSpPr>
          <p:cNvPr id="211" name="CustomShape 3"/>
          <p:cNvSpPr/>
          <p:nvPr/>
        </p:nvSpPr>
        <p:spPr>
          <a:xfrm>
            <a:off x="761760" y="6307920"/>
            <a:ext cx="1084752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FFFFFF"/>
                </a:solidFill>
                <a:effectLst/>
                <a:uLnTx/>
                <a:uFill>
                  <a:solidFill>
                    <a:srgbClr val="FFFFFF"/>
                  </a:solidFill>
                </a:uFill>
                <a:latin typeface="Calibri"/>
              </a:rPr>
              <a:t>Credit: http://openaccess.thecvf.com/content_cvpr_2017/papers/Isola_Image-To-Image_Translation_With_CVPR_2017_paper.pdf</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13695332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2"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Outline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13" name="TextShape 2"/>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cGAN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595959"/>
                </a:solidFill>
                <a:effectLst/>
                <a:uLnTx/>
                <a:uFill>
                  <a:solidFill>
                    <a:srgbClr val="FFFFFF"/>
                  </a:solidFill>
                </a:uFill>
                <a:latin typeface="Calibri"/>
              </a:rPr>
              <a:t>Pix2pix</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CycleGAN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Architecture</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Cycle Consistency</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Implementation</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Results</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200" b="0" i="0" u="none" strike="noStrike" kern="1200" cap="none" spc="-1" normalizeH="0" baseline="0" noProof="0">
                <a:ln>
                  <a:noFill/>
                </a:ln>
                <a:solidFill>
                  <a:srgbClr val="FFFFFF"/>
                </a:solidFill>
                <a:effectLst/>
                <a:uLnTx/>
                <a:uFill>
                  <a:solidFill>
                    <a:srgbClr val="FFFFFF"/>
                  </a:solidFill>
                </a:uFill>
                <a:latin typeface="Calibri"/>
              </a:rPr>
              <a:t>Limitations</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a:ln>
                  <a:noFill/>
                </a:ln>
                <a:solidFill>
                  <a:srgbClr val="8394E4"/>
                </a:solidFill>
                <a:effectLst/>
                <a:uLnTx/>
                <a:uFill>
                  <a:solidFill>
                    <a:srgbClr val="FFFFFF"/>
                  </a:solidFill>
                </a:uFill>
                <a:latin typeface="Calibri"/>
              </a:rPr>
              <a:t>Summary</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361056563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221" name="An object"/>
          <p:cNvSpPr txBox="1">
            <a:spLocks noGrp="1"/>
          </p:cNvSpPr>
          <p:nvPr>
            <p:ph type="title"/>
          </p:nvPr>
        </p:nvSpPr>
        <p:spPr>
          <a:xfrm>
            <a:off x="2152650" y="365127"/>
            <a:ext cx="7886700" cy="685027"/>
          </a:xfrm>
          <a:prstGeom prst="rect">
            <a:avLst/>
          </a:prstGeom>
          <a:noFill/>
          <a:ln>
            <a:noFill/>
          </a:ln>
        </p:spPr>
        <p:txBody>
          <a:bodyPr spcFirstLastPara="1" wrap="square" lIns="91425" tIns="45700" rIns="91425" bIns="45700" anchor="ctr" anchorCtr="0">
            <a:normAutofit fontScale="90000"/>
          </a:bodyPr>
          <a:lstStyle/>
          <a:p>
            <a:pPr algn="r" rtl="1">
              <a:spcBef>
                <a:spcPts val="0"/>
              </a:spcBef>
              <a:buClr>
                <a:srgbClr val="2E75B5"/>
              </a:buClr>
              <a:buSzPts val="3600"/>
            </a:pPr>
            <a:r>
              <a:rPr lang="iw-IL" dirty="0"/>
              <a:t>גל קול</a:t>
            </a:r>
            <a:r>
              <a:rPr lang="he-IL" dirty="0"/>
              <a:t> - </a:t>
            </a:r>
            <a:r>
              <a:rPr lang="iw-IL" dirty="0"/>
              <a:t>גל אקוסטי </a:t>
            </a:r>
            <a:endParaRPr dirty="0"/>
          </a:p>
        </p:txBody>
      </p:sp>
      <p:pic>
        <p:nvPicPr>
          <p:cNvPr id="219" name="An object"/>
          <p:cNvPicPr preferRelativeResize="0"/>
          <p:nvPr/>
        </p:nvPicPr>
        <p:blipFill rotWithShape="1">
          <a:blip r:embed="rId3">
            <a:alphaModFix/>
          </a:blip>
          <a:srcRect/>
          <a:stretch/>
        </p:blipFill>
        <p:spPr>
          <a:xfrm>
            <a:off x="2610395" y="2264714"/>
            <a:ext cx="6971210" cy="3485605"/>
          </a:xfrm>
          <a:prstGeom prst="rect">
            <a:avLst/>
          </a:prstGeom>
          <a:noFill/>
          <a:ln>
            <a:noFill/>
          </a:ln>
        </p:spPr>
      </p:pic>
      <p:sp>
        <p:nvSpPr>
          <p:cNvPr id="371" name="An object"/>
          <p:cNvSpPr txBox="1"/>
          <p:nvPr/>
        </p:nvSpPr>
        <p:spPr>
          <a:xfrm>
            <a:off x="1733006" y="1183417"/>
            <a:ext cx="8306344" cy="461665"/>
          </a:xfrm>
          <a:prstGeom prst="rect">
            <a:avLst/>
          </a:prstGeom>
          <a:noFill/>
          <a:ln>
            <a:noFill/>
          </a:ln>
        </p:spPr>
        <p:txBody>
          <a:bodyPr spcFirstLastPara="1" wrap="square" lIns="91425" tIns="45700" rIns="91425" bIns="45700" anchor="t" anchorCtr="0">
            <a:spAutoFit/>
          </a:bodyPr>
          <a:lstStyle/>
          <a:p>
            <a:pPr algn="r" rtl="1"/>
            <a:r>
              <a:rPr lang="iw-IL" sz="2400" dirty="0">
                <a:solidFill>
                  <a:schemeClr val="bg1"/>
                </a:solidFill>
                <a:latin typeface="Arial"/>
                <a:ea typeface="Arial"/>
                <a:cs typeface="Arial"/>
                <a:sym typeface="Arial"/>
              </a:rPr>
              <a:t> זה​ו גל לחץ</a:t>
            </a:r>
            <a:r>
              <a:rPr lang="he-IL" sz="2400" dirty="0">
                <a:solidFill>
                  <a:schemeClr val="bg1"/>
                </a:solidFill>
                <a:latin typeface="Arial"/>
                <a:ea typeface="Arial"/>
                <a:cs typeface="Arial"/>
                <a:sym typeface="Arial"/>
              </a:rPr>
              <a:t>,</a:t>
            </a:r>
            <a:r>
              <a:rPr lang="iw-IL" sz="2400" dirty="0">
                <a:solidFill>
                  <a:schemeClr val="bg1"/>
                </a:solidFill>
                <a:latin typeface="Arial"/>
                <a:ea typeface="Arial"/>
                <a:cs typeface="Arial"/>
                <a:sym typeface="Arial"/>
              </a:rPr>
              <a:t> גל מכאני גורם לתזוזה‌ פיסית​ של הנמצאים סביבו.</a:t>
            </a:r>
            <a:endParaRPr dirty="0">
              <a:solidFill>
                <a:schemeClr val="bg1"/>
              </a:solidFill>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Architecture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15" name="CustomShape 2"/>
          <p:cNvSpPr/>
          <p:nvPr/>
        </p:nvSpPr>
        <p:spPr>
          <a:xfrm>
            <a:off x="7291080" y="3217320"/>
            <a:ext cx="1659960" cy="981720"/>
          </a:xfrm>
          <a:prstGeom prst="flowChartMagneticDisk">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Y</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16" name="CustomShape 3"/>
          <p:cNvSpPr/>
          <p:nvPr/>
        </p:nvSpPr>
        <p:spPr>
          <a:xfrm>
            <a:off x="5339880" y="2271960"/>
            <a:ext cx="2269440" cy="981720"/>
          </a:xfrm>
          <a:prstGeom prst="curvedDownArrow">
            <a:avLst>
              <a:gd name="adj1" fmla="val 18746"/>
              <a:gd name="adj2" fmla="val 50114"/>
              <a:gd name="adj3" fmla="val 34800"/>
            </a:avLst>
          </a:prstGeom>
          <a:ln>
            <a:round/>
          </a:ln>
        </p:spPr>
        <p:style>
          <a:lnRef idx="2">
            <a:schemeClr val="accent6">
              <a:shade val="50000"/>
            </a:schemeClr>
          </a:lnRef>
          <a:fillRef idx="1">
            <a:schemeClr val="accent6"/>
          </a:fillRef>
          <a:effectRef idx="0">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17" name="CustomShape 4"/>
          <p:cNvSpPr/>
          <p:nvPr/>
        </p:nvSpPr>
        <p:spPr>
          <a:xfrm flipH="1">
            <a:off x="5200560" y="4174200"/>
            <a:ext cx="2269440" cy="769320"/>
          </a:xfrm>
          <a:prstGeom prst="curvedUpArrow">
            <a:avLst>
              <a:gd name="adj1" fmla="val 29103"/>
              <a:gd name="adj2" fmla="val 87813"/>
              <a:gd name="adj3" fmla="val 37505"/>
            </a:avLst>
          </a:prstGeom>
          <a:ln>
            <a:round/>
          </a:ln>
        </p:spPr>
        <p:style>
          <a:lnRef idx="2">
            <a:schemeClr val="accent3">
              <a:shade val="50000"/>
            </a:schemeClr>
          </a:lnRef>
          <a:fillRef idx="1">
            <a:schemeClr val="accent3"/>
          </a:fillRef>
          <a:effectRef idx="0">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18" name="CustomShape 5"/>
          <p:cNvSpPr/>
          <p:nvPr/>
        </p:nvSpPr>
        <p:spPr>
          <a:xfrm>
            <a:off x="5843880" y="2436480"/>
            <a:ext cx="95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G: X -&gt; Y</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19" name="CustomShape 6"/>
          <p:cNvSpPr/>
          <p:nvPr/>
        </p:nvSpPr>
        <p:spPr>
          <a:xfrm>
            <a:off x="5986800" y="4494960"/>
            <a:ext cx="917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F: Y -&gt; 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20" name="CustomShape 7"/>
          <p:cNvSpPr/>
          <p:nvPr/>
        </p:nvSpPr>
        <p:spPr>
          <a:xfrm>
            <a:off x="3364200" y="3481200"/>
            <a:ext cx="561240" cy="328680"/>
          </a:xfrm>
          <a:prstGeom prst="left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1" name="CustomShape 8"/>
          <p:cNvSpPr/>
          <p:nvPr/>
        </p:nvSpPr>
        <p:spPr>
          <a:xfrm>
            <a:off x="9063720" y="3481200"/>
            <a:ext cx="545040" cy="328680"/>
          </a:xfrm>
          <a:prstGeom prst="rightArrow">
            <a:avLst>
              <a:gd name="adj1" fmla="val 50000"/>
              <a:gd name="adj2" fmla="val 50000"/>
            </a:avLst>
          </a:prstGeom>
          <a:ln>
            <a:round/>
          </a:ln>
        </p:spPr>
        <p:style>
          <a:lnRef idx="2">
            <a:schemeClr val="accent6">
              <a:shade val="50000"/>
            </a:schemeClr>
          </a:lnRef>
          <a:fillRef idx="1">
            <a:schemeClr val="accent6"/>
          </a:fillRef>
          <a:effectRef idx="0">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2" name="CustomShape 9"/>
          <p:cNvSpPr/>
          <p:nvPr/>
        </p:nvSpPr>
        <p:spPr>
          <a:xfrm>
            <a:off x="9681480" y="3320640"/>
            <a:ext cx="1278000" cy="657360"/>
          </a:xfrm>
          <a:prstGeom prst="roundRect">
            <a:avLst>
              <a:gd name="adj" fmla="val 16667"/>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D</a:t>
            </a:r>
            <a:r>
              <a:rPr kumimoji="0" lang="en-US" sz="1800" b="0" i="0" u="none" strike="noStrike" kern="1200" cap="none" spc="-1" normalizeH="0" baseline="-25000" noProof="0" dirty="0">
                <a:ln>
                  <a:noFill/>
                </a:ln>
                <a:solidFill>
                  <a:srgbClr val="FFFFFF"/>
                </a:solidFill>
                <a:effectLst/>
                <a:uLnTx/>
                <a:uFill>
                  <a:solidFill>
                    <a:srgbClr val="FFFFFF"/>
                  </a:solidFill>
                </a:uFill>
                <a:latin typeface="Calibri"/>
              </a:rPr>
              <a:t>Y</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23" name="CustomShape 10"/>
          <p:cNvSpPr/>
          <p:nvPr/>
        </p:nvSpPr>
        <p:spPr>
          <a:xfrm>
            <a:off x="2037600" y="3320640"/>
            <a:ext cx="1278000" cy="657360"/>
          </a:xfrm>
          <a:prstGeom prst="roundRect">
            <a:avLst>
              <a:gd name="adj" fmla="val 16667"/>
            </a:avLst>
          </a:prstGeom>
          <a:ln>
            <a:round/>
          </a:ln>
        </p:spPr>
        <p:style>
          <a:lnRef idx="2">
            <a:schemeClr val="accent3">
              <a:shade val="50000"/>
            </a:schemeClr>
          </a:lnRef>
          <a:fillRef idx="1">
            <a:schemeClr val="accent3"/>
          </a:fillRef>
          <a:effectRef idx="0">
            <a:schemeClr val="accent3"/>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D</a:t>
            </a:r>
            <a:r>
              <a:rPr kumimoji="0" lang="en-US" sz="1800" b="0" i="0" u="none" strike="noStrike" kern="1200" cap="none" spc="-1" normalizeH="0" baseline="-25000" noProof="0" dirty="0">
                <a:ln>
                  <a:noFill/>
                </a:ln>
                <a:solidFill>
                  <a:srgbClr val="FFFFFF"/>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24" name="CustomShape 11"/>
          <p:cNvSpPr/>
          <p:nvPr/>
        </p:nvSpPr>
        <p:spPr>
          <a:xfrm>
            <a:off x="3997800" y="3217320"/>
            <a:ext cx="1659960" cy="981720"/>
          </a:xfrm>
          <a:prstGeom prst="flowChartMagneticDisk">
            <a:avLst/>
          </a:prstGeom>
          <a:ln>
            <a:round/>
          </a:ln>
        </p:spPr>
        <p:style>
          <a:lnRef idx="2">
            <a:schemeClr val="accent3">
              <a:shade val="50000"/>
            </a:schemeClr>
          </a:lnRef>
          <a:fillRef idx="1">
            <a:schemeClr val="accent3"/>
          </a:fillRef>
          <a:effectRef idx="0">
            <a:schemeClr val="accent3"/>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25" name="CustomShape 12"/>
          <p:cNvSpPr/>
          <p:nvPr/>
        </p:nvSpPr>
        <p:spPr>
          <a:xfrm>
            <a:off x="4251240" y="3654000"/>
            <a:ext cx="240120" cy="227880"/>
          </a:xfrm>
          <a:prstGeom prst="ellipse">
            <a:avLst/>
          </a:prstGeom>
          <a:ln>
            <a:noFill/>
          </a:ln>
          <a:effectLst>
            <a:outerShdw blurRad="63500" dist="38100" dir="5400000" rotWithShape="0">
              <a:srgbClr val="000000">
                <a:alpha val="65000"/>
              </a:srgbClr>
            </a:outerShdw>
          </a:effectLst>
        </p:spPr>
        <p:style>
          <a:lnRef idx="0">
            <a:schemeClr val="accent3"/>
          </a:lnRef>
          <a:fillRef idx="3">
            <a:schemeClr val="accent3"/>
          </a:fillRef>
          <a:effectRef idx="3">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6" name="CustomShape 13"/>
          <p:cNvSpPr/>
          <p:nvPr/>
        </p:nvSpPr>
        <p:spPr>
          <a:xfrm>
            <a:off x="4403520" y="3806280"/>
            <a:ext cx="240120" cy="227880"/>
          </a:xfrm>
          <a:prstGeom prst="ellipse">
            <a:avLst/>
          </a:prstGeom>
          <a:ln>
            <a:noFill/>
          </a:ln>
          <a:effectLst>
            <a:outerShdw blurRad="63500" dist="38100" dir="5400000" rotWithShape="0">
              <a:srgbClr val="000000">
                <a:alpha val="65000"/>
              </a:srgbClr>
            </a:outerShdw>
          </a:effectLst>
        </p:spPr>
        <p:style>
          <a:lnRef idx="0">
            <a:schemeClr val="accent3"/>
          </a:lnRef>
          <a:fillRef idx="3">
            <a:schemeClr val="accent3"/>
          </a:fillRef>
          <a:effectRef idx="3">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7" name="CustomShape 14"/>
          <p:cNvSpPr/>
          <p:nvPr/>
        </p:nvSpPr>
        <p:spPr>
          <a:xfrm>
            <a:off x="8325720" y="3686040"/>
            <a:ext cx="240120" cy="227880"/>
          </a:xfrm>
          <a:prstGeom prst="ellipse">
            <a:avLst/>
          </a:prstGeom>
          <a:ln>
            <a:noFill/>
          </a:ln>
          <a:effectLst>
            <a:outerShdw blurRad="63500" dist="38100" dir="5400000" rotWithShape="0">
              <a:srgbClr val="000000">
                <a:alpha val="65000"/>
              </a:srgbClr>
            </a:outerShdw>
          </a:effectLst>
        </p:spPr>
        <p:style>
          <a:lnRef idx="0">
            <a:schemeClr val="accent6"/>
          </a:lnRef>
          <a:fillRef idx="3">
            <a:schemeClr val="accent6"/>
          </a:fillRef>
          <a:effectRef idx="3">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8" name="CustomShape 15"/>
          <p:cNvSpPr/>
          <p:nvPr/>
        </p:nvSpPr>
        <p:spPr>
          <a:xfrm>
            <a:off x="8189640" y="3838680"/>
            <a:ext cx="240120" cy="227880"/>
          </a:xfrm>
          <a:prstGeom prst="ellipse">
            <a:avLst/>
          </a:prstGeom>
          <a:ln>
            <a:noFill/>
          </a:ln>
          <a:effectLst>
            <a:outerShdw blurRad="63500" dist="38100" dir="5400000" rotWithShape="0">
              <a:srgbClr val="000000">
                <a:alpha val="65000"/>
              </a:srgbClr>
            </a:outerShdw>
          </a:effectLst>
        </p:spPr>
        <p:style>
          <a:lnRef idx="0">
            <a:schemeClr val="accent6"/>
          </a:lnRef>
          <a:fillRef idx="3">
            <a:schemeClr val="accent6"/>
          </a:fillRef>
          <a:effectRef idx="3">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29" name="CustomShape 16"/>
          <p:cNvSpPr/>
          <p:nvPr/>
        </p:nvSpPr>
        <p:spPr>
          <a:xfrm flipH="1">
            <a:off x="3883320" y="3848760"/>
            <a:ext cx="402120" cy="745920"/>
          </a:xfrm>
          <a:custGeom>
            <a:avLst/>
            <a:gdLst/>
            <a:ahLst/>
            <a:cxnLst/>
            <a:rect l="l" t="t" r="r" b="b"/>
            <a:pathLst>
              <a:path w="21600" h="21600">
                <a:moveTo>
                  <a:pt x="0" y="0"/>
                </a:moveTo>
                <a:lnTo>
                  <a:pt x="21600" y="21600"/>
                </a:lnTo>
              </a:path>
            </a:pathLst>
          </a:custGeom>
          <a:noFill/>
          <a:ln cap="rnd">
            <a:solidFill>
              <a:srgbClr val="00B050"/>
            </a:solidFill>
            <a:custDash/>
            <a:round/>
            <a:tailEnd type="triangle" w="med" len="med"/>
          </a:ln>
          <a:effectLst>
            <a:outerShdw blurRad="50800" dist="38100" dir="2700000" algn="tl" rotWithShape="0">
              <a:srgbClr val="000000">
                <a:alpha val="40000"/>
              </a:srgbClr>
            </a:outerShdw>
          </a:effectLst>
        </p:spPr>
        <p:style>
          <a:lnRef idx="3">
            <a:schemeClr val="accent3"/>
          </a:lnRef>
          <a:fillRef idx="0">
            <a:schemeClr val="accent3"/>
          </a:fillRef>
          <a:effectRef idx="2">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30" name="CustomShape 17"/>
          <p:cNvSpPr/>
          <p:nvPr/>
        </p:nvSpPr>
        <p:spPr>
          <a:xfrm flipH="1">
            <a:off x="3884040" y="4001040"/>
            <a:ext cx="554400" cy="593640"/>
          </a:xfrm>
          <a:custGeom>
            <a:avLst/>
            <a:gdLst/>
            <a:ahLst/>
            <a:cxnLst/>
            <a:rect l="l" t="t" r="r" b="b"/>
            <a:pathLst>
              <a:path w="21600" h="21600">
                <a:moveTo>
                  <a:pt x="0" y="0"/>
                </a:moveTo>
                <a:lnTo>
                  <a:pt x="21600" y="21600"/>
                </a:lnTo>
              </a:path>
            </a:pathLst>
          </a:custGeom>
          <a:noFill/>
          <a:ln cap="rnd">
            <a:solidFill>
              <a:srgbClr val="00B050"/>
            </a:solidFill>
            <a:custDash/>
            <a:round/>
            <a:tailEnd type="triangle" w="med" len="med"/>
          </a:ln>
          <a:effectLst>
            <a:outerShdw blurRad="50800" dist="38100" dir="2700000" algn="tl" rotWithShape="0">
              <a:srgbClr val="000000">
                <a:alpha val="40000"/>
              </a:srgbClr>
            </a:outerShdw>
          </a:effectLst>
        </p:spPr>
        <p:style>
          <a:lnRef idx="3">
            <a:schemeClr val="accent3"/>
          </a:lnRef>
          <a:fillRef idx="0">
            <a:schemeClr val="accent3"/>
          </a:fillRef>
          <a:effectRef idx="2">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31" name="CustomShape 18"/>
          <p:cNvSpPr/>
          <p:nvPr/>
        </p:nvSpPr>
        <p:spPr>
          <a:xfrm>
            <a:off x="3243960" y="4595040"/>
            <a:ext cx="12794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B050"/>
                </a:solidFill>
                <a:effectLst/>
                <a:uLnTx/>
                <a:uFill>
                  <a:solidFill>
                    <a:srgbClr val="FFFFFF"/>
                  </a:solidFill>
                </a:uFill>
                <a:latin typeface="Calibri"/>
              </a:rPr>
              <a:t>Cycle consistency 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32" name="CustomShape 19"/>
          <p:cNvSpPr/>
          <p:nvPr/>
        </p:nvSpPr>
        <p:spPr>
          <a:xfrm>
            <a:off x="8696520" y="4559400"/>
            <a:ext cx="12794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E25247"/>
                </a:solidFill>
                <a:effectLst/>
                <a:uLnTx/>
                <a:uFill>
                  <a:solidFill>
                    <a:srgbClr val="FFFFFF"/>
                  </a:solidFill>
                </a:uFill>
                <a:latin typeface="Calibri"/>
              </a:rPr>
              <a:t>Cycle consistency 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33" name="CustomShape 20"/>
          <p:cNvSpPr/>
          <p:nvPr/>
        </p:nvSpPr>
        <p:spPr>
          <a:xfrm>
            <a:off x="8394840" y="4033440"/>
            <a:ext cx="941400" cy="525600"/>
          </a:xfrm>
          <a:custGeom>
            <a:avLst/>
            <a:gdLst/>
            <a:ahLst/>
            <a:cxnLst/>
            <a:rect l="l" t="t" r="r" b="b"/>
            <a:pathLst>
              <a:path w="21600" h="21600">
                <a:moveTo>
                  <a:pt x="0" y="0"/>
                </a:moveTo>
                <a:lnTo>
                  <a:pt x="21600" y="21600"/>
                </a:lnTo>
              </a:path>
            </a:pathLst>
          </a:custGeom>
          <a:noFill/>
          <a:ln w="28440" cap="rnd">
            <a:solidFill>
              <a:schemeClr val="accent6"/>
            </a:solidFill>
            <a:custDash/>
            <a:round/>
            <a:tailEnd type="triangle" w="med" len="med"/>
          </a:ln>
          <a:effectLst>
            <a:outerShdw blurRad="50800" dist="38100" dir="2700000" algn="tl" rotWithShape="0">
              <a:srgbClr val="000000">
                <a:alpha val="40000"/>
              </a:srgbClr>
            </a:outerShdw>
          </a:effectLst>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34" name="CustomShape 21"/>
          <p:cNvSpPr/>
          <p:nvPr/>
        </p:nvSpPr>
        <p:spPr>
          <a:xfrm>
            <a:off x="8531280" y="3880800"/>
            <a:ext cx="804960" cy="677880"/>
          </a:xfrm>
          <a:custGeom>
            <a:avLst/>
            <a:gdLst/>
            <a:ahLst/>
            <a:cxnLst/>
            <a:rect l="l" t="t" r="r" b="b"/>
            <a:pathLst>
              <a:path w="21600" h="21600">
                <a:moveTo>
                  <a:pt x="0" y="0"/>
                </a:moveTo>
                <a:lnTo>
                  <a:pt x="21600" y="21600"/>
                </a:lnTo>
              </a:path>
            </a:pathLst>
          </a:custGeom>
          <a:noFill/>
          <a:ln w="28440" cap="rnd">
            <a:solidFill>
              <a:schemeClr val="accent6"/>
            </a:solidFill>
            <a:custDash/>
            <a:round/>
            <a:tailEnd type="triangle" w="med" len="med"/>
          </a:ln>
          <a:effectLst>
            <a:outerShdw blurRad="50800" dist="38100" dir="2700000" algn="tl" rotWithShape="0">
              <a:srgbClr val="000000">
                <a:alpha val="40000"/>
              </a:srgbClr>
            </a:outerShdw>
          </a:effectLst>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35" name="CustomShape 22"/>
          <p:cNvSpPr/>
          <p:nvPr/>
        </p:nvSpPr>
        <p:spPr>
          <a:xfrm>
            <a:off x="1307520" y="2829960"/>
            <a:ext cx="1279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B050"/>
                </a:solidFill>
                <a:effectLst/>
                <a:uLnTx/>
                <a:uFill>
                  <a:solidFill>
                    <a:srgbClr val="FFFFFF"/>
                  </a:solidFill>
                </a:uFill>
                <a:latin typeface="Calibri"/>
              </a:rPr>
              <a:t>GAN (Y2X) 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36" name="CustomShape 23"/>
          <p:cNvSpPr/>
          <p:nvPr/>
        </p:nvSpPr>
        <p:spPr>
          <a:xfrm>
            <a:off x="10320120" y="2910960"/>
            <a:ext cx="1279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E25247"/>
                </a:solidFill>
                <a:effectLst/>
                <a:uLnTx/>
                <a:uFill>
                  <a:solidFill>
                    <a:srgbClr val="FFFFFF"/>
                  </a:solidFill>
                </a:uFill>
                <a:latin typeface="Calibri"/>
              </a:rPr>
              <a:t>GAN (X2Y) 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37" name="CustomShape 24"/>
          <p:cNvSpPr/>
          <p:nvPr/>
        </p:nvSpPr>
        <p:spPr>
          <a:xfrm>
            <a:off x="5919840" y="1800360"/>
            <a:ext cx="831240" cy="583920"/>
          </a:xfrm>
          <a:prstGeom prst="roundRect">
            <a:avLst>
              <a:gd name="adj" fmla="val 16667"/>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G</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38" name="CustomShape 25"/>
          <p:cNvSpPr/>
          <p:nvPr/>
        </p:nvSpPr>
        <p:spPr>
          <a:xfrm>
            <a:off x="6001920" y="4861080"/>
            <a:ext cx="831240" cy="583920"/>
          </a:xfrm>
          <a:prstGeom prst="roundRect">
            <a:avLst>
              <a:gd name="adj" fmla="val 16667"/>
            </a:avLst>
          </a:prstGeom>
          <a:ln>
            <a:round/>
          </a:ln>
        </p:spPr>
        <p:style>
          <a:lnRef idx="2">
            <a:schemeClr val="accent3">
              <a:shade val="50000"/>
            </a:schemeClr>
          </a:lnRef>
          <a:fillRef idx="1">
            <a:schemeClr val="accent3"/>
          </a:fillRef>
          <a:effectRef idx="0">
            <a:schemeClr val="accent3"/>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F</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56502084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9" name="TextShape 1"/>
          <p:cNvSpPr txBox="1"/>
          <p:nvPr/>
        </p:nvSpPr>
        <p:spPr>
          <a:xfrm>
            <a:off x="685800" y="39060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 Consistency</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pic>
        <p:nvPicPr>
          <p:cNvPr id="240" name="Picture 2"/>
          <p:cNvPicPr/>
          <p:nvPr/>
        </p:nvPicPr>
        <p:blipFill>
          <a:blip r:embed="rId3"/>
          <a:stretch>
            <a:fillRect/>
          </a:stretch>
        </p:blipFill>
        <p:spPr>
          <a:xfrm>
            <a:off x="5432400" y="2996640"/>
            <a:ext cx="947520" cy="1436040"/>
          </a:xfrm>
          <a:prstGeom prst="rect">
            <a:avLst/>
          </a:prstGeom>
          <a:ln>
            <a:noFill/>
          </a:ln>
        </p:spPr>
      </p:pic>
      <p:pic>
        <p:nvPicPr>
          <p:cNvPr id="241" name="Picture 4"/>
          <p:cNvPicPr/>
          <p:nvPr/>
        </p:nvPicPr>
        <p:blipFill>
          <a:blip r:embed="rId4"/>
          <a:stretch>
            <a:fillRect/>
          </a:stretch>
        </p:blipFill>
        <p:spPr>
          <a:xfrm>
            <a:off x="2593800" y="2041560"/>
            <a:ext cx="947520" cy="1436040"/>
          </a:xfrm>
          <a:prstGeom prst="rect">
            <a:avLst/>
          </a:prstGeom>
          <a:ln>
            <a:noFill/>
          </a:ln>
        </p:spPr>
      </p:pic>
      <p:pic>
        <p:nvPicPr>
          <p:cNvPr id="242" name="Picture 6"/>
          <p:cNvPicPr/>
          <p:nvPr/>
        </p:nvPicPr>
        <p:blipFill>
          <a:blip r:embed="rId5"/>
          <a:stretch>
            <a:fillRect/>
          </a:stretch>
        </p:blipFill>
        <p:spPr>
          <a:xfrm>
            <a:off x="2573280" y="3919320"/>
            <a:ext cx="988920" cy="1436040"/>
          </a:xfrm>
          <a:prstGeom prst="rect">
            <a:avLst/>
          </a:prstGeom>
          <a:ln>
            <a:noFill/>
          </a:ln>
        </p:spPr>
      </p:pic>
      <p:sp>
        <p:nvSpPr>
          <p:cNvPr id="243" name="CustomShape 2"/>
          <p:cNvSpPr/>
          <p:nvPr/>
        </p:nvSpPr>
        <p:spPr>
          <a:xfrm>
            <a:off x="3542040" y="2759760"/>
            <a:ext cx="2364120" cy="236520"/>
          </a:xfrm>
          <a:prstGeom prst="curvedConnector2">
            <a:avLst/>
          </a:prstGeom>
          <a:noFill/>
          <a:ln>
            <a:round/>
            <a:tailEnd type="triangle" w="med" len="med"/>
          </a:ln>
          <a:effectLst>
            <a:outerShdw blurRad="50800" dist="38100" dir="5400000" rotWithShape="0">
              <a:srgbClr val="000000">
                <a:alpha val="35000"/>
              </a:srgbClr>
            </a:outerShdw>
          </a:effectLst>
        </p:spPr>
        <p:style>
          <a:lnRef idx="3">
            <a:schemeClr val="accent3"/>
          </a:lnRef>
          <a:fillRef idx="0">
            <a:schemeClr val="accent3"/>
          </a:fillRef>
          <a:effectRef idx="2">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44" name="CustomShape 3"/>
          <p:cNvSpPr/>
          <p:nvPr/>
        </p:nvSpPr>
        <p:spPr>
          <a:xfrm rot="5400000">
            <a:off x="4632480" y="3363120"/>
            <a:ext cx="204120" cy="2343600"/>
          </a:xfrm>
          <a:prstGeom prst="curvedConnector2">
            <a:avLst/>
          </a:prstGeom>
          <a:noFill/>
          <a:ln>
            <a:round/>
            <a:tailEnd type="triangle" w="med" len="med"/>
          </a:ln>
          <a:effectLst>
            <a:outerShdw blurRad="50800" dist="38100" dir="5400000" rotWithShape="0">
              <a:srgbClr val="000000">
                <a:alpha val="35000"/>
              </a:srgbClr>
            </a:outerShdw>
          </a:effectLst>
        </p:spPr>
        <p:style>
          <a:lnRef idx="3">
            <a:schemeClr val="accent3"/>
          </a:lnRef>
          <a:fillRef idx="0">
            <a:schemeClr val="accent3"/>
          </a:fillRef>
          <a:effectRef idx="2">
            <a:schemeClr val="accent3"/>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45" name="CustomShape 4"/>
          <p:cNvSpPr/>
          <p:nvPr/>
        </p:nvSpPr>
        <p:spPr>
          <a:xfrm>
            <a:off x="3067920" y="3477960"/>
            <a:ext cx="360" cy="441000"/>
          </a:xfrm>
          <a:custGeom>
            <a:avLst/>
            <a:gdLst/>
            <a:ahLst/>
            <a:cxnLst/>
            <a:rect l="l" t="t" r="r" b="b"/>
            <a:pathLst>
              <a:path w="21600" h="21600">
                <a:moveTo>
                  <a:pt x="0" y="0"/>
                </a:moveTo>
                <a:lnTo>
                  <a:pt x="21600" y="21600"/>
                </a:lnTo>
              </a:path>
            </a:pathLst>
          </a:custGeom>
          <a:noFill/>
          <a:ln w="38160" cap="rnd">
            <a:solidFill>
              <a:srgbClr val="FF0000"/>
            </a:solidFill>
            <a:custDash/>
            <a:round/>
            <a:headEnd type="triangle" w="med" len="med"/>
            <a:tailEnd type="triangle" w="med" len="med"/>
          </a:ln>
          <a:effectLst>
            <a:outerShdw blurRad="50800" dist="38100" algn="l" rotWithShape="0">
              <a:srgbClr val="000000">
                <a:alpha val="40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46" name="CustomShape 5"/>
          <p:cNvSpPr/>
          <p:nvPr/>
        </p:nvSpPr>
        <p:spPr>
          <a:xfrm>
            <a:off x="3755520" y="2161440"/>
            <a:ext cx="18558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Translator G:
English -&gt; Chinese</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47" name="CustomShape 6"/>
          <p:cNvSpPr/>
          <p:nvPr/>
        </p:nvSpPr>
        <p:spPr>
          <a:xfrm>
            <a:off x="3814560" y="4637160"/>
            <a:ext cx="185580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Translator F:</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Chinese -&gt; English</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48" name="CustomShape 7"/>
          <p:cNvSpPr/>
          <p:nvPr/>
        </p:nvSpPr>
        <p:spPr>
          <a:xfrm>
            <a:off x="2156400" y="2075040"/>
            <a:ext cx="509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EN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49" name="CustomShape 8"/>
          <p:cNvSpPr/>
          <p:nvPr/>
        </p:nvSpPr>
        <p:spPr>
          <a:xfrm>
            <a:off x="2063880" y="4899600"/>
            <a:ext cx="509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EN’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50" name="CustomShape 9"/>
          <p:cNvSpPr/>
          <p:nvPr/>
        </p:nvSpPr>
        <p:spPr>
          <a:xfrm>
            <a:off x="6346440" y="2994480"/>
            <a:ext cx="509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51" name="CustomShape 10"/>
          <p:cNvSpPr/>
          <p:nvPr/>
        </p:nvSpPr>
        <p:spPr>
          <a:xfrm>
            <a:off x="811440" y="3488400"/>
            <a:ext cx="22921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Cycle-consistency loss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52" name="CustomShape 11"/>
          <p:cNvSpPr/>
          <p:nvPr/>
        </p:nvSpPr>
        <p:spPr>
          <a:xfrm>
            <a:off x="7294320" y="1910880"/>
            <a:ext cx="437544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Obviously, we expected
</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EN -&gt; G(EN) -&gt; F(G(EN)) ~ EN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Formalized,</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if G: X -&gt; Y, F: Y -&gt; X; expect,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X -&gt; G(X) -&gt; F(G(X)) ~ 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53" name="CustomShape 12"/>
          <p:cNvSpPr/>
          <p:nvPr/>
        </p:nvSpPr>
        <p:spPr>
          <a:xfrm rot="16200000">
            <a:off x="8307360" y="2915280"/>
            <a:ext cx="279360" cy="580680"/>
          </a:xfrm>
          <a:prstGeom prst="leftBrace">
            <a:avLst>
              <a:gd name="adj1" fmla="val 18545"/>
              <a:gd name="adj2" fmla="val 50000"/>
            </a:avLst>
          </a:prstGeom>
          <a:noFill/>
          <a:ln>
            <a:round/>
          </a:ln>
        </p:spPr>
        <p:style>
          <a:lnRef idx="1">
            <a:schemeClr val="accent5"/>
          </a:lnRef>
          <a:fillRef idx="0">
            <a:schemeClr val="accent5"/>
          </a:fillRef>
          <a:effectRef idx="0">
            <a:schemeClr val="accent5"/>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54" name="CustomShape 13"/>
          <p:cNvSpPr/>
          <p:nvPr/>
        </p:nvSpPr>
        <p:spPr>
          <a:xfrm>
            <a:off x="8236080" y="3331080"/>
            <a:ext cx="450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C000"/>
                </a:solidFill>
                <a:effectLst/>
                <a:uLnTx/>
                <a:uFill>
                  <a:solidFill>
                    <a:srgbClr val="FFFFFF"/>
                  </a:solidFill>
                </a:uFill>
                <a:latin typeface="Calibri"/>
              </a:rPr>
              <a:t>CN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55" name="CustomShape 14"/>
          <p:cNvSpPr/>
          <p:nvPr/>
        </p:nvSpPr>
        <p:spPr>
          <a:xfrm rot="16200000">
            <a:off x="9604080" y="2777040"/>
            <a:ext cx="279360" cy="857520"/>
          </a:xfrm>
          <a:prstGeom prst="leftBrace">
            <a:avLst>
              <a:gd name="adj1" fmla="val 18545"/>
              <a:gd name="adj2" fmla="val 50000"/>
            </a:avLst>
          </a:prstGeom>
          <a:noFill/>
          <a:ln>
            <a:round/>
          </a:ln>
        </p:spPr>
        <p:style>
          <a:lnRef idx="1">
            <a:schemeClr val="accent5"/>
          </a:lnRef>
          <a:fillRef idx="0">
            <a:schemeClr val="accent5"/>
          </a:fillRef>
          <a:effectRef idx="0">
            <a:schemeClr val="accent5"/>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56" name="CustomShape 15"/>
          <p:cNvSpPr/>
          <p:nvPr/>
        </p:nvSpPr>
        <p:spPr>
          <a:xfrm>
            <a:off x="9514440" y="3345480"/>
            <a:ext cx="496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C000"/>
                </a:solidFill>
                <a:effectLst/>
                <a:uLnTx/>
                <a:uFill>
                  <a:solidFill>
                    <a:srgbClr val="FFFFFF"/>
                  </a:solidFill>
                </a:uFill>
                <a:latin typeface="Calibri"/>
              </a:rPr>
              <a:t>EN’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210954323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7"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Objective Function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58" name="TextShape 2"/>
          <p:cNvSpPr txBox="1"/>
          <p:nvPr/>
        </p:nvSpPr>
        <p:spPr>
          <a:xfrm>
            <a:off x="685800" y="2142000"/>
            <a:ext cx="10131120" cy="364860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Adversarial loss (for G: X -&gt; 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Cycle-consistency loss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pic>
        <p:nvPicPr>
          <p:cNvPr id="259" name="Picture 3"/>
          <p:cNvPicPr/>
          <p:nvPr/>
        </p:nvPicPr>
        <p:blipFill>
          <a:blip r:embed="rId3"/>
          <a:stretch>
            <a:fillRect/>
          </a:stretch>
        </p:blipFill>
        <p:spPr>
          <a:xfrm>
            <a:off x="985680" y="2574000"/>
            <a:ext cx="5157360" cy="693360"/>
          </a:xfrm>
          <a:prstGeom prst="rect">
            <a:avLst/>
          </a:prstGeom>
          <a:ln>
            <a:noFill/>
          </a:ln>
        </p:spPr>
      </p:pic>
      <p:pic>
        <p:nvPicPr>
          <p:cNvPr id="260" name="Picture 4"/>
          <p:cNvPicPr/>
          <p:nvPr/>
        </p:nvPicPr>
        <p:blipFill>
          <a:blip r:embed="rId4"/>
          <a:stretch>
            <a:fillRect/>
          </a:stretch>
        </p:blipFill>
        <p:spPr>
          <a:xfrm>
            <a:off x="985680" y="3790440"/>
            <a:ext cx="5157360" cy="888840"/>
          </a:xfrm>
          <a:prstGeom prst="rect">
            <a:avLst/>
          </a:prstGeom>
          <a:ln>
            <a:noFill/>
          </a:ln>
        </p:spPr>
      </p:pic>
      <p:sp>
        <p:nvSpPr>
          <p:cNvPr id="261" name="CustomShape 3"/>
          <p:cNvSpPr/>
          <p:nvPr/>
        </p:nvSpPr>
        <p:spPr>
          <a:xfrm>
            <a:off x="713880" y="6385320"/>
            <a:ext cx="4308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Credit: https://arxiv.org/pdf/1703.10593.pdf</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pic>
        <p:nvPicPr>
          <p:cNvPr id="262" name="Picture 7"/>
          <p:cNvPicPr/>
          <p:nvPr/>
        </p:nvPicPr>
        <p:blipFill>
          <a:blip r:embed="rId5"/>
          <a:stretch>
            <a:fillRect/>
          </a:stretch>
        </p:blipFill>
        <p:spPr>
          <a:xfrm>
            <a:off x="6743520" y="2483640"/>
            <a:ext cx="5157360" cy="1306440"/>
          </a:xfrm>
          <a:prstGeom prst="rect">
            <a:avLst/>
          </a:prstGeom>
          <a:ln>
            <a:noFill/>
          </a:ln>
        </p:spPr>
      </p:pic>
      <p:sp>
        <p:nvSpPr>
          <p:cNvPr id="263" name="CustomShape 4"/>
          <p:cNvSpPr/>
          <p:nvPr/>
        </p:nvSpPr>
        <p:spPr>
          <a:xfrm>
            <a:off x="6449400" y="2034000"/>
            <a:ext cx="1731960" cy="2559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Calibri"/>
              </a:rPr>
              <a:t>Full objective</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1" i="0" u="none" strike="noStrike" kern="1200" cap="none" spc="-1" normalizeH="0" baseline="0" noProof="0" dirty="0">
                <a:ln>
                  <a:noFill/>
                </a:ln>
                <a:solidFill>
                  <a:srgbClr val="FFFFFF"/>
                </a:solidFill>
                <a:effectLst/>
                <a:uLnTx/>
                <a:uFill>
                  <a:solidFill>
                    <a:srgbClr val="FFFFFF"/>
                  </a:solidFill>
                </a:uFill>
                <a:latin typeface="Calibri"/>
              </a:rPr>
              <a:t>Aim to solve</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pic>
        <p:nvPicPr>
          <p:cNvPr id="264" name="Picture 9"/>
          <p:cNvPicPr/>
          <p:nvPr/>
        </p:nvPicPr>
        <p:blipFill>
          <a:blip r:embed="rId6"/>
          <a:stretch>
            <a:fillRect/>
          </a:stretch>
        </p:blipFill>
        <p:spPr>
          <a:xfrm>
            <a:off x="6743520" y="4667400"/>
            <a:ext cx="5116680" cy="601560"/>
          </a:xfrm>
          <a:prstGeom prst="rect">
            <a:avLst/>
          </a:prstGeom>
          <a:ln>
            <a:noFill/>
          </a:ln>
        </p:spPr>
      </p:pic>
    </p:spTree>
    <p:extLst>
      <p:ext uri="{BB962C8B-B14F-4D97-AF65-F5344CB8AC3E}">
        <p14:creationId xmlns:p14="http://schemas.microsoft.com/office/powerpoint/2010/main" val="415019357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5"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Implement</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66" name="TextShape 2"/>
          <p:cNvSpPr txBox="1"/>
          <p:nvPr/>
        </p:nvSpPr>
        <p:spPr>
          <a:xfrm>
            <a:off x="685800" y="1837440"/>
            <a:ext cx="9553320" cy="4780080"/>
          </a:xfrm>
          <a:prstGeom prst="rect">
            <a:avLst/>
          </a:prstGeom>
          <a:no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Generator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6 blocks for 128 x 128 images</a:t>
            </a: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600" b="0" i="0" u="none" strike="noStrike" kern="1200" cap="none" spc="-1" normalizeH="0" baseline="0" noProof="0">
                <a:ln>
                  <a:noFill/>
                </a:ln>
                <a:solidFill>
                  <a:srgbClr val="FFFFFF"/>
                </a:solidFill>
                <a:effectLst/>
                <a:uLnTx/>
                <a:uFill>
                  <a:solidFill>
                    <a:srgbClr val="FFFFFF"/>
                  </a:solidFill>
                </a:uFill>
                <a:latin typeface="Calibri"/>
              </a:rPr>
              <a:t>c7s1-32, d64, d128, R128, R128, R128, R128, R128, R128, u64, u32, c7s1-3</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9 blocks for 256 x 256 and higher resolution images</a:t>
            </a: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600" b="0" i="0" u="none" strike="noStrike" kern="1200" cap="none" spc="-1" normalizeH="0" baseline="0" noProof="0">
                <a:ln>
                  <a:noFill/>
                </a:ln>
                <a:solidFill>
                  <a:srgbClr val="FFFFFF"/>
                </a:solidFill>
                <a:effectLst/>
                <a:uLnTx/>
                <a:uFill>
                  <a:solidFill>
                    <a:srgbClr val="FFFFFF"/>
                  </a:solidFill>
                </a:uFill>
                <a:latin typeface="Calibri"/>
              </a:rPr>
              <a:t>c7s1-32, d64, d128, R128, R128, R128, R128, R128, R128, R128, R128, R128, u64, u32, c7s1-3</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67" name="CustomShape 3"/>
          <p:cNvSpPr/>
          <p:nvPr/>
        </p:nvSpPr>
        <p:spPr>
          <a:xfrm>
            <a:off x="2929056" y="1837440"/>
            <a:ext cx="6402240" cy="2087280"/>
          </a:xfrm>
          <a:prstGeom prst="rect">
            <a:avLst/>
          </a:prstGeom>
          <a:solidFill>
            <a:srgbClr val="DAE5F6"/>
          </a:solidFill>
          <a:ln>
            <a:noFill/>
          </a:ln>
        </p:spPr>
        <p:style>
          <a:lnRef idx="2">
            <a:schemeClr val="accent1">
              <a:shade val="50000"/>
            </a:schemeClr>
          </a:lnRef>
          <a:fillRef idx="1">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pic>
        <p:nvPicPr>
          <p:cNvPr id="268" name="Picture 4"/>
          <p:cNvPicPr/>
          <p:nvPr/>
        </p:nvPicPr>
        <p:blipFill>
          <a:blip r:embed="rId3"/>
          <a:stretch>
            <a:fillRect/>
          </a:stretch>
        </p:blipFill>
        <p:spPr>
          <a:xfrm>
            <a:off x="1602816" y="2619720"/>
            <a:ext cx="808200" cy="515520"/>
          </a:xfrm>
          <a:prstGeom prst="rect">
            <a:avLst/>
          </a:prstGeom>
          <a:ln>
            <a:noFill/>
          </a:ln>
        </p:spPr>
      </p:pic>
      <p:pic>
        <p:nvPicPr>
          <p:cNvPr id="269" name="Picture 5"/>
          <p:cNvPicPr/>
          <p:nvPr/>
        </p:nvPicPr>
        <p:blipFill>
          <a:blip r:embed="rId4"/>
          <a:stretch>
            <a:fillRect/>
          </a:stretch>
        </p:blipFill>
        <p:spPr>
          <a:xfrm>
            <a:off x="9812616" y="2622960"/>
            <a:ext cx="824040" cy="523800"/>
          </a:xfrm>
          <a:prstGeom prst="rect">
            <a:avLst/>
          </a:prstGeom>
          <a:ln>
            <a:noFill/>
          </a:ln>
        </p:spPr>
      </p:pic>
      <p:sp>
        <p:nvSpPr>
          <p:cNvPr id="270" name="CustomShape 4"/>
          <p:cNvSpPr/>
          <p:nvPr/>
        </p:nvSpPr>
        <p:spPr>
          <a:xfrm>
            <a:off x="3185016" y="1981080"/>
            <a:ext cx="1387080" cy="1800360"/>
          </a:xfrm>
          <a:prstGeom prst="rect">
            <a:avLst/>
          </a:prstGeom>
          <a:ln>
            <a:round/>
          </a:ln>
        </p:spPr>
        <p:style>
          <a:lnRef idx="1">
            <a:schemeClr val="accent2"/>
          </a:lnRef>
          <a:fillRef idx="2">
            <a:schemeClr val="accent2"/>
          </a:fillRef>
          <a:effectRef idx="1">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71" name="CustomShape 5"/>
          <p:cNvSpPr/>
          <p:nvPr/>
        </p:nvSpPr>
        <p:spPr>
          <a:xfrm>
            <a:off x="7695096" y="1981080"/>
            <a:ext cx="1356840" cy="1800360"/>
          </a:xfrm>
          <a:prstGeom prst="rect">
            <a:avLst/>
          </a:prstGeom>
          <a:ln>
            <a:round/>
          </a:ln>
        </p:spPr>
        <p:style>
          <a:lnRef idx="1">
            <a:schemeClr val="accent2"/>
          </a:lnRef>
          <a:fillRef idx="2">
            <a:schemeClr val="accent2"/>
          </a:fillRef>
          <a:effectRef idx="1">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72" name="CustomShape 6"/>
          <p:cNvSpPr/>
          <p:nvPr/>
        </p:nvSpPr>
        <p:spPr>
          <a:xfrm>
            <a:off x="3977736" y="2097000"/>
            <a:ext cx="333360" cy="156888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Conv layer #2</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73" name="CustomShape 7"/>
          <p:cNvSpPr/>
          <p:nvPr/>
        </p:nvSpPr>
        <p:spPr>
          <a:xfrm>
            <a:off x="3443496" y="2097000"/>
            <a:ext cx="299520" cy="156888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Conv layer #1</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74" name="CustomShape 8"/>
          <p:cNvSpPr/>
          <p:nvPr/>
        </p:nvSpPr>
        <p:spPr>
          <a:xfrm>
            <a:off x="3743376" y="2881440"/>
            <a:ext cx="234000" cy="36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75" name="CustomShape 9"/>
          <p:cNvSpPr/>
          <p:nvPr/>
        </p:nvSpPr>
        <p:spPr>
          <a:xfrm>
            <a:off x="5045856" y="1981080"/>
            <a:ext cx="2205000" cy="1800360"/>
          </a:xfrm>
          <a:prstGeom prst="rect">
            <a:avLst/>
          </a:prstGeom>
          <a:ln>
            <a:round/>
          </a:ln>
        </p:spPr>
        <p:style>
          <a:lnRef idx="1">
            <a:schemeClr val="accent2"/>
          </a:lnRef>
          <a:fillRef idx="2">
            <a:schemeClr val="accent2"/>
          </a:fillRef>
          <a:effectRef idx="1">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76" name="CustomShape 10"/>
          <p:cNvSpPr/>
          <p:nvPr/>
        </p:nvSpPr>
        <p:spPr>
          <a:xfrm>
            <a:off x="5760456" y="1981080"/>
            <a:ext cx="330120" cy="180036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Residual block #2</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77" name="CustomShape 11"/>
          <p:cNvSpPr/>
          <p:nvPr/>
        </p:nvSpPr>
        <p:spPr>
          <a:xfrm>
            <a:off x="5226216" y="1981080"/>
            <a:ext cx="282240" cy="180036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Residual block #1</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78" name="CustomShape 12"/>
          <p:cNvSpPr/>
          <p:nvPr/>
        </p:nvSpPr>
        <p:spPr>
          <a:xfrm>
            <a:off x="6677016" y="1981080"/>
            <a:ext cx="367560" cy="180036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Residual block #n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79" name="CustomShape 13"/>
          <p:cNvSpPr/>
          <p:nvPr/>
        </p:nvSpPr>
        <p:spPr>
          <a:xfrm flipV="1">
            <a:off x="5509176" y="2880720"/>
            <a:ext cx="250920" cy="36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0" name="CustomShape 14"/>
          <p:cNvSpPr/>
          <p:nvPr/>
        </p:nvSpPr>
        <p:spPr>
          <a:xfrm>
            <a:off x="6090936" y="2881440"/>
            <a:ext cx="585720" cy="360"/>
          </a:xfrm>
          <a:custGeom>
            <a:avLst/>
            <a:gdLst/>
            <a:ahLst/>
            <a:cxnLst/>
            <a:rect l="l" t="t" r="r" b="b"/>
            <a:pathLst>
              <a:path w="21600" h="21600">
                <a:moveTo>
                  <a:pt x="0" y="0"/>
                </a:moveTo>
                <a:lnTo>
                  <a:pt x="21600" y="21600"/>
                </a:lnTo>
              </a:path>
            </a:pathLst>
          </a:custGeom>
          <a:noFill/>
          <a:ln w="31680" cap="rnd">
            <a:custDash/>
            <a:round/>
            <a:tailEnd type="triangle" w="med" len="med"/>
          </a:ln>
          <a:effectLst>
            <a:outerShdw blurRad="50800" dist="38100" dir="5400000" rotWithShape="0">
              <a:srgbClr val="000000">
                <a:alpha val="35000"/>
              </a:srgbClr>
            </a:outerShdw>
          </a:effectLst>
        </p:spPr>
        <p:style>
          <a:lnRef idx="3">
            <a:schemeClr val="accent2"/>
          </a:lnRef>
          <a:fillRef idx="0">
            <a:schemeClr val="accent2"/>
          </a:fillRef>
          <a:effectRef idx="2">
            <a:schemeClr val="accent2"/>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1" name="CustomShape 15"/>
          <p:cNvSpPr/>
          <p:nvPr/>
        </p:nvSpPr>
        <p:spPr>
          <a:xfrm>
            <a:off x="8482056" y="2097000"/>
            <a:ext cx="333360" cy="156888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Conv layer #2</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82" name="CustomShape 16"/>
          <p:cNvSpPr/>
          <p:nvPr/>
        </p:nvSpPr>
        <p:spPr>
          <a:xfrm>
            <a:off x="7913976" y="2097000"/>
            <a:ext cx="333360" cy="1568880"/>
          </a:xfrm>
          <a:prstGeom prst="rect">
            <a:avLst/>
          </a:prstGeom>
          <a:solidFill>
            <a:srgbClr val="FFFF00"/>
          </a:solidFill>
          <a:ln>
            <a:round/>
          </a:ln>
        </p:spPr>
        <p:style>
          <a:lnRef idx="1">
            <a:schemeClr val="dk1"/>
          </a:lnRef>
          <a:fillRef idx="2">
            <a:schemeClr val="dk1"/>
          </a:fillRef>
          <a:effectRef idx="1">
            <a:schemeClr val="dk1"/>
          </a:effectRef>
          <a:fontRef idx="minor"/>
        </p:style>
        <p:txBody>
          <a:bodyPr vert="vert270" tIns="45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0000"/>
                </a:solidFill>
                <a:effectLst/>
                <a:uLnTx/>
                <a:uFill>
                  <a:solidFill>
                    <a:srgbClr val="FFFFFF"/>
                  </a:solidFill>
                </a:uFill>
                <a:latin typeface="Calibri"/>
              </a:rPr>
              <a:t>Conv layer #1</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83" name="CustomShape 17"/>
          <p:cNvSpPr/>
          <p:nvPr/>
        </p:nvSpPr>
        <p:spPr>
          <a:xfrm>
            <a:off x="4572456" y="2881440"/>
            <a:ext cx="473040" cy="36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4" name="CustomShape 18"/>
          <p:cNvSpPr/>
          <p:nvPr/>
        </p:nvSpPr>
        <p:spPr>
          <a:xfrm flipV="1">
            <a:off x="7251216" y="2880720"/>
            <a:ext cx="443880" cy="36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5" name="CustomShape 19"/>
          <p:cNvSpPr/>
          <p:nvPr/>
        </p:nvSpPr>
        <p:spPr>
          <a:xfrm>
            <a:off x="2411376" y="2877840"/>
            <a:ext cx="517320" cy="324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6" name="CustomShape 20"/>
          <p:cNvSpPr/>
          <p:nvPr/>
        </p:nvSpPr>
        <p:spPr>
          <a:xfrm>
            <a:off x="9331656" y="2881440"/>
            <a:ext cx="480600" cy="3240"/>
          </a:xfrm>
          <a:custGeom>
            <a:avLst/>
            <a:gdLst/>
            <a:ahLst/>
            <a:cxnLst/>
            <a:rect l="l" t="t" r="r" b="b"/>
            <a:pathLst>
              <a:path w="21600" h="21600">
                <a:moveTo>
                  <a:pt x="0" y="0"/>
                </a:moveTo>
                <a:lnTo>
                  <a:pt x="21600" y="21600"/>
                </a:lnTo>
              </a:path>
            </a:pathLst>
          </a:custGeom>
          <a:noFill/>
          <a:ln>
            <a:round/>
            <a:tailEnd type="triangle" w="med" len="med"/>
          </a:ln>
          <a:effectLst>
            <a:outerShdw blurRad="50800" dist="38100" dir="5400000" rotWithShape="0">
              <a:srgbClr val="000000">
                <a:alpha val="35000"/>
              </a:srgbClr>
            </a:outerShdw>
          </a:effectLst>
        </p:spPr>
        <p:style>
          <a:lnRef idx="3">
            <a:schemeClr val="accent6"/>
          </a:lnRef>
          <a:fillRef idx="0">
            <a:schemeClr val="accent6"/>
          </a:fillRef>
          <a:effectRef idx="2">
            <a:schemeClr val="accent6"/>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287" name="CustomShape 21"/>
          <p:cNvSpPr/>
          <p:nvPr/>
        </p:nvSpPr>
        <p:spPr>
          <a:xfrm>
            <a:off x="3107256" y="1515960"/>
            <a:ext cx="1029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encoding</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88" name="CustomShape 22"/>
          <p:cNvSpPr/>
          <p:nvPr/>
        </p:nvSpPr>
        <p:spPr>
          <a:xfrm>
            <a:off x="7784016" y="1510560"/>
            <a:ext cx="1029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decoding</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89" name="CustomShape 23"/>
          <p:cNvSpPr/>
          <p:nvPr/>
        </p:nvSpPr>
        <p:spPr>
          <a:xfrm>
            <a:off x="5301456" y="1510560"/>
            <a:ext cx="1374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00"/>
                </a:solidFill>
                <a:effectLst/>
                <a:uLnTx/>
                <a:uFill>
                  <a:solidFill>
                    <a:srgbClr val="FFFFFF"/>
                  </a:solidFill>
                </a:uFill>
                <a:latin typeface="Calibri"/>
              </a:rPr>
              <a:t>transforming</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90" name="CustomShape 24"/>
          <p:cNvSpPr/>
          <p:nvPr/>
        </p:nvSpPr>
        <p:spPr>
          <a:xfrm>
            <a:off x="1671936" y="2250360"/>
            <a:ext cx="6703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B0F0"/>
                </a:solidFill>
                <a:effectLst/>
                <a:uLnTx/>
                <a:uFill>
                  <a:solidFill>
                    <a:srgbClr val="FFFFFF"/>
                  </a:solidFill>
                </a:uFill>
                <a:latin typeface="Calibri"/>
              </a:rPr>
              <a:t>input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291" name="CustomShape 25"/>
          <p:cNvSpPr/>
          <p:nvPr/>
        </p:nvSpPr>
        <p:spPr>
          <a:xfrm>
            <a:off x="9783456" y="2250360"/>
            <a:ext cx="815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B0F0"/>
                </a:solidFill>
                <a:effectLst/>
                <a:uLnTx/>
                <a:uFill>
                  <a:solidFill>
                    <a:srgbClr val="FFFFFF"/>
                  </a:solidFill>
                </a:uFill>
                <a:latin typeface="Calibri"/>
              </a:rPr>
              <a:t>output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97316598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Implementation</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93" name="TextShape 2"/>
          <p:cNvSpPr txBox="1"/>
          <p:nvPr/>
        </p:nvSpPr>
        <p:spPr>
          <a:xfrm>
            <a:off x="685800" y="1837440"/>
            <a:ext cx="9553320" cy="449532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1" i="0" u="none" strike="noStrike" kern="1200" cap="none" spc="-1" normalizeH="0" baseline="0" noProof="0">
                <a:ln>
                  <a:noFill/>
                </a:ln>
                <a:solidFill>
                  <a:srgbClr val="FFFFFF"/>
                </a:solidFill>
                <a:effectLst/>
                <a:uLnTx/>
                <a:uFill>
                  <a:solidFill>
                    <a:srgbClr val="FFFFFF"/>
                  </a:solidFill>
                </a:uFill>
                <a:latin typeface="Calibri"/>
              </a:rPr>
              <a:t>Discriminator network</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800" b="0" i="0" u="none" strike="noStrike" kern="1200" cap="none" spc="-1" normalizeH="0" baseline="0" noProof="0">
                <a:ln>
                  <a:noFill/>
                </a:ln>
                <a:solidFill>
                  <a:srgbClr val="FFFFFF"/>
                </a:solidFill>
                <a:effectLst/>
                <a:uLnTx/>
                <a:uFill>
                  <a:solidFill>
                    <a:srgbClr val="FFFFFF"/>
                  </a:solidFill>
                </a:uFill>
                <a:latin typeface="Calibri"/>
              </a:rPr>
              <a:t>70x70 PatchGAN</a:t>
            </a:r>
          </a:p>
          <a:p>
            <a:pPr marL="743040" marR="0" lvl="1"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1600" b="0" i="0" u="none" strike="noStrike" kern="1200" cap="none" spc="-1" normalizeH="0" baseline="0" noProof="0">
                <a:ln>
                  <a:noFill/>
                </a:ln>
                <a:solidFill>
                  <a:srgbClr val="FFFFFF"/>
                </a:solidFill>
                <a:effectLst/>
                <a:uLnTx/>
                <a:uFill>
                  <a:solidFill>
                    <a:srgbClr val="FFFFFF"/>
                  </a:solidFill>
                </a:uFill>
                <a:latin typeface="Calibri"/>
              </a:rPr>
              <a:t>c64, c128, c256, c512 </a:t>
            </a:r>
            <a:endParaRPr kumimoji="0" lang="en-US" sz="1400" b="0" i="0" u="none" strike="noStrike" kern="1200" cap="none" spc="-1" normalizeH="0" baseline="0" noProof="0">
              <a:ln>
                <a:noFill/>
              </a:ln>
              <a:solidFill>
                <a:srgbClr val="FFFFFF"/>
              </a:solidFill>
              <a:effectLst/>
              <a:uLnTx/>
              <a:uFill>
                <a:solidFill>
                  <a:srgbClr val="FFFFFF"/>
                </a:solidFill>
              </a:uFill>
              <a:latin typeface="Calibri"/>
            </a:endParaRPr>
          </a:p>
        </p:txBody>
      </p:sp>
      <p:pic>
        <p:nvPicPr>
          <p:cNvPr id="294" name="Picture 3"/>
          <p:cNvPicPr/>
          <p:nvPr/>
        </p:nvPicPr>
        <p:blipFill>
          <a:blip r:embed="rId3"/>
          <a:stretch>
            <a:fillRect/>
          </a:stretch>
        </p:blipFill>
        <p:spPr>
          <a:xfrm>
            <a:off x="1047420" y="2245968"/>
            <a:ext cx="9407880" cy="1375200"/>
          </a:xfrm>
          <a:prstGeom prst="rect">
            <a:avLst/>
          </a:prstGeom>
          <a:ln>
            <a:noFill/>
          </a:ln>
        </p:spPr>
      </p:pic>
      <p:sp>
        <p:nvSpPr>
          <p:cNvPr id="295" name="CustomShape 3"/>
          <p:cNvSpPr/>
          <p:nvPr/>
        </p:nvSpPr>
        <p:spPr>
          <a:xfrm>
            <a:off x="913320" y="6193440"/>
            <a:ext cx="3801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Credit: https://affinelayer.com/pix2pix/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Tree>
    <p:extLst>
      <p:ext uri="{BB962C8B-B14F-4D97-AF65-F5344CB8AC3E}">
        <p14:creationId xmlns:p14="http://schemas.microsoft.com/office/powerpoint/2010/main" val="48459430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Results</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297" name="TextShape 2"/>
          <p:cNvSpPr txBox="1"/>
          <p:nvPr/>
        </p:nvSpPr>
        <p:spPr>
          <a:xfrm>
            <a:off x="685800" y="2142000"/>
            <a:ext cx="10131120" cy="364860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p:txBody>
      </p:sp>
      <p:pic>
        <p:nvPicPr>
          <p:cNvPr id="2" name="Picture 1"/>
          <p:cNvPicPr>
            <a:picLocks noChangeAspect="1"/>
          </p:cNvPicPr>
          <p:nvPr/>
        </p:nvPicPr>
        <p:blipFill>
          <a:blip r:embed="rId3"/>
          <a:stretch>
            <a:fillRect/>
          </a:stretch>
        </p:blipFill>
        <p:spPr>
          <a:xfrm>
            <a:off x="1451309" y="1898198"/>
            <a:ext cx="9260234" cy="4687607"/>
          </a:xfrm>
          <a:prstGeom prst="rect">
            <a:avLst/>
          </a:prstGeom>
        </p:spPr>
      </p:pic>
    </p:spTree>
    <p:extLst>
      <p:ext uri="{BB962C8B-B14F-4D97-AF65-F5344CB8AC3E}">
        <p14:creationId xmlns:p14="http://schemas.microsoft.com/office/powerpoint/2010/main" val="345973814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8"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CycleGAN – Limitations</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pic>
        <p:nvPicPr>
          <p:cNvPr id="299" name="Picture 4"/>
          <p:cNvPicPr/>
          <p:nvPr/>
        </p:nvPicPr>
        <p:blipFill>
          <a:blip r:embed="rId3"/>
          <a:stretch>
            <a:fillRect/>
          </a:stretch>
        </p:blipFill>
        <p:spPr>
          <a:xfrm>
            <a:off x="685800" y="1850760"/>
            <a:ext cx="2597040" cy="1511280"/>
          </a:xfrm>
          <a:prstGeom prst="rect">
            <a:avLst/>
          </a:prstGeom>
          <a:ln>
            <a:noFill/>
          </a:ln>
        </p:spPr>
      </p:pic>
      <p:pic>
        <p:nvPicPr>
          <p:cNvPr id="300" name="Picture 5"/>
          <p:cNvPicPr/>
          <p:nvPr/>
        </p:nvPicPr>
        <p:blipFill>
          <a:blip r:embed="rId4"/>
          <a:stretch>
            <a:fillRect/>
          </a:stretch>
        </p:blipFill>
        <p:spPr>
          <a:xfrm>
            <a:off x="685800" y="4479120"/>
            <a:ext cx="2647800" cy="1560600"/>
          </a:xfrm>
          <a:prstGeom prst="rect">
            <a:avLst/>
          </a:prstGeom>
          <a:ln>
            <a:noFill/>
          </a:ln>
        </p:spPr>
      </p:pic>
      <p:sp>
        <p:nvSpPr>
          <p:cNvPr id="301" name="CustomShape 2"/>
          <p:cNvSpPr/>
          <p:nvPr/>
        </p:nvSpPr>
        <p:spPr>
          <a:xfrm>
            <a:off x="509400" y="6320520"/>
            <a:ext cx="1112076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dirty="0">
                <a:ln>
                  <a:noFill/>
                </a:ln>
                <a:solidFill>
                  <a:srgbClr val="FFFFFF"/>
                </a:solidFill>
                <a:effectLst/>
                <a:uLnTx/>
                <a:uFill>
                  <a:solidFill>
                    <a:srgbClr val="FFFFFF"/>
                  </a:solidFill>
                </a:uFill>
                <a:latin typeface="Calibri"/>
              </a:rPr>
              <a:t>https://qiita.com/itok_msi/items/b6b615bc28b1a720afd7#%E8%BF%BD%E5%8A%A0%E5%AE%9F%E9%A8%93%E7%B5%90%E6%9E%9C20170614%E8%BF%BD%E8%A8%987</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302" name="CustomShape 3"/>
          <p:cNvSpPr/>
          <p:nvPr/>
        </p:nvSpPr>
        <p:spPr>
          <a:xfrm>
            <a:off x="2900160" y="3577680"/>
            <a:ext cx="19274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Tasks require</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geometric changes</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pic>
        <p:nvPicPr>
          <p:cNvPr id="303" name="Picture 8"/>
          <p:cNvPicPr/>
          <p:nvPr/>
        </p:nvPicPr>
        <p:blipFill>
          <a:blip r:embed="rId5"/>
          <a:stretch>
            <a:fillRect/>
          </a:stretch>
        </p:blipFill>
        <p:spPr>
          <a:xfrm>
            <a:off x="8750160" y="1688040"/>
            <a:ext cx="2746080" cy="2266920"/>
          </a:xfrm>
          <a:prstGeom prst="rect">
            <a:avLst/>
          </a:prstGeom>
          <a:ln>
            <a:noFill/>
          </a:ln>
        </p:spPr>
      </p:pic>
      <p:sp>
        <p:nvSpPr>
          <p:cNvPr id="304" name="CustomShape 4"/>
          <p:cNvSpPr/>
          <p:nvPr/>
        </p:nvSpPr>
        <p:spPr>
          <a:xfrm>
            <a:off x="5008320" y="1688040"/>
            <a:ext cx="274608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Changes in distribution characteristics
(test set vs. training set)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305" name="CustomShape 5"/>
          <p:cNvSpPr/>
          <p:nvPr/>
        </p:nvSpPr>
        <p:spPr>
          <a:xfrm>
            <a:off x="4840200" y="4746960"/>
            <a:ext cx="3909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A lingering gap between the results achievable from pix2pix and that achieved by </a:t>
            </a:r>
            <a:r>
              <a:rPr kumimoji="0" lang="en-US" sz="1800" b="0" i="0" u="none" strike="noStrike" kern="1200" cap="none" spc="-1" normalizeH="0" baseline="0" noProof="0" dirty="0" err="1">
                <a:ln>
                  <a:noFill/>
                </a:ln>
                <a:solidFill>
                  <a:srgbClr val="FFFFFF"/>
                </a:solidFill>
                <a:effectLst/>
                <a:uLnTx/>
                <a:uFill>
                  <a:solidFill>
                    <a:srgbClr val="FFFFFF"/>
                  </a:solidFill>
                </a:uFill>
                <a:latin typeface="Calibri"/>
              </a:rPr>
              <a:t>CycleGAN</a:t>
            </a:r>
            <a:r>
              <a:rPr kumimoji="0" lang="en-US" sz="1800" b="0" i="0" u="none" strike="noStrike" kern="1200" cap="none" spc="-1" normalizeH="0" baseline="0" noProof="0" dirty="0">
                <a:ln>
                  <a:noFill/>
                </a:ln>
                <a:solidFill>
                  <a:srgbClr val="FFFFFF"/>
                </a:solidFill>
                <a:effectLst/>
                <a:uLnTx/>
                <a:uFill>
                  <a:solidFill>
                    <a:srgbClr val="FFFFFF"/>
                  </a:solidFill>
                </a:uFill>
                <a:latin typeface="Calibri"/>
              </a:rPr>
              <a:t>.</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panose="020F0502020204030204" pitchFamily="34" charset="0"/>
            </a:endParaRPr>
          </a:p>
        </p:txBody>
      </p:sp>
      <p:sp>
        <p:nvSpPr>
          <p:cNvPr id="306" name="CustomShape 6"/>
          <p:cNvSpPr/>
          <p:nvPr/>
        </p:nvSpPr>
        <p:spPr>
          <a:xfrm flipH="1" flipV="1">
            <a:off x="3282480" y="2605680"/>
            <a:ext cx="580680" cy="97092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307" name="CustomShape 7"/>
          <p:cNvSpPr/>
          <p:nvPr/>
        </p:nvSpPr>
        <p:spPr>
          <a:xfrm flipH="1">
            <a:off x="3333960" y="4224240"/>
            <a:ext cx="529920" cy="103500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308" name="CustomShape 8"/>
          <p:cNvSpPr/>
          <p:nvPr/>
        </p:nvSpPr>
        <p:spPr>
          <a:xfrm>
            <a:off x="7754760" y="2149560"/>
            <a:ext cx="995040" cy="671760"/>
          </a:xfrm>
          <a:custGeom>
            <a:avLst/>
            <a:gdLst/>
            <a:ahLst/>
            <a:cxnLst/>
            <a:rect l="l" t="t" r="r" b="b"/>
            <a:pathLst>
              <a:path w="21600" h="21600">
                <a:moveTo>
                  <a:pt x="0" y="0"/>
                </a:moveTo>
                <a:lnTo>
                  <a:pt x="21600" y="21600"/>
                </a:lnTo>
              </a:path>
            </a:pathLst>
          </a:custGeom>
          <a:noFill/>
          <a:ln>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pitchFamily="34" charset="0"/>
            </a:endParaRPr>
          </a:p>
        </p:txBody>
      </p:sp>
    </p:spTree>
    <p:extLst>
      <p:ext uri="{BB962C8B-B14F-4D97-AF65-F5344CB8AC3E}">
        <p14:creationId xmlns:p14="http://schemas.microsoft.com/office/powerpoint/2010/main" val="304533757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9" name="TextShape 1"/>
          <p:cNvSpPr txBox="1"/>
          <p:nvPr/>
        </p:nvSpPr>
        <p:spPr>
          <a:xfrm>
            <a:off x="685800" y="609480"/>
            <a:ext cx="10131120" cy="145584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 normalizeH="0" baseline="0" noProof="0">
                <a:ln>
                  <a:noFill/>
                </a:ln>
                <a:solidFill>
                  <a:srgbClr val="FFFFFF"/>
                </a:solidFill>
                <a:effectLst/>
                <a:uLnTx/>
                <a:uFill>
                  <a:solidFill>
                    <a:srgbClr val="FFFFFF"/>
                  </a:solidFill>
                </a:uFill>
                <a:latin typeface="Calibri Light"/>
              </a:rPr>
              <a:t>Outline</a:t>
            </a:r>
            <a:endParaRPr kumimoji="0" lang="en-US" sz="1800" b="0" i="0" u="none" strike="noStrike" kern="1200" cap="none" spc="-1" normalizeH="0" baseline="0" noProof="0">
              <a:ln>
                <a:noFill/>
              </a:ln>
              <a:solidFill>
                <a:srgbClr val="FFFFFF"/>
              </a:solidFill>
              <a:effectLst/>
              <a:uLnTx/>
              <a:uFill>
                <a:solidFill>
                  <a:srgbClr val="FFFFFF"/>
                </a:solidFill>
              </a:uFill>
              <a:latin typeface="Calibri"/>
            </a:endParaRPr>
          </a:p>
        </p:txBody>
      </p:sp>
      <p:sp>
        <p:nvSpPr>
          <p:cNvPr id="310" name="TextShape 2"/>
          <p:cNvSpPr txBox="1"/>
          <p:nvPr/>
        </p:nvSpPr>
        <p:spPr>
          <a:xfrm>
            <a:off x="685800" y="2142000"/>
            <a:ext cx="10131120" cy="4134240"/>
          </a:xfrm>
          <a:prstGeom prst="rect">
            <a:avLst/>
          </a:prstGeom>
          <a:noFill/>
          <a:ln>
            <a:noFill/>
          </a:ln>
        </p:spPr>
        <p:txBody>
          <a:bodyPr/>
          <a:lstStyle/>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595959"/>
                </a:solidFill>
                <a:effectLst/>
                <a:uLnTx/>
                <a:uFill>
                  <a:solidFill>
                    <a:srgbClr val="FFFFFF"/>
                  </a:solidFill>
                </a:uFill>
                <a:latin typeface="Calibri"/>
              </a:rPr>
              <a:t>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err="1">
                <a:ln>
                  <a:noFill/>
                </a:ln>
                <a:solidFill>
                  <a:srgbClr val="595959"/>
                </a:solidFill>
                <a:effectLst/>
                <a:uLnTx/>
                <a:uFill>
                  <a:solidFill>
                    <a:srgbClr val="FFFFFF"/>
                  </a:solidFill>
                </a:uFill>
                <a:latin typeface="Calibri"/>
              </a:rPr>
              <a:t>cGAN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595959"/>
                </a:solidFill>
                <a:effectLst/>
                <a:uLnTx/>
                <a:uFill>
                  <a:solidFill>
                    <a:srgbClr val="FFFFFF"/>
                  </a:solidFill>
                </a:uFill>
                <a:latin typeface="Calibri"/>
              </a:rPr>
              <a:t>Pix2pix</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err="1">
                <a:ln>
                  <a:noFill/>
                </a:ln>
                <a:solidFill>
                  <a:srgbClr val="595959"/>
                </a:solidFill>
                <a:effectLst/>
                <a:uLnTx/>
                <a:uFill>
                  <a:solidFill>
                    <a:srgbClr val="FFFFFF"/>
                  </a:solidFill>
                </a:uFill>
                <a:latin typeface="Calibri"/>
              </a:rPr>
              <a:t>CycleGAN</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r>
              <a:rPr kumimoji="0" lang="en-US" sz="2400" b="0" i="0" u="none" strike="noStrike" kern="1200" cap="none" spc="-1" normalizeH="0" baseline="0" noProof="0" dirty="0">
                <a:ln>
                  <a:noFill/>
                </a:ln>
                <a:solidFill>
                  <a:srgbClr val="FFFFFF"/>
                </a:solidFill>
                <a:effectLst/>
                <a:uLnTx/>
                <a:uFill>
                  <a:solidFill>
                    <a:srgbClr val="FFFFFF"/>
                  </a:solidFill>
                </a:uFill>
                <a:latin typeface="Calibri"/>
              </a:rPr>
              <a:t>Summary</a:t>
            </a:r>
            <a:endParaRPr kumimoji="0" lang="en-US" sz="1800" b="0" i="0" u="none" strike="noStrike" kern="1200" cap="none" spc="-1" normalizeH="0" baseline="0" noProof="0" dirty="0">
              <a:ln>
                <a:noFill/>
              </a:ln>
              <a:solidFill>
                <a:srgbClr val="FFFFFF"/>
              </a:solidFill>
              <a:effectLst/>
              <a:uLnTx/>
              <a:uFill>
                <a:solidFill>
                  <a:srgbClr val="FFFFFF"/>
                </a:solidFill>
              </a:uFill>
              <a:latin typeface="Calibri"/>
            </a:endParaRPr>
          </a:p>
        </p:txBody>
      </p:sp>
    </p:spTree>
    <p:extLst>
      <p:ext uri="{BB962C8B-B14F-4D97-AF65-F5344CB8AC3E}">
        <p14:creationId xmlns:p14="http://schemas.microsoft.com/office/powerpoint/2010/main" val="170379700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Evaluation</a:t>
            </a:r>
          </a:p>
        </p:txBody>
      </p:sp>
      <p:pic>
        <p:nvPicPr>
          <p:cNvPr id="4" name="Picture 3">
            <a:extLst>
              <a:ext uri="{FF2B5EF4-FFF2-40B4-BE49-F238E27FC236}">
                <a16:creationId xmlns:a16="http://schemas.microsoft.com/office/drawing/2014/main" id="{15FB8DC5-A3C5-4934-8B69-A6D23F324CC3}"/>
              </a:ext>
            </a:extLst>
          </p:cNvPr>
          <p:cNvPicPr>
            <a:picLocks noChangeAspect="1"/>
          </p:cNvPicPr>
          <p:nvPr/>
        </p:nvPicPr>
        <p:blipFill rotWithShape="1">
          <a:blip r:embed="rId3">
            <a:extLst>
              <a:ext uri="{28A0092B-C50C-407E-A947-70E740481C1C}">
                <a14:useLocalDpi xmlns:a14="http://schemas.microsoft.com/office/drawing/2010/main" val="0"/>
              </a:ext>
            </a:extLst>
          </a:blip>
          <a:srcRect b="34719"/>
          <a:stretch/>
        </p:blipFill>
        <p:spPr>
          <a:xfrm>
            <a:off x="6096000" y="253554"/>
            <a:ext cx="5348997" cy="6350891"/>
          </a:xfrm>
          <a:prstGeom prst="rect">
            <a:avLst/>
          </a:prstGeom>
        </p:spPr>
      </p:pic>
      <p:sp>
        <p:nvSpPr>
          <p:cNvPr id="7" name="Rectangle 6">
            <a:extLst>
              <a:ext uri="{FF2B5EF4-FFF2-40B4-BE49-F238E27FC236}">
                <a16:creationId xmlns:a16="http://schemas.microsoft.com/office/drawing/2014/main" id="{0BC89C25-8E92-4891-B962-468CAE02838B}"/>
              </a:ext>
            </a:extLst>
          </p:cNvPr>
          <p:cNvSpPr/>
          <p:nvPr/>
        </p:nvSpPr>
        <p:spPr>
          <a:xfrm>
            <a:off x="3954481" y="4655128"/>
            <a:ext cx="1199408" cy="1793174"/>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25F6FCB-13B8-44FE-B7F5-1D72FA92EF21}"/>
              </a:ext>
            </a:extLst>
          </p:cNvPr>
          <p:cNvSpPr/>
          <p:nvPr/>
        </p:nvSpPr>
        <p:spPr>
          <a:xfrm>
            <a:off x="995549" y="4655128"/>
            <a:ext cx="1199408" cy="1793174"/>
          </a:xfrm>
          <a:prstGeom prst="rect">
            <a:avLst/>
          </a:prstGeom>
          <a:solidFill>
            <a:srgbClr val="CEDA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artial Circle 18">
            <a:extLst>
              <a:ext uri="{FF2B5EF4-FFF2-40B4-BE49-F238E27FC236}">
                <a16:creationId xmlns:a16="http://schemas.microsoft.com/office/drawing/2014/main" id="{A2A29855-0F39-4827-B3B6-A8C03F0611F0}"/>
              </a:ext>
            </a:extLst>
          </p:cNvPr>
          <p:cNvSpPr/>
          <p:nvPr/>
        </p:nvSpPr>
        <p:spPr>
          <a:xfrm>
            <a:off x="1595253" y="4975761"/>
            <a:ext cx="1199408" cy="1199408"/>
          </a:xfrm>
          <a:prstGeom prst="pie">
            <a:avLst>
              <a:gd name="adj1" fmla="val 5425716"/>
              <a:gd name="adj2" fmla="val 16200000"/>
            </a:avLst>
          </a:prstGeom>
          <a:solidFill>
            <a:srgbClr val="C6F6AA"/>
          </a:solidFill>
        </p:spPr>
        <p:style>
          <a:lnRef idx="2">
            <a:schemeClr val="accent1">
              <a:shade val="50000"/>
            </a:schemeClr>
          </a:lnRef>
          <a:fillRef idx="1">
            <a:schemeClr val="accent1"/>
          </a:fillRef>
          <a:effectRef idx="0">
            <a:schemeClr val="accent1"/>
          </a:effectRef>
          <a:fontRef idx="minor">
            <a:schemeClr val="lt1"/>
          </a:fontRef>
        </p:style>
        <p:txBody>
          <a:bodyPr lIns="4663440" rtlCol="0" anchor="ctr"/>
          <a:lstStyle/>
          <a:p>
            <a:pPr algn="ctr"/>
            <a:endParaRPr lang="en-US">
              <a:solidFill>
                <a:schemeClr val="tx1"/>
              </a:solidFill>
            </a:endParaRPr>
          </a:p>
        </p:txBody>
      </p:sp>
      <p:sp>
        <p:nvSpPr>
          <p:cNvPr id="20" name="Partial Circle 19">
            <a:extLst>
              <a:ext uri="{FF2B5EF4-FFF2-40B4-BE49-F238E27FC236}">
                <a16:creationId xmlns:a16="http://schemas.microsoft.com/office/drawing/2014/main" id="{027E6396-CE3C-456E-A568-E173F5CAA58A}"/>
              </a:ext>
            </a:extLst>
          </p:cNvPr>
          <p:cNvSpPr/>
          <p:nvPr/>
        </p:nvSpPr>
        <p:spPr>
          <a:xfrm rot="10800000">
            <a:off x="3354777" y="4975761"/>
            <a:ext cx="1199408" cy="1199408"/>
          </a:xfrm>
          <a:prstGeom prst="pie">
            <a:avLst>
              <a:gd name="adj1" fmla="val 5425716"/>
              <a:gd name="adj2" fmla="val 16200000"/>
            </a:avLst>
          </a:prstGeom>
          <a:solidFill>
            <a:srgbClr val="FFB0AA"/>
          </a:solidFill>
        </p:spPr>
        <p:style>
          <a:lnRef idx="2">
            <a:schemeClr val="accent1">
              <a:shade val="50000"/>
            </a:schemeClr>
          </a:lnRef>
          <a:fillRef idx="1">
            <a:schemeClr val="accent1"/>
          </a:fillRef>
          <a:effectRef idx="0">
            <a:schemeClr val="accent1"/>
          </a:effectRef>
          <a:fontRef idx="minor">
            <a:schemeClr val="lt1"/>
          </a:fontRef>
        </p:style>
        <p:txBody>
          <a:bodyPr lIns="4663440"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51208E89-D150-4AEE-BAC2-3903D98FBC51}"/>
              </a:ext>
            </a:extLst>
          </p:cNvPr>
          <p:cNvSpPr/>
          <p:nvPr/>
        </p:nvSpPr>
        <p:spPr>
          <a:xfrm>
            <a:off x="3954480" y="2612078"/>
            <a:ext cx="1199408" cy="1793174"/>
          </a:xfrm>
          <a:prstGeom prst="rect">
            <a:avLst/>
          </a:prstGeom>
          <a:noFill/>
          <a:ln>
            <a:solidFill>
              <a:srgbClr val="F1F1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tial Circle 21">
            <a:extLst>
              <a:ext uri="{FF2B5EF4-FFF2-40B4-BE49-F238E27FC236}">
                <a16:creationId xmlns:a16="http://schemas.microsoft.com/office/drawing/2014/main" id="{D1148282-3E42-46FD-A01A-3BB47E561A60}"/>
              </a:ext>
            </a:extLst>
          </p:cNvPr>
          <p:cNvSpPr/>
          <p:nvPr/>
        </p:nvSpPr>
        <p:spPr>
          <a:xfrm rot="10800000">
            <a:off x="3354776" y="2932711"/>
            <a:ext cx="1199408" cy="1199408"/>
          </a:xfrm>
          <a:prstGeom prst="pie">
            <a:avLst>
              <a:gd name="adj1" fmla="val 5425716"/>
              <a:gd name="adj2" fmla="val 16200000"/>
            </a:avLst>
          </a:prstGeom>
          <a:solidFill>
            <a:srgbClr val="FFB0AA"/>
          </a:solidFill>
          <a:ln>
            <a:solidFill>
              <a:srgbClr val="F1F1EF"/>
            </a:solidFill>
          </a:ln>
        </p:spPr>
        <p:style>
          <a:lnRef idx="2">
            <a:schemeClr val="accent1">
              <a:shade val="50000"/>
            </a:schemeClr>
          </a:lnRef>
          <a:fillRef idx="1">
            <a:schemeClr val="accent1"/>
          </a:fillRef>
          <a:effectRef idx="0">
            <a:schemeClr val="accent1"/>
          </a:effectRef>
          <a:fontRef idx="minor">
            <a:schemeClr val="lt1"/>
          </a:fontRef>
        </p:style>
        <p:txBody>
          <a:bodyPr lIns="4663440"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469F5C9E-5F97-4BA8-8026-17E91BABD9A5}"/>
              </a:ext>
            </a:extLst>
          </p:cNvPr>
          <p:cNvSpPr/>
          <p:nvPr/>
        </p:nvSpPr>
        <p:spPr>
          <a:xfrm>
            <a:off x="995549" y="2612078"/>
            <a:ext cx="1199408" cy="1793174"/>
          </a:xfrm>
          <a:prstGeom prst="rect">
            <a:avLst/>
          </a:prstGeom>
          <a:noFill/>
          <a:ln>
            <a:solidFill>
              <a:srgbClr val="CED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artial Circle 23">
            <a:extLst>
              <a:ext uri="{FF2B5EF4-FFF2-40B4-BE49-F238E27FC236}">
                <a16:creationId xmlns:a16="http://schemas.microsoft.com/office/drawing/2014/main" id="{BA084E18-E8C0-4153-9013-B8048BD3C7E1}"/>
              </a:ext>
            </a:extLst>
          </p:cNvPr>
          <p:cNvSpPr/>
          <p:nvPr/>
        </p:nvSpPr>
        <p:spPr>
          <a:xfrm>
            <a:off x="1595253" y="2932711"/>
            <a:ext cx="1199408" cy="1199408"/>
          </a:xfrm>
          <a:prstGeom prst="pie">
            <a:avLst>
              <a:gd name="adj1" fmla="val 5425716"/>
              <a:gd name="adj2" fmla="val 16200000"/>
            </a:avLst>
          </a:prstGeom>
          <a:solidFill>
            <a:srgbClr val="C6F6AA"/>
          </a:solidFill>
          <a:ln>
            <a:solidFill>
              <a:srgbClr val="CEDAC8"/>
            </a:solidFill>
          </a:ln>
        </p:spPr>
        <p:style>
          <a:lnRef idx="2">
            <a:schemeClr val="accent1">
              <a:shade val="50000"/>
            </a:schemeClr>
          </a:lnRef>
          <a:fillRef idx="1">
            <a:schemeClr val="accent1"/>
          </a:fillRef>
          <a:effectRef idx="0">
            <a:schemeClr val="accent1"/>
          </a:effectRef>
          <a:fontRef idx="minor">
            <a:schemeClr val="lt1"/>
          </a:fontRef>
        </p:style>
        <p:txBody>
          <a:bodyPr lIns="4663440"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37BD9233-9BC0-41BB-A0A8-A786465EEE2C}"/>
              </a:ext>
            </a:extLst>
          </p:cNvPr>
          <p:cNvCxnSpPr>
            <a:cxnSpLocks/>
          </p:cNvCxnSpPr>
          <p:nvPr/>
        </p:nvCxnSpPr>
        <p:spPr>
          <a:xfrm>
            <a:off x="762496" y="4524498"/>
            <a:ext cx="1665514" cy="0"/>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47DBA14-E0FA-43D7-BEB6-07D4A53925D5}"/>
              </a:ext>
            </a:extLst>
          </p:cNvPr>
          <p:cNvCxnSpPr>
            <a:cxnSpLocks/>
          </p:cNvCxnSpPr>
          <p:nvPr/>
        </p:nvCxnSpPr>
        <p:spPr>
          <a:xfrm>
            <a:off x="3721427" y="4510643"/>
            <a:ext cx="1665514" cy="0"/>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33372CDD-7E40-4367-AE1B-B730734A0445}"/>
              </a:ext>
            </a:extLst>
          </p:cNvPr>
          <p:cNvSpPr txBox="1"/>
          <p:nvPr/>
        </p:nvSpPr>
        <p:spPr>
          <a:xfrm>
            <a:off x="3179227" y="2089070"/>
            <a:ext cx="2698175" cy="369332"/>
          </a:xfrm>
          <a:prstGeom prst="rect">
            <a:avLst/>
          </a:prstGeom>
          <a:noFill/>
        </p:spPr>
        <p:txBody>
          <a:bodyPr wrap="none" rtlCol="0">
            <a:spAutoFit/>
          </a:bodyPr>
          <a:lstStyle/>
          <a:p>
            <a:r>
              <a:rPr lang="en-US" dirty="0">
                <a:solidFill>
                  <a:schemeClr val="bg1"/>
                </a:solidFill>
              </a:rPr>
              <a:t>FPR – false positive rate</a:t>
            </a:r>
          </a:p>
        </p:txBody>
      </p:sp>
      <p:sp>
        <p:nvSpPr>
          <p:cNvPr id="30" name="TextBox 29">
            <a:extLst>
              <a:ext uri="{FF2B5EF4-FFF2-40B4-BE49-F238E27FC236}">
                <a16:creationId xmlns:a16="http://schemas.microsoft.com/office/drawing/2014/main" id="{EDEA89EA-B644-4CB6-B404-95E7E8B0448D}"/>
              </a:ext>
            </a:extLst>
          </p:cNvPr>
          <p:cNvSpPr txBox="1"/>
          <p:nvPr/>
        </p:nvSpPr>
        <p:spPr>
          <a:xfrm>
            <a:off x="319250" y="2075999"/>
            <a:ext cx="2608406" cy="369332"/>
          </a:xfrm>
          <a:prstGeom prst="rect">
            <a:avLst/>
          </a:prstGeom>
          <a:noFill/>
        </p:spPr>
        <p:txBody>
          <a:bodyPr wrap="none" rtlCol="0">
            <a:spAutoFit/>
          </a:bodyPr>
          <a:lstStyle/>
          <a:p>
            <a:r>
              <a:rPr lang="en-US" dirty="0">
                <a:solidFill>
                  <a:schemeClr val="bg1"/>
                </a:solidFill>
              </a:rPr>
              <a:t>TPR – true positive rate</a:t>
            </a:r>
          </a:p>
        </p:txBody>
      </p:sp>
    </p:spTree>
    <p:extLst>
      <p:ext uri="{BB962C8B-B14F-4D97-AF65-F5344CB8AC3E}">
        <p14:creationId xmlns:p14="http://schemas.microsoft.com/office/powerpoint/2010/main" val="196164016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Evaluation</a:t>
            </a:r>
          </a:p>
        </p:txBody>
      </p:sp>
      <p:sp>
        <p:nvSpPr>
          <p:cNvPr id="5" name="TextShape 2">
            <a:extLst>
              <a:ext uri="{FF2B5EF4-FFF2-40B4-BE49-F238E27FC236}">
                <a16:creationId xmlns:a16="http://schemas.microsoft.com/office/drawing/2014/main" id="{E2A39213-41AE-489A-8D55-ADD40B64D108}"/>
              </a:ext>
            </a:extLst>
          </p:cNvPr>
          <p:cNvSpPr txBox="1"/>
          <p:nvPr/>
        </p:nvSpPr>
        <p:spPr>
          <a:xfrm>
            <a:off x="202406" y="1844131"/>
            <a:ext cx="6225639" cy="400110"/>
          </a:xfrm>
          <a:prstGeom prst="rect">
            <a:avLst/>
          </a:prstGeom>
          <a:noFill/>
          <a:ln>
            <a:noFill/>
          </a:ln>
        </p:spPr>
        <p:txBody>
          <a:bodyPr/>
          <a:lstStyle/>
          <a:p>
            <a:pPr marL="360" marR="0" lvl="0" algn="ctr" defTabSz="914400" rtl="0" eaLnBrk="1" fontAlgn="auto" latinLnBrk="0" hangingPunct="1">
              <a:lnSpc>
                <a:spcPct val="100000"/>
              </a:lnSpc>
              <a:spcBef>
                <a:spcPts val="0"/>
              </a:spcBef>
              <a:spcAft>
                <a:spcPts val="0"/>
              </a:spcAft>
              <a:buClr>
                <a:srgbClr val="FFFFFF"/>
              </a:buClr>
              <a:buSzTx/>
              <a:tabLst/>
              <a:defRPr/>
            </a:pPr>
            <a:r>
              <a:rPr kumimoji="0" lang="en-US" sz="2000" i="0" u="none" strike="noStrike" kern="1200" cap="none" spc="-1" normalizeH="0" baseline="0" noProof="0" dirty="0">
                <a:ln>
                  <a:noFill/>
                </a:ln>
                <a:solidFill>
                  <a:srgbClr val="FFFFFF"/>
                </a:solidFill>
                <a:effectLst/>
                <a:uLnTx/>
                <a:uFill>
                  <a:solidFill>
                    <a:srgbClr val="FFFFFF"/>
                  </a:solidFill>
                </a:uFill>
                <a:latin typeface="Calibri"/>
              </a:rPr>
              <a:t>ROC (receiver operating characteristic) curve</a:t>
            </a: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lang="he-IL" sz="2400" spc="-1" dirty="0">
              <a:solidFill>
                <a:srgbClr val="FFFFFF"/>
              </a:solidFill>
              <a:uFill>
                <a:solidFill>
                  <a:srgbClr val="FFFFFF"/>
                </a:solidFill>
              </a:uFill>
              <a:latin typeface="Calibri"/>
            </a:endParaRPr>
          </a:p>
          <a:p>
            <a:pPr marL="360" marR="0" lvl="0" algn="l" defTabSz="914400" rtl="0" eaLnBrk="1" fontAlgn="auto" latinLnBrk="0" hangingPunct="1">
              <a:lnSpc>
                <a:spcPct val="100000"/>
              </a:lnSpc>
              <a:spcBef>
                <a:spcPts val="0"/>
              </a:spcBef>
              <a:spcAft>
                <a:spcPts val="0"/>
              </a:spcAft>
              <a:buClr>
                <a:srgbClr val="FFFFFF"/>
              </a:buClr>
              <a:buSzTx/>
              <a:tabLst/>
              <a:defRPr/>
            </a:pPr>
            <a:endParaRPr lang="en-US" sz="2400" spc="-1" dirty="0">
              <a:solidFill>
                <a:srgbClr val="FFFFFF"/>
              </a:solidFill>
              <a:uFill>
                <a:solidFill>
                  <a:srgbClr val="FFFFFF"/>
                </a:solidFill>
              </a:uFill>
              <a:latin typeface="Calibri"/>
            </a:endParaRPr>
          </a:p>
          <a:p>
            <a:pPr marL="285840" marR="0" lvl="0" indent="-285480" algn="l" defTabSz="914400" rtl="0" eaLnBrk="1" fontAlgn="auto" latinLnBrk="0" hangingPunct="1">
              <a:lnSpc>
                <a:spcPct val="100000"/>
              </a:lnSpc>
              <a:spcBef>
                <a:spcPts val="0"/>
              </a:spcBef>
              <a:spcAft>
                <a:spcPts val="0"/>
              </a:spcAft>
              <a:buClr>
                <a:srgbClr val="FFFFFF"/>
              </a:buClr>
              <a:buSzTx/>
              <a:buFont typeface="Arial"/>
              <a:buChar char="•"/>
              <a:tabLst/>
              <a:defRPr/>
            </a:pPr>
            <a:endParaRPr lang="en-US" sz="2400" spc="-1" dirty="0">
              <a:solidFill>
                <a:srgbClr val="FFFFFF"/>
              </a:solidFill>
              <a:uFill>
                <a:solidFill>
                  <a:srgbClr val="FFFFFF"/>
                </a:solidFill>
              </a:uFill>
              <a:latin typeface="Calibri"/>
            </a:endParaRPr>
          </a:p>
        </p:txBody>
      </p:sp>
      <p:sp>
        <p:nvSpPr>
          <p:cNvPr id="6" name="TextBox 5">
            <a:extLst>
              <a:ext uri="{FF2B5EF4-FFF2-40B4-BE49-F238E27FC236}">
                <a16:creationId xmlns:a16="http://schemas.microsoft.com/office/drawing/2014/main" id="{3418C2CC-A57E-4FCD-B97D-1F7438D85B88}"/>
              </a:ext>
            </a:extLst>
          </p:cNvPr>
          <p:cNvSpPr txBox="1"/>
          <p:nvPr/>
        </p:nvSpPr>
        <p:spPr>
          <a:xfrm>
            <a:off x="7921818" y="1878029"/>
            <a:ext cx="2009898" cy="400110"/>
          </a:xfrm>
          <a:prstGeom prst="rect">
            <a:avLst/>
          </a:prstGeom>
          <a:noFill/>
        </p:spPr>
        <p:txBody>
          <a:bodyPr wrap="square">
            <a:spAutoFit/>
          </a:bodyPr>
          <a:lstStyle/>
          <a:p>
            <a:pPr marL="360" marR="0" lvl="0" algn="l" defTabSz="914400" rtl="0" eaLnBrk="1" fontAlgn="auto" latinLnBrk="0" hangingPunct="1">
              <a:lnSpc>
                <a:spcPct val="100000"/>
              </a:lnSpc>
              <a:spcBef>
                <a:spcPts val="0"/>
              </a:spcBef>
              <a:spcAft>
                <a:spcPts val="0"/>
              </a:spcAft>
              <a:buClr>
                <a:srgbClr val="FFFFFF"/>
              </a:buClr>
              <a:buSzTx/>
              <a:tabLst/>
              <a:defRPr/>
            </a:pPr>
            <a:r>
              <a:rPr lang="en-US" sz="2000" spc="-1" dirty="0">
                <a:solidFill>
                  <a:srgbClr val="FFFFFF"/>
                </a:solidFill>
                <a:uFill>
                  <a:solidFill>
                    <a:srgbClr val="FFFFFF"/>
                  </a:solidFill>
                </a:uFill>
                <a:latin typeface="Calibri"/>
              </a:rPr>
              <a:t>Confusion Matrix</a:t>
            </a:r>
            <a:endParaRPr lang="en-US" spc="-1" dirty="0">
              <a:solidFill>
                <a:srgbClr val="FFFFFF"/>
              </a:solidFill>
              <a:uFill>
                <a:solidFill>
                  <a:srgbClr val="FFFFFF"/>
                </a:solidFill>
              </a:uFill>
              <a:latin typeface="Calibri"/>
            </a:endParaRPr>
          </a:p>
        </p:txBody>
      </p:sp>
      <p:pic>
        <p:nvPicPr>
          <p:cNvPr id="7" name="Picture 6">
            <a:extLst>
              <a:ext uri="{FF2B5EF4-FFF2-40B4-BE49-F238E27FC236}">
                <a16:creationId xmlns:a16="http://schemas.microsoft.com/office/drawing/2014/main" id="{EE060440-52E4-46DD-BF92-85FD8CD27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229" y="2316479"/>
            <a:ext cx="4909077" cy="4265566"/>
          </a:xfrm>
          <a:prstGeom prst="rect">
            <a:avLst/>
          </a:prstGeom>
        </p:spPr>
      </p:pic>
      <p:pic>
        <p:nvPicPr>
          <p:cNvPr id="9" name="Picture 8">
            <a:extLst>
              <a:ext uri="{FF2B5EF4-FFF2-40B4-BE49-F238E27FC236}">
                <a16:creationId xmlns:a16="http://schemas.microsoft.com/office/drawing/2014/main" id="{44B0B1C4-0E7D-48C7-8985-9A66DACB2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443" y="2316479"/>
            <a:ext cx="4265566" cy="4265566"/>
          </a:xfrm>
          <a:prstGeom prst="rect">
            <a:avLst/>
          </a:prstGeom>
        </p:spPr>
      </p:pic>
    </p:spTree>
    <p:extLst>
      <p:ext uri="{BB962C8B-B14F-4D97-AF65-F5344CB8AC3E}">
        <p14:creationId xmlns:p14="http://schemas.microsoft.com/office/powerpoint/2010/main" val="17936209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An object"/>
        <p:cNvGrpSpPr/>
        <p:nvPr/>
      </p:nvGrpSpPr>
      <p:grpSpPr>
        <a:xfrm>
          <a:off x="0" y="0"/>
          <a:ext cx="0" cy="0"/>
          <a:chOff x="0" y="0"/>
          <a:chExt cx="0" cy="0"/>
        </a:xfrm>
      </p:grpSpPr>
      <p:sp>
        <p:nvSpPr>
          <p:cNvPr id="396" name="An object"/>
          <p:cNvSpPr txBox="1">
            <a:spLocks noGrp="1"/>
          </p:cNvSpPr>
          <p:nvPr>
            <p:ph type="title"/>
          </p:nvPr>
        </p:nvSpPr>
        <p:spPr>
          <a:xfrm>
            <a:off x="2152650" y="365127"/>
            <a:ext cx="7886700" cy="721800"/>
          </a:xfrm>
          <a:prstGeom prst="rect">
            <a:avLst/>
          </a:prstGeom>
        </p:spPr>
        <p:txBody>
          <a:bodyPr spcFirstLastPara="1" wrap="square" lIns="91425" tIns="45700" rIns="91425" bIns="45700" anchor="ctr" anchorCtr="0">
            <a:normAutofit/>
          </a:bodyPr>
          <a:lstStyle/>
          <a:p>
            <a:pPr algn="ctr" rtl="1">
              <a:spcBef>
                <a:spcPts val="0"/>
              </a:spcBef>
            </a:pPr>
            <a:r>
              <a:rPr lang="iw-IL"/>
              <a:t>גל קול ゠ גל לחץ</a:t>
            </a:r>
            <a:endParaRPr/>
          </a:p>
        </p:txBody>
      </p:sp>
      <p:pic>
        <p:nvPicPr>
          <p:cNvPr id="398" name="An object"/>
          <p:cNvPicPr preferRelativeResize="0"/>
          <p:nvPr/>
        </p:nvPicPr>
        <p:blipFill>
          <a:blip r:embed="rId3">
            <a:alphaModFix/>
          </a:blip>
          <a:stretch>
            <a:fillRect/>
          </a:stretch>
        </p:blipFill>
        <p:spPr>
          <a:xfrm>
            <a:off x="4000876" y="1572050"/>
            <a:ext cx="4991251" cy="3153350"/>
          </a:xfrm>
          <a:prstGeom prst="rect">
            <a:avLst/>
          </a:prstGeom>
          <a:noFill/>
          <a:ln>
            <a:noFill/>
          </a:ln>
        </p:spPr>
      </p:pic>
      <p:pic>
        <p:nvPicPr>
          <p:cNvPr id="400" name="An object"/>
          <p:cNvPicPr preferRelativeResize="0"/>
          <p:nvPr/>
        </p:nvPicPr>
        <p:blipFill rotWithShape="1">
          <a:blip r:embed="rId4">
            <a:alphaModFix/>
          </a:blip>
          <a:srcRect r="48654"/>
          <a:stretch/>
        </p:blipFill>
        <p:spPr>
          <a:xfrm>
            <a:off x="6394226" y="4664951"/>
            <a:ext cx="1657925" cy="1362075"/>
          </a:xfrm>
          <a:prstGeom prst="rect">
            <a:avLst/>
          </a:prstGeom>
          <a:noFill/>
          <a:ln>
            <a:noFill/>
          </a:ln>
        </p:spPr>
      </p:pic>
      <p:sp>
        <p:nvSpPr>
          <p:cNvPr id="402" name="An object"/>
          <p:cNvSpPr txBox="1"/>
          <p:nvPr/>
        </p:nvSpPr>
        <p:spPr>
          <a:xfrm>
            <a:off x="4159525" y="5051350"/>
            <a:ext cx="2234700" cy="851400"/>
          </a:xfrm>
          <a:prstGeom prst="rect">
            <a:avLst/>
          </a:prstGeom>
          <a:noFill/>
          <a:ln>
            <a:noFill/>
          </a:ln>
        </p:spPr>
        <p:txBody>
          <a:bodyPr spcFirstLastPara="1" wrap="square" lIns="91425" tIns="91425" rIns="91425" bIns="91425" anchor="t" anchorCtr="0">
            <a:noAutofit/>
          </a:bodyPr>
          <a:lstStyle/>
          <a:p>
            <a:pPr algn="r" rtl="1"/>
            <a:r>
              <a:rPr lang="iw-IL" sz="2800" dirty="0">
                <a:solidFill>
                  <a:schemeClr val="bg1"/>
                </a:solidFill>
              </a:rPr>
              <a:t>יחידות פסקל​</a:t>
            </a:r>
            <a:endParaRPr sz="2800" dirty="0">
              <a:solidFill>
                <a:schemeClr val="bg1"/>
              </a:solidFill>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Calibri" panose="020F0502020204030204" pitchFamily="34" charset="0"/>
              </a:rPr>
              <a:t>Questions?</a:t>
            </a:r>
          </a:p>
        </p:txBody>
      </p:sp>
      <p:pic>
        <p:nvPicPr>
          <p:cNvPr id="10" name="Picture 9">
            <a:extLst>
              <a:ext uri="{FF2B5EF4-FFF2-40B4-BE49-F238E27FC236}">
                <a16:creationId xmlns:a16="http://schemas.microsoft.com/office/drawing/2014/main" id="{17DEB5BD-4383-416B-9089-5B77DB137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436" y="1733798"/>
            <a:ext cx="7997127" cy="4969823"/>
          </a:xfrm>
          <a:prstGeom prst="rect">
            <a:avLst/>
          </a:prstGeom>
        </p:spPr>
      </p:pic>
    </p:spTree>
    <p:extLst>
      <p:ext uri="{BB962C8B-B14F-4D97-AF65-F5344CB8AC3E}">
        <p14:creationId xmlns:p14="http://schemas.microsoft.com/office/powerpoint/2010/main" val="76615294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23"/>
  <p:tag name="PICTUREFILESIZE" val="4893"/>
  <p:tag name="RESOLUTION" val="1200"/>
  <p:tag name="SOURCE" val="\documentclass{slides}\pagestyle{empty}&#10;\begin{document}&#10;\[&#10;\mathbf{w}^T \mathbf{x} + b = 0&#10;\]&#10;\end{document}&#10;"/>
  <p:tag name="TIMEOUT" val="(none)"/>
  <p:tag name="TRANSPARENT" val="False"/>
  <p:tag name="WORKAROUNDTRANSPARENCYBUG" val="False"/>
</p:tagLst>
</file>

<file path=ppt/tags/tag10.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22"/>
  <p:tag name="PICTUREFILESIZE" val="4295"/>
  <p:tag name="RESOLUTION" val="1200"/>
  <p:tag name="SOURCE" val="\documentclass{slides}\pagestyle{empty}&#10;\begin{document}&#10;\[&#10;\mathbf{w}^T \mathbf{x} + b = 1&#10;\]&#10;\end{document}&#10;"/>
  <p:tag name="TIMEOUT" val="(none)"/>
  <p:tag name="TRANSPARENT" val="False"/>
  <p:tag name="WORKAROUNDTRANSPARENCYBUG" val="False"/>
</p:tagLst>
</file>

<file path=ppt/tags/tag11.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38"/>
  <p:tag name="PICTUREFILESIZE" val="4634"/>
  <p:tag name="RESOLUTION" val="1200"/>
  <p:tag name="SOURCE" val="\documentclass{slides}\pagestyle{empty}&#10;\begin{document}&#10;\[&#10;\mathbf{w}^T \mathbf{x} + b = -1&#10;\]&#10;\end{document}&#10;"/>
  <p:tag name="TIMEOUT" val="(none)"/>
  <p:tag name="TRANSPARENT" val="False"/>
  <p:tag name="WORKAROUNDTRANSPARENCYBUG" val="False"/>
</p:tagLst>
</file>

<file path=ppt/tags/tag12.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7"/>
  <p:tag name="PICTUREFILESIZE" val="895"/>
  <p:tag name="RESOLUTION" val="1200"/>
  <p:tag name="SOURCE" val="\documentclass{slides}\pagestyle{empty}&#10;\begin{document}&#10;\[&#10;\mathbf{w}\]&#10;\end{document}&#10;"/>
  <p:tag name="TIMEOUT" val="(none)"/>
  <p:tag name="TRANSPARENT" val="False"/>
  <p:tag name="WORKAROUNDTRANSPARENCYBUG" val="False"/>
</p:tagLst>
</file>

<file path=ppt/tags/tag13.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51"/>
  <p:tag name="BOXWIDTH" val="348"/>
  <p:tag name="BOXWRAP" val="False"/>
  <p:tag name="DEBUGINTERACTIVE" val="True"/>
  <p:tag name="DEBUGPAUSE" val="False"/>
  <p:tag name="EXTERNALNAME" val="txp_fig"/>
  <p:tag name="KEEPFILES" val="False"/>
  <p:tag name="ORIGWIDTH" val="15"/>
  <p:tag name="PICTUREFILESIZE" val="1428"/>
  <p:tag name="RESOLUTION" val="1200"/>
  <p:tag name="SOURCE" val="\documentclass{slides}\pagestyle{empty}&#10;\begin{document}&#10;$\xi_i$&#10;\end{document}&#10;"/>
  <p:tag name="TIMEOUT" val="(none)"/>
  <p:tag name="TRANSPARENT" val="False"/>
  <p:tag name="WORKAROUNDTRANSPARENCYBUG" val="False"/>
</p:tagLst>
</file>

<file path=ppt/tags/tag14.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8"/>
  <p:tag name="PICTUREFILESIZE" val="1269"/>
  <p:tag name="RESOLUTION" val="1200"/>
  <p:tag name="SOURCE" val="\documentclass{slides}\pagestyle{empty}&#10;\begin{document}&#10;$\mathbf{x}_i $&#10;\end{document}&#10;"/>
  <p:tag name="TIMEOUT" val="(none)"/>
  <p:tag name="TRANSPARENT" val="False"/>
  <p:tag name="WORKAROUNDTRANSPARENCYBUG" val="False"/>
</p:tagLst>
</file>

<file path=ppt/tags/tag15.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20"/>
  <p:tag name="PICTUREFILESIZE" val="1338"/>
  <p:tag name="RESOLUTION" val="1200"/>
  <p:tag name="SOURCE" val="\documentclass{slides}\pagestyle{empty}&#10;\begin{document}&#10;$\mathbf{x}_j $&#10;\end{document}&#10;"/>
  <p:tag name="TIMEOUT" val="(none)"/>
  <p:tag name="TRANSPARENT" val="False"/>
  <p:tag name="WORKAROUNDTRANSPARENCYBUG" val="False"/>
</p:tagLst>
</file>

<file path=ppt/tags/tag16.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51"/>
  <p:tag name="BOXWIDTH" val="348"/>
  <p:tag name="BOXWRAP" val="False"/>
  <p:tag name="DEBUGINTERACTIVE" val="True"/>
  <p:tag name="DEBUGPAUSE" val="False"/>
  <p:tag name="EXTERNALNAME" val="txp_fig"/>
  <p:tag name="KEEPFILES" val="False"/>
  <p:tag name="ORIGWIDTH" val="17"/>
  <p:tag name="PICTUREFILESIZE" val="1549"/>
  <p:tag name="RESOLUTION" val="1200"/>
  <p:tag name="SOURCE" val="\documentclass{slides}\pagestyle{empty}&#10;\begin{document}&#10;$\xi_j$&#10;\end{document}&#10;"/>
  <p:tag name="TIMEOUT" val="(none)"/>
  <p:tag name="TRANSPARENT" val="False"/>
  <p:tag name="WORKAROUNDTRANSPARENCYBUG" val="False"/>
</p:tagLst>
</file>

<file path=ppt/tags/tag17.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81"/>
  <p:tag name="BOXWIDTH" val="348"/>
  <p:tag name="BOXWRAP" val="False"/>
  <p:tag name="DEBUGINTERACTIVE" val="True"/>
  <p:tag name="DEBUGPAUSE" val="False"/>
  <p:tag name="EXTERNALNAME" val="txp_fig"/>
  <p:tag name="KEEPFILES" val="False"/>
  <p:tag name="ORIGWIDTH" val="279"/>
  <p:tag name="PICTUREFILESIZE" val="13998"/>
  <p:tag name="RESOLUTION" val="1200"/>
  <p:tag name="SOURCE" val="\documentclass{slides}\pagestyle{empty}&#10;\begin{document}&#10;Minimize $ \frac 12 || \mathbf{w} ||^2 + C \sum_{i=1}^n \xi_i $&#10;&#10;\end{document}&#10;"/>
  <p:tag name="TIMEOUT" val="(none)"/>
  <p:tag name="TRANSPARENT" val="False"/>
  <p:tag name="WORKAROUNDTRANSPARENCYBUG" val="False"/>
</p:tagLst>
</file>

<file path=ppt/tags/tag18.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81"/>
  <p:tag name="BOXWIDTH" val="348"/>
  <p:tag name="BOXWRAP" val="False"/>
  <p:tag name="DEBUGINTERACTIVE" val="True"/>
  <p:tag name="DEBUGPAUSE" val="False"/>
  <p:tag name="EXTERNALNAME" val="txp_fig"/>
  <p:tag name="KEEPFILES" val="False"/>
  <p:tag name="ORIGWIDTH" val="403"/>
  <p:tag name="PICTUREFILESIZE" val="18964"/>
  <p:tag name="RESOLUTION" val="1200"/>
  <p:tag name="SOURCE" val="\documentclass{slides}\pagestyle{empty}&#10;\begin{document}&#10;$ \mbox{subject to }&#10;y_i (\mathbf{w}^T \mathbf{x}_i + b) \geq 1 - \xi_i, \quad&#10;\xi_i \geq 0 $&#10;\end{document}&#10;"/>
  <p:tag name="TIMEOUT" val="(none)"/>
  <p:tag name="TRANSPARENT" val="False"/>
  <p:tag name="WORKAROUNDTRANSPARENCYBUG" val="False"/>
</p:tagLst>
</file>

<file path=ppt/tags/tag19.xml><?xml version="1.0" encoding="utf-8"?>
<p:tagLst xmlns:a="http://schemas.openxmlformats.org/drawingml/2006/main" xmlns:r="http://schemas.openxmlformats.org/officeDocument/2006/relationships" xmlns:p="http://schemas.openxmlformats.org/presentationml/2006/main">
  <p:tag name="ALLOWFONTSUBSTITUTION" val="False"/>
  <p:tag name="BITMAPFORMAT" val="pngmono"/>
  <p:tag name="BLEND" val="False"/>
  <p:tag name="BOXFONT" val="10"/>
  <p:tag name="BOXHEIGHT" val="381"/>
  <p:tag name="BOXWIDTH" val="348"/>
  <p:tag name="BOXWRAP" val="False"/>
  <p:tag name="DEBUGPAUSE" val="False"/>
  <p:tag name="EXTERNALNAME" val="txp_fig"/>
  <p:tag name="KEEPFILES" val="False"/>
  <p:tag name="ORIGWIDTH" val="182"/>
  <p:tag name="PICTUREFILESIZE" val="9516"/>
  <p:tag name="RESOLUTION" val="1200"/>
  <p:tag name="SOURCE" val="\documentclass{slides}\pagestyle{empty}&#10;\begin{document}&#10;$ \frac 12 || \mathbf{w} ||^2 + C \sum_{i=1}^n \xi_i $&#10;&#10;\end{document}&#10;"/>
  <p:tag name="TIMEOUT" val="(none)"/>
  <p:tag name="TRANSPARENT" val="False"/>
  <p:tag name="WORKAROUNDTRANSPARENCYBUG" val="False"/>
</p:tagLst>
</file>

<file path=ppt/tags/tag2.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22"/>
  <p:tag name="PICTUREFILESIZE" val="4295"/>
  <p:tag name="RESOLUTION" val="1200"/>
  <p:tag name="SOURCE" val="\documentclass{slides}\pagestyle{empty}&#10;\begin{document}&#10;\[&#10;\mathbf{w}^T \mathbf{x} + b = 1&#10;\]&#10;\end{document}&#10;"/>
  <p:tag name="TIMEOUT" val="(none)"/>
  <p:tag name="TRANSPARENT" val="False"/>
  <p:tag name="WORKAROUNDTRANSPARENCYBUG" val="False"/>
</p:tagLst>
</file>

<file path=ppt/tags/tag20.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295"/>
  <p:tag name="PICTUREFILESIZE" val="18084"/>
  <p:tag name="RESOLUTION" val="1200"/>
  <p:tag name="SOURCE" val="\documentclass{slides}\pagestyle{empty}&#10;\begin{document}&#10;\[&#10;\mbox{subject to } \alpha_i \geq 0, \sum_{i=1}^n \alpha_i y_i = 0&#10;\]&#10;\end{document}&#10;"/>
  <p:tag name="TIMEOUT" val="(none)"/>
  <p:tag name="TRANSPARENT" val="False"/>
  <p:tag name="WORKAROUNDTRANSPARENCYBUG" val="False"/>
</p:tagLst>
</file>

<file path=ppt/tags/tag21.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51"/>
  <p:tag name="BOXWIDTH" val="348"/>
  <p:tag name="BOXWRAP" val="False"/>
  <p:tag name="DEBUGINTERACTIVE" val="True"/>
  <p:tag name="DEBUGPAUSE" val="False"/>
  <p:tag name="EXTERNALNAME" val="txp_fig"/>
  <p:tag name="KEEPFILES" val="False"/>
  <p:tag name="ORIGWIDTH" val="139"/>
  <p:tag name="PICTUREFILESIZE" val="10281"/>
  <p:tag name="RESOLUTION" val="1200"/>
  <p:tag name="SOURCE" val="\documentclass{slides}\pagestyle{empty}&#10;\begin{document}&#10;\[&#10;\mathbf{w} = \sum_{i=1}^n \alpha_i y_i \mathbf{x}_i&#10;\]&#10;\end{document}&#10;"/>
  <p:tag name="TIMEOUT" val="(none)"/>
  <p:tag name="TRANSPARENT" val="False"/>
  <p:tag name="WORKAROUNDTRANSPARENCYBUG" val="False"/>
</p:tagLst>
</file>

<file path=ppt/tags/tag22.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339"/>
  <p:tag name="PICTUREFILESIZE" val="19994"/>
  <p:tag name="RESOLUTION" val="1200"/>
  <p:tag name="SOURCE" val="\documentclass{slides}\pagestyle{empty}&#10;\begin{document}&#10;\[&#10;\mbox{subject to } C \geq \alpha_i \geq 0, \sum_{i=1}^n \alpha_i y_i = 0&#10;\]&#10;\end{document}&#10;"/>
  <p:tag name="TIMEOUT" val="(none)"/>
  <p:tag name="TRANSPARENT" val="False"/>
  <p:tag name="WORKAROUNDTRANSPARENCYBUG" val="False"/>
</p:tagLst>
</file>

<file path=ppt/tags/tag23.xml><?xml version="1.0" encoding="utf-8"?>
<p:tagLst xmlns:a="http://schemas.openxmlformats.org/drawingml/2006/main" xmlns:r="http://schemas.openxmlformats.org/officeDocument/2006/relationships" xmlns:p="http://schemas.openxmlformats.org/presentationml/2006/main">
  <p:tag name="ALLOWFONTSUBSTITUTION" val="False"/>
  <p:tag name="BITMAPFORMAT" val="pngmono"/>
  <p:tag name="BLEND" val="False"/>
  <p:tag name="BOXFONT" val="10"/>
  <p:tag name="BOXHEIGHT" val="381"/>
  <p:tag name="BOXWIDTH" val="348"/>
  <p:tag name="BOXWRAP" val="False"/>
  <p:tag name="DEBUGPAUSE" val="False"/>
  <p:tag name="EXTERNALNAME" val="txp_fig"/>
  <p:tag name="KEEPFILES" val="False"/>
  <p:tag name="ORIGWIDTH" val="233"/>
  <p:tag name="PICTUREFILESIZE" val="13730"/>
  <p:tag name="RESOLUTION" val="1200"/>
  <p:tag name="SOURCE" val="\documentclass{slides}\pagestyle{empty}&#10;\begin{document}&#10;\[&#10;K(\mathbf{x}_i, \mathbf{x}_j) = \phi(\mathbf{x}_i)^T \phi(\mathbf{x}_j)&#10;\]&#10;\end{document}&#10;"/>
  <p:tag name="TIMEOUT" val="(none)"/>
  <p:tag name="TRANSPARENT" val="False"/>
  <p:tag name="WORKAROUNDTRANSPARENCYBUG" val="False"/>
</p:tagLst>
</file>

<file path=ppt/tags/tag24.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51"/>
  <p:tag name="BOXWIDTH" val="348"/>
  <p:tag name="BOXWRAP" val="False"/>
  <p:tag name="DEBUGINTERACTIVE" val="True"/>
  <p:tag name="DEBUGPAUSE" val="False"/>
  <p:tag name="EXTERNALNAME" val="txp_fig"/>
  <p:tag name="KEEPFILES" val="False"/>
  <p:tag name="ORIGWIDTH" val="407"/>
  <p:tag name="PICTUREFILESIZE" val="22374"/>
  <p:tag name="RESOLUTION" val="1200"/>
  <p:tag name="SOURCE" val="\documentclass{slides}\pagestyle{empty}&#10;\usepackage{amsmath}&#10;\begin{document}&#10;$\phi( \bigl[\begin{smallmatrix} x_1 \\ x_2 \end{smallmatrix}\bigr]&#10;)=(1,\sqrt{2}x_1, \sqrt{2}x_2, x_1^2, x_2^2, \sqrt{2}x_1x_2)&#10;$&#10;\end{document}&#10;"/>
  <p:tag name="TIMEOUT" val="(none)"/>
  <p:tag name="TRANSPARENT" val="False"/>
  <p:tag name="WORKAROUNDTRANSPARENCYBUG" val="False"/>
</p:tagLst>
</file>

<file path=ppt/tags/tag25.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66"/>
  <p:tag name="BOXWIDTH" val="348"/>
  <p:tag name="BOXWRAP" val="False"/>
  <p:tag name="DEBUGINTERACTIVE" val="True"/>
  <p:tag name="DEBUGPAUSE" val="False"/>
  <p:tag name="EXTERNALNAME" val="txp_fig"/>
  <p:tag name="KEEPFILES" val="False"/>
  <p:tag name="ORIGWIDTH" val="290"/>
  <p:tag name="PICTUREFILESIZE" val="13725"/>
  <p:tag name="RESOLUTION" val="1200"/>
  <p:tag name="SOURCE" val="\documentclass{slides}\pagestyle{empty}&#10;\usepackage{amsmath}&#10;\begin{document}&#10;$&#10;K(\mathbf{x}, \mathbf{y}) =(1 + x_1y_1 + x_2 y_2)^2&#10;$&#10;\end{document}&#10;"/>
  <p:tag name="TIMEOUT" val="(none)"/>
  <p:tag name="TRANSPARENT" val="False"/>
  <p:tag name="WORKAROUNDTRANSPARENCYBUG" val="False"/>
</p:tagLst>
</file>

<file path=ppt/tags/tag26.xml><?xml version="1.0" encoding="utf-8"?>
<p:tagLst xmlns:a="http://schemas.openxmlformats.org/drawingml/2006/main" xmlns:r="http://schemas.openxmlformats.org/officeDocument/2006/relationships" xmlns:p="http://schemas.openxmlformats.org/presentationml/2006/main">
  <p:tag name="ALLOWFONTSUBSTITUTION" val="False"/>
  <p:tag name="BITMAPFORMAT" val="pngmono"/>
  <p:tag name="BLEND" val="False"/>
  <p:tag name="BOXFONT" val="10"/>
  <p:tag name="BOXHEIGHT" val="366"/>
  <p:tag name="BOXWIDTH" val="348"/>
  <p:tag name="BOXWRAP" val="False"/>
  <p:tag name="DEBUGPAUSE" val="False"/>
  <p:tag name="EXTERNALNAME" val="txp_fig"/>
  <p:tag name="KEEPFILES" val="False"/>
  <p:tag name="ORIGWIDTH" val="389"/>
  <p:tag name="PICTUREFILESIZE" val="22937"/>
  <p:tag name="RESOLUTION" val="1200"/>
  <p:tag name="SOURCE" val="\documentclass{slides}\pagestyle{empty}&#10;\usepackage{amsmath}&#10;\begin{document}&#10;\begin{align*}&#10;\langle \phi( \bigl[\begin{smallmatrix} x_1 \\ x_2 \end{smallmatrix}\bigr])&#10;, \phi( \bigl[\begin{smallmatrix} y_1 \\ y_2 \end{smallmatrix}\bigr])&#10;\rangle &amp;= (1 + x_1y_1 + x_2 y_2)^2&#10;\end{align*}&#10;\end{document}&#10;"/>
  <p:tag name="TIMEOUT" val="(none)"/>
  <p:tag name="TRANSPARENT" val="False"/>
  <p:tag name="WORKAROUNDTRANSPARENCYBUG" val="False"/>
</p:tagLst>
</file>

<file path=ppt/tags/tag3.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38"/>
  <p:tag name="PICTUREFILESIZE" val="4634"/>
  <p:tag name="RESOLUTION" val="1200"/>
  <p:tag name="SOURCE" val="\documentclass{slides}\pagestyle{empty}&#10;\begin{document}&#10;\[&#10;\mathbf{w}^T \mathbf{x} + b = -1&#10;\]&#10;\end{document}&#10;"/>
  <p:tag name="TIMEOUT" val="(none)"/>
  <p:tag name="TRANSPARENT" val="False"/>
  <p:tag name="WORKAROUNDTRANSPARENCYBUG" val="False"/>
</p:tagLst>
</file>

<file path=ppt/tags/tag4.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92"/>
  <p:tag name="PICTUREFILESIZE" val="4422"/>
  <p:tag name="RESOLUTION" val="1200"/>
  <p:tag name="SOURCE" val="\documentclass{slides}\pagestyle{empty}&#10;\begin{document}&#10;\[&#10;m = \frac{2}{||\mathbf{w}||}&#10;\]&#10;\end{document}&#10;"/>
  <p:tag name="TIMEOUT" val="(none)"/>
  <p:tag name="TRANSPARENT" val="False"/>
  <p:tag name="WORKAROUNDTRANSPARENCYBUG" val="False"/>
</p:tagLst>
</file>

<file path=ppt/tags/tag5.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7"/>
  <p:tag name="PICTUREFILESIZE" val="895"/>
  <p:tag name="RESOLUTION" val="1200"/>
  <p:tag name="SOURCE" val="\documentclass{slides}\pagestyle{empty}&#10;\begin{document}&#10;\[&#10;\mathbf{w}\]&#10;\end{document}&#10;"/>
  <p:tag name="TIMEOUT" val="(none)"/>
  <p:tag name="TRANSPARENT" val="False"/>
  <p:tag name="WORKAROUNDTRANSPARENCYBUG" val="False"/>
</p:tagLst>
</file>

<file path=ppt/tags/tag6.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241"/>
  <p:tag name="PICTUREFILESIZE" val="10887"/>
  <p:tag name="RESOLUTION" val="1200"/>
  <p:tag name="SOURCE" val="\documentclass{slides}\pagestyle{empty}&#10;\begin{document}&#10;\[&#10; y_i ( \mathbf{w}^T \mathbf{x}_i + b) \geq 1, \qquad \forall i&#10;\]&#10;\end{document}&#10;"/>
  <p:tag name="TIMEOUT" val="(none)"/>
  <p:tag name="TRANSPARENT" val="False"/>
  <p:tag name="WORKAROUNDTRANSPARENCYBUG" val="False"/>
</p:tagLst>
</file>

<file path=ppt/tags/tag7.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61"/>
  <p:tag name="PICTUREFILESIZE" val="8368"/>
  <p:tag name="RESOLUTION" val="1200"/>
  <p:tag name="SOURCE" val="\documentclass{slides}\pagestyle{empty}&#10;\begin{document}&#10;\[&#10;\mbox{Minimize } \frac 12 ||\mathbf{w}||^2&#10;\]&#10;\end{document}&#10;"/>
  <p:tag name="TIMEOUT" val="(none)"/>
  <p:tag name="TRANSPARENT" val="False"/>
  <p:tag name="WORKAROUNDTRANSPARENCYBUG" val="False"/>
</p:tagLst>
</file>

<file path=ppt/tags/tag8.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340"/>
  <p:tag name="PICTUREFILESIZE" val="15794"/>
  <p:tag name="RESOLUTION" val="1200"/>
  <p:tag name="SOURCE" val="\documentclass{slides}\pagestyle{empty}&#10;\begin{document}&#10;\[&#10;\mbox{ subject to } y_i ( \mathbf{w}^T \mathbf{x}_i + b) \geq 1 \qquad \forall i&#10;\]&#10;\end{document}&#10;"/>
  <p:tag name="TIMEOUT" val="(none)"/>
  <p:tag name="TRANSPARENT" val="False"/>
  <p:tag name="WORKAROUNDTRANSPARENCYBUG" val="False"/>
</p:tagLst>
</file>

<file path=ppt/tags/tag9.xml><?xml version="1.0" encoding="utf-8"?>
<p:tagLst xmlns:a="http://schemas.openxmlformats.org/drawingml/2006/main" xmlns:r="http://schemas.openxmlformats.org/officeDocument/2006/relationships" xmlns:p="http://schemas.openxmlformats.org/presentationml/2006/main">
  <p:tag name="BITMAPFORMAT" val="pngmono"/>
  <p:tag name="BLEND" val="False"/>
  <p:tag name="BOXFONT" val="10"/>
  <p:tag name="BOXHEIGHT" val="306"/>
  <p:tag name="BOXWIDTH" val="348"/>
  <p:tag name="BOXWRAP" val="False"/>
  <p:tag name="DEBUGINTERACTIVE" val="True"/>
  <p:tag name="DEBUGPAUSE" val="False"/>
  <p:tag name="EXTERNALNAME" val="txp_fig"/>
  <p:tag name="KEEPFILES" val="False"/>
  <p:tag name="ORIGWIDTH" val="123"/>
  <p:tag name="PICTUREFILESIZE" val="4893"/>
  <p:tag name="RESOLUTION" val="1200"/>
  <p:tag name="SOURCE" val="\documentclass{slides}\pagestyle{empty}&#10;\begin{document}&#10;\[&#10;\mathbf{w}^T \mathbf{x} + b = 0&#10;\]&#10;\end{document}&#10;"/>
  <p:tag name="TIMEOUT" val="(none)"/>
  <p:tag name="TRANSPARENT" val="False"/>
  <p:tag name="WORKAROUNDTRANSPARENCYBUG" val="Fals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16694</TotalTime>
  <Words>4197</Words>
  <Application>Microsoft Office PowerPoint</Application>
  <PresentationFormat>Widescreen</PresentationFormat>
  <Paragraphs>869</Paragraphs>
  <Slides>90</Slides>
  <Notes>87</Notes>
  <HiddenSlides>33</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90</vt:i4>
      </vt:variant>
    </vt:vector>
  </HeadingPairs>
  <TitlesOfParts>
    <vt:vector size="105" baseType="lpstr">
      <vt:lpstr>Arial</vt:lpstr>
      <vt:lpstr>Arial Narrow</vt:lpstr>
      <vt:lpstr>Assistant ExtraBold</vt:lpstr>
      <vt:lpstr>Assistant SemiBold</vt:lpstr>
      <vt:lpstr>Calibri</vt:lpstr>
      <vt:lpstr>Calibri Light</vt:lpstr>
      <vt:lpstr>Cambria Math</vt:lpstr>
      <vt:lpstr>Consolas</vt:lpstr>
      <vt:lpstr>JetBrains Mono</vt:lpstr>
      <vt:lpstr>StarSymbol</vt:lpstr>
      <vt:lpstr>Symbol</vt:lpstr>
      <vt:lpstr>Tahoma</vt:lpstr>
      <vt:lpstr>Times New Roman</vt:lpstr>
      <vt:lpstr>Wingdings</vt:lpstr>
      <vt:lpstr>1_Office Theme</vt:lpstr>
      <vt:lpstr>Introduction to  ML &amp; Speech Processing</vt:lpstr>
      <vt:lpstr>על מה נדבר?</vt:lpstr>
      <vt:lpstr>מבוא לשמע</vt:lpstr>
      <vt:lpstr>PowerPoint Presentation</vt:lpstr>
      <vt:lpstr>PowerPoint Presentation</vt:lpstr>
      <vt:lpstr>יחס בין‌ תדר וזמן מח​זור</vt:lpstr>
      <vt:lpstr>PowerPoint Presentation</vt:lpstr>
      <vt:lpstr>גל קול - גל אקוסטי </vt:lpstr>
      <vt:lpstr>גל קול ゠ גל לחץ</vt:lpstr>
      <vt:lpstr>מדידת לחץ ‌אקוסטי - יחידות dBSPL</vt:lpstr>
      <vt:lpstr>עוצמת גל‌ אקוסטי</vt:lpstr>
      <vt:lpstr>מנגנון השמיעה</vt:lpstr>
      <vt:lpstr>מנגנון השמיעה - השבלול</vt:lpstr>
      <vt:lpstr>מנגנון הדיבור</vt:lpstr>
      <vt:lpstr>PowerPoint Presentation</vt:lpstr>
      <vt:lpstr>What does the ear do?</vt:lpstr>
      <vt:lpstr>What does the ear do?</vt:lpstr>
      <vt:lpstr>שאלות עד כאן?</vt:lpstr>
      <vt:lpstr>פיצ'רים לשמע</vt:lpstr>
      <vt:lpstr>PowerPoint Presentation</vt:lpstr>
      <vt:lpstr>מגל קול לאות דיגיטלי</vt:lpstr>
      <vt:lpstr>PowerPoint Presentation</vt:lpstr>
      <vt:lpstr>התמרת פורייה</vt:lpstr>
      <vt:lpstr>התמרת פורייה – בעולם הבדיד</vt:lpstr>
      <vt:lpstr>STFT</vt:lpstr>
      <vt:lpstr>ספרקטרוגרמה</vt:lpstr>
      <vt:lpstr>PowerPoint Presentation</vt:lpstr>
      <vt:lpstr>PowerPoint Presentation</vt:lpstr>
      <vt:lpstr>Mel Scale</vt:lpstr>
      <vt:lpstr>Mel Filterbanks</vt:lpstr>
      <vt:lpstr>Log-Mel-Filterbanks</vt:lpstr>
      <vt:lpstr>MFCC</vt:lpstr>
      <vt:lpstr>Final remarks on MFCC</vt:lpstr>
      <vt:lpstr>Speech Features in Practice</vt:lpstr>
      <vt:lpstr>Speech Features in Practice</vt:lpstr>
      <vt:lpstr>שאלות?</vt:lpstr>
      <vt:lpstr>ML</vt:lpstr>
      <vt:lpstr>Dimensionality Reduction</vt:lpstr>
      <vt:lpstr>PCA (Principal Component Analysis)</vt:lpstr>
      <vt:lpstr>T-SNE</vt:lpstr>
      <vt:lpstr>Embeddings</vt:lpstr>
      <vt:lpstr>CNN – Convolutional neural network</vt:lpstr>
      <vt:lpstr>Embeddings example – word2vec</vt:lpstr>
      <vt:lpstr>Transfer-Learning</vt:lpstr>
      <vt:lpstr>Transfer-Learning in practice</vt:lpstr>
      <vt:lpstr>SVM Support Vector Machine</vt:lpstr>
      <vt:lpstr> Linear Classifiers</vt:lpstr>
      <vt:lpstr> Linear Classifiers</vt:lpstr>
      <vt:lpstr> Linear Classifiers</vt:lpstr>
      <vt:lpstr> Linear Classifiers</vt:lpstr>
      <vt:lpstr> Linear Classifiers</vt:lpstr>
      <vt:lpstr>Classifier Margin</vt:lpstr>
      <vt:lpstr>Maximum Margin</vt:lpstr>
      <vt:lpstr>Maximum Margin</vt:lpstr>
      <vt:lpstr>Estimate the Margin</vt:lpstr>
      <vt:lpstr>Large-margin Decision Boundary</vt:lpstr>
      <vt:lpstr>Finding the Decision Boundary</vt:lpstr>
      <vt:lpstr>Next step…</vt:lpstr>
      <vt:lpstr>Allowing errors in our solutions</vt:lpstr>
      <vt:lpstr>Soft Margin Hyperplane</vt:lpstr>
      <vt:lpstr>The Dual Problem</vt:lpstr>
      <vt:lpstr>Extension to Non-linear Decision Boundary</vt:lpstr>
      <vt:lpstr>Transforming the Data (c.f. DHS Ch. 5)</vt:lpstr>
      <vt:lpstr>The Kernel Trick</vt:lpstr>
      <vt:lpstr>An Example for f(.) and K(.,.)</vt:lpstr>
      <vt:lpstr>PowerPoint Presentation</vt:lpstr>
      <vt:lpstr>Degree of Polynomial Features</vt:lpstr>
      <vt:lpstr>SVM in Practice</vt:lpstr>
      <vt:lpstr>GAN (Generative Adversarial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vt:lpstr>
      <vt:lpstr>Evaluation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Speech Processing</dc:title>
  <dc:creator>624/ מתן צפורי</dc:creator>
  <cp:lastModifiedBy>624adia@d8200.mil</cp:lastModifiedBy>
  <cp:revision>148</cp:revision>
  <dcterms:created xsi:type="dcterms:W3CDTF">2022-08-17T13:56:15Z</dcterms:created>
  <dcterms:modified xsi:type="dcterms:W3CDTF">2024-09-29T13:43:24Z</dcterms:modified>
</cp:coreProperties>
</file>